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27.jpg" ContentType="image/jpg"/>
  <Override PartName="/ppt/media/image29.jpg" ContentType="image/jpg"/>
  <Override PartName="/ppt/media/image30.jpg" ContentType="image/jpg"/>
  <Override PartName="/ppt/media/image32.jpg" ContentType="image/jpg"/>
  <Override PartName="/ppt/media/image33.jpg" ContentType="image/jpg"/>
  <Override PartName="/ppt/media/image38.jpg" ContentType="image/jpg"/>
  <Override PartName="/ppt/media/image43.jpg" ContentType="image/jpg"/>
  <Override PartName="/ppt/media/image62.jpg" ContentType="image/jpg"/>
  <Override PartName="/ppt/media/image63.jpg" ContentType="image/jp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media/image132.jpg" ContentType="image/jpg"/>
  <Override PartName="/ppt/media/image133.jpg" ContentType="image/jpg"/>
  <Override PartName="/ppt/media/image134.jpg" ContentType="image/jpg"/>
  <Override PartName="/ppt/media/image138.jpg" ContentType="image/jpg"/>
  <Override PartName="/ppt/media/image140.jpg" ContentType="image/jpg"/>
  <Override PartName="/ppt/media/image142.jpg" ContentType="image/jpg"/>
  <Override PartName="/ppt/media/image145.jpg" ContentType="image/jpg"/>
  <Override PartName="/ppt/media/image146.jpg" ContentType="image/jpg"/>
  <Override PartName="/ppt/media/image149.jpg" ContentType="image/jpg"/>
  <Override PartName="/ppt/notesSlides/notesSlide32.xml" ContentType="application/vnd.openxmlformats-officedocument.presentationml.notesSlide+xml"/>
  <Override PartName="/ppt/media/image151.jpg" ContentType="image/jpg"/>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media/image173.jpg" ContentType="image/jpg"/>
  <Override PartName="/ppt/media/image174.jpg" ContentType="image/jpg"/>
  <Override PartName="/ppt/media/image181.jpg" ContentType="image/jpg"/>
  <Override PartName="/ppt/media/image182.jpg" ContentType="image/jpg"/>
  <Override PartName="/ppt/media/image185.jpg" ContentType="image/jpg"/>
  <Override PartName="/ppt/media/image188.jpg" ContentType="image/jpg"/>
  <Override PartName="/ppt/media/image198.jpg" ContentType="image/jpg"/>
  <Override PartName="/ppt/media/image202.jpg" ContentType="image/jpg"/>
  <Override PartName="/ppt/media/image203.jpg" ContentType="image/jpg"/>
  <Override PartName="/ppt/media/image209.jpg" ContentType="image/jpg"/>
  <Override PartName="/ppt/media/image210.jpg" ContentType="image/jpg"/>
  <Override PartName="/ppt/media/image212.jpg" ContentType="image/jpg"/>
  <Override PartName="/ppt/notesSlides/notesSlide36.xml" ContentType="application/vnd.openxmlformats-officedocument.presentationml.notesSlide+xml"/>
  <Override PartName="/ppt/media/image222.jpg" ContentType="image/jpg"/>
  <Override PartName="/ppt/media/image226.jpg" ContentType="image/jpg"/>
  <Override PartName="/ppt/media/image228.jpg" ContentType="image/jpg"/>
  <Override PartName="/ppt/media/image230.jpg" ContentType="image/jpg"/>
  <Override PartName="/ppt/media/image231.jpg" ContentType="image/jpg"/>
  <Override PartName="/ppt/media/image233.jpg" ContentType="image/jpg"/>
  <Override PartName="/ppt/media/image234.jpg" ContentType="image/jpg"/>
  <Override PartName="/ppt/media/image244.jpg" ContentType="image/jpg"/>
  <Override PartName="/ppt/media/image245.jpg" ContentType="image/jpg"/>
  <Override PartName="/ppt/media/image249.jpg" ContentType="image/jpg"/>
  <Override PartName="/ppt/notesSlides/notesSlide37.xml" ContentType="application/vnd.openxmlformats-officedocument.presentationml.notesSlide+xml"/>
  <Override PartName="/ppt/media/image257.jpg" ContentType="image/jpg"/>
  <Override PartName="/ppt/media/image264.jpg" ContentType="image/jpg"/>
  <Override PartName="/ppt/media/image267.jpg" ContentType="image/jpg"/>
  <Override PartName="/ppt/media/image269.jpg" ContentType="image/jpg"/>
  <Override PartName="/ppt/media/image270.jpg" ContentType="image/jpg"/>
  <Override PartName="/ppt/media/image272.jpg" ContentType="image/jpg"/>
  <Override PartName="/ppt/media/image273.jpg" ContentType="image/jpg"/>
  <Override PartName="/ppt/media/image274.jpg" ContentType="image/jpg"/>
  <Override PartName="/ppt/media/image275.jpg" ContentType="image/jpg"/>
  <Override PartName="/ppt/media/image276.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403" r:id="rId2"/>
    <p:sldId id="281" r:id="rId3"/>
    <p:sldId id="333" r:id="rId4"/>
    <p:sldId id="257" r:id="rId5"/>
    <p:sldId id="298" r:id="rId6"/>
    <p:sldId id="300" r:id="rId7"/>
    <p:sldId id="305" r:id="rId8"/>
    <p:sldId id="392" r:id="rId9"/>
    <p:sldId id="359" r:id="rId10"/>
    <p:sldId id="276" r:id="rId11"/>
    <p:sldId id="350" r:id="rId12"/>
    <p:sldId id="339" r:id="rId13"/>
    <p:sldId id="381" r:id="rId14"/>
    <p:sldId id="288" r:id="rId15"/>
    <p:sldId id="306" r:id="rId16"/>
    <p:sldId id="312" r:id="rId17"/>
    <p:sldId id="373" r:id="rId18"/>
    <p:sldId id="311" r:id="rId19"/>
    <p:sldId id="355" r:id="rId20"/>
    <p:sldId id="282" r:id="rId21"/>
    <p:sldId id="327" r:id="rId22"/>
    <p:sldId id="328" r:id="rId23"/>
    <p:sldId id="396" r:id="rId24"/>
    <p:sldId id="397" r:id="rId25"/>
    <p:sldId id="313" r:id="rId26"/>
    <p:sldId id="374" r:id="rId27"/>
    <p:sldId id="366" r:id="rId28"/>
    <p:sldId id="367" r:id="rId29"/>
    <p:sldId id="321" r:id="rId30"/>
    <p:sldId id="386" r:id="rId31"/>
    <p:sldId id="275" r:id="rId32"/>
    <p:sldId id="345" r:id="rId33"/>
    <p:sldId id="322" r:id="rId34"/>
    <p:sldId id="323" r:id="rId35"/>
    <p:sldId id="324" r:id="rId36"/>
    <p:sldId id="266" r:id="rId37"/>
    <p:sldId id="267" r:id="rId38"/>
    <p:sldId id="285" r:id="rId39"/>
    <p:sldId id="379" r:id="rId40"/>
    <p:sldId id="395" r:id="rId41"/>
    <p:sldId id="387" r:id="rId42"/>
    <p:sldId id="334" r:id="rId43"/>
    <p:sldId id="335" r:id="rId44"/>
    <p:sldId id="402" r:id="rId45"/>
    <p:sldId id="400" r:id="rId46"/>
    <p:sldId id="272" r:id="rId47"/>
    <p:sldId id="399" r:id="rId48"/>
    <p:sldId id="393" r:id="rId49"/>
    <p:sldId id="317" r:id="rId50"/>
    <p:sldId id="342" r:id="rId51"/>
    <p:sldId id="343" r:id="rId52"/>
    <p:sldId id="337" r:id="rId53"/>
    <p:sldId id="304" r:id="rId54"/>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9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1" autoAdjust="0"/>
    <p:restoredTop sz="92390" autoAdjust="0"/>
  </p:normalViewPr>
  <p:slideViewPr>
    <p:cSldViewPr snapToGrid="0" showGuides="1">
      <p:cViewPr varScale="1">
        <p:scale>
          <a:sx n="101" d="100"/>
          <a:sy n="101" d="100"/>
        </p:scale>
        <p:origin x="384" y="108"/>
      </p:cViewPr>
      <p:guideLst>
        <p:guide orient="horz" pos="2115"/>
        <p:guide pos="39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6BC158E7-7539-4DB7-B0B5-FE1CEDB0F2B6}" type="datetimeFigureOut">
              <a:rPr kumimoji="1" lang="ja-JP" altLang="en-US" smtClean="0"/>
              <a:t>2023/7/12</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57101ED9-807C-4C2F-A040-887D2D24D5CC}" type="slidenum">
              <a:rPr kumimoji="1" lang="ja-JP" altLang="en-US" smtClean="0"/>
              <a:t>‹#›</a:t>
            </a:fld>
            <a:endParaRPr kumimoji="1" lang="ja-JP" altLang="en-US"/>
          </a:p>
        </p:txBody>
      </p:sp>
    </p:spTree>
    <p:extLst>
      <p:ext uri="{BB962C8B-B14F-4D97-AF65-F5344CB8AC3E}">
        <p14:creationId xmlns:p14="http://schemas.microsoft.com/office/powerpoint/2010/main" val="290812156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d.hatena.ne.jp/keyword/%A5%D1%A1%BC%A5%AD%A5%F3%A5%BD%A5%F3%C9%C2"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a:t>
            </a:fld>
            <a:endParaRPr kumimoji="1" lang="ja-JP" altLang="en-US"/>
          </a:p>
        </p:txBody>
      </p:sp>
    </p:spTree>
    <p:extLst>
      <p:ext uri="{BB962C8B-B14F-4D97-AF65-F5344CB8AC3E}">
        <p14:creationId xmlns:p14="http://schemas.microsoft.com/office/powerpoint/2010/main" val="3838582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13</a:t>
            </a:fld>
            <a:endParaRPr kumimoji="1" lang="ja-JP" altLang="en-US"/>
          </a:p>
        </p:txBody>
      </p:sp>
    </p:spTree>
    <p:extLst>
      <p:ext uri="{BB962C8B-B14F-4D97-AF65-F5344CB8AC3E}">
        <p14:creationId xmlns:p14="http://schemas.microsoft.com/office/powerpoint/2010/main" val="562587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dirty="0">
                <a:latin typeface="Meiryo UI" panose="020B0604030504040204" pitchFamily="50" charset="-128"/>
                <a:ea typeface="Meiryo UI" panose="020B0604030504040204" pitchFamily="50" charset="-128"/>
              </a:rPr>
              <a:t>BMI</a:t>
            </a:r>
            <a:r>
              <a:rPr lang="ja-JP" altLang="en-US" sz="1200" dirty="0">
                <a:latin typeface="Meiryo UI" panose="020B0604030504040204" pitchFamily="50" charset="-128"/>
                <a:ea typeface="Meiryo UI" panose="020B0604030504040204" pitchFamily="50" charset="-128"/>
              </a:rPr>
              <a:t>の概念は、</a:t>
            </a:r>
            <a:r>
              <a:rPr lang="en-US" altLang="ja-JP" sz="1200" dirty="0">
                <a:latin typeface="Meiryo UI" panose="020B0604030504040204" pitchFamily="50" charset="-128"/>
                <a:ea typeface="Meiryo UI" panose="020B0604030504040204" pitchFamily="50" charset="-128"/>
              </a:rPr>
              <a:t>1960</a:t>
            </a:r>
            <a:r>
              <a:rPr lang="ja-JP" altLang="en-US" sz="1200" dirty="0">
                <a:latin typeface="Meiryo UI" panose="020B0604030504040204" pitchFamily="50" charset="-128"/>
                <a:ea typeface="Meiryo UI" panose="020B0604030504040204" pitchFamily="50" charset="-128"/>
              </a:rPr>
              <a:t>年に心理学者でありコンピューターサイエンティストである、</a:t>
            </a:r>
            <a:r>
              <a:rPr lang="en-US" altLang="ja-JP" sz="1200" dirty="0">
                <a:latin typeface="Meiryo UI" panose="020B0604030504040204" pitchFamily="50" charset="-128"/>
                <a:ea typeface="Meiryo UI" panose="020B0604030504040204" pitchFamily="50" charset="-128"/>
              </a:rPr>
              <a:t>JCR </a:t>
            </a:r>
            <a:r>
              <a:rPr lang="en-US" altLang="ja-JP" sz="1200" dirty="0" err="1">
                <a:latin typeface="Meiryo UI" panose="020B0604030504040204" pitchFamily="50" charset="-128"/>
                <a:ea typeface="Meiryo UI" panose="020B0604030504040204" pitchFamily="50" charset="-128"/>
              </a:rPr>
              <a:t>Licklider</a:t>
            </a:r>
            <a:r>
              <a:rPr lang="ja-JP" altLang="en-US" sz="1200" dirty="0">
                <a:latin typeface="Meiryo UI" panose="020B0604030504040204" pitchFamily="50" charset="-128"/>
                <a:ea typeface="Meiryo UI" panose="020B0604030504040204" pitchFamily="50" charset="-128"/>
              </a:rPr>
              <a:t>が「</a:t>
            </a:r>
            <a:r>
              <a:rPr lang="en-US" altLang="ja-JP" sz="1200" dirty="0">
                <a:latin typeface="Meiryo UI" panose="020B0604030504040204" pitchFamily="50" charset="-128"/>
                <a:ea typeface="Meiryo UI" panose="020B0604030504040204" pitchFamily="50" charset="-128"/>
              </a:rPr>
              <a:t>Man-Computer Symbiosis</a:t>
            </a:r>
            <a:r>
              <a:rPr lang="ja-JP" altLang="en-US" sz="1200" dirty="0">
                <a:latin typeface="Meiryo UI" panose="020B0604030504040204" pitchFamily="50" charset="-128"/>
                <a:ea typeface="Meiryo UI" panose="020B0604030504040204" pitchFamily="50" charset="-128"/>
              </a:rPr>
              <a:t>」で提唱したものがはじめと言われますが、一般的にヒトと機械を直結する技術は、大きく「神経調節（</a:t>
            </a:r>
            <a:r>
              <a:rPr lang="en-US" altLang="ja-JP" sz="1200" dirty="0">
                <a:latin typeface="Meiryo UI" panose="020B0604030504040204" pitchFamily="50" charset="-128"/>
                <a:ea typeface="Meiryo UI" panose="020B0604030504040204" pitchFamily="50" charset="-128"/>
              </a:rPr>
              <a:t>Neural Modulation</a:t>
            </a:r>
            <a:r>
              <a:rPr lang="ja-JP" altLang="en-US" sz="1200" dirty="0">
                <a:latin typeface="Meiryo UI" panose="020B0604030504040204" pitchFamily="50" charset="-128"/>
                <a:ea typeface="Meiryo UI" panose="020B0604030504040204" pitchFamily="50" charset="-128"/>
              </a:rPr>
              <a:t>）」と「神経補綴（</a:t>
            </a:r>
            <a:r>
              <a:rPr lang="en-US" altLang="ja-JP" sz="1200" dirty="0">
                <a:latin typeface="Meiryo UI" panose="020B0604030504040204" pitchFamily="50" charset="-128"/>
                <a:ea typeface="Meiryo UI" panose="020B0604030504040204" pitchFamily="50" charset="-128"/>
              </a:rPr>
              <a:t>Neural Prosthesis</a:t>
            </a:r>
            <a:r>
              <a:rPr lang="ja-JP" altLang="en-US" sz="1200" dirty="0">
                <a:latin typeface="Meiryo UI" panose="020B0604030504040204" pitchFamily="50" charset="-128"/>
                <a:ea typeface="Meiryo UI" panose="020B0604030504040204" pitchFamily="50" charset="-128"/>
              </a:rPr>
              <a:t>）」に分類され、これらに伴う技術が広義の</a:t>
            </a:r>
            <a:r>
              <a:rPr lang="en-US" altLang="ja-JP" sz="1200" dirty="0">
                <a:latin typeface="Meiryo UI" panose="020B0604030504040204" pitchFamily="50" charset="-128"/>
                <a:ea typeface="Meiryo UI" panose="020B0604030504040204" pitchFamily="50" charset="-128"/>
              </a:rPr>
              <a:t>BMI</a:t>
            </a:r>
            <a:r>
              <a:rPr lang="ja-JP" altLang="en-US" sz="1200" dirty="0">
                <a:latin typeface="Meiryo UI" panose="020B0604030504040204" pitchFamily="50" charset="-128"/>
                <a:ea typeface="Meiryo UI" panose="020B0604030504040204" pitchFamily="50" charset="-128"/>
              </a:rPr>
              <a:t>であるとされています。</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もっとも古い神経調節は、紀元前にシビレエイの電気を脳に用いて痛みを取るというものがありますが、学術領域では</a:t>
            </a:r>
            <a:r>
              <a:rPr lang="en-US" altLang="ja-JP" sz="1200" dirty="0">
                <a:latin typeface="Meiryo UI" panose="020B0604030504040204" pitchFamily="50" charset="-128"/>
                <a:ea typeface="Meiryo UI" panose="020B0604030504040204" pitchFamily="50" charset="-128"/>
              </a:rPr>
              <a:t>DBS</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Deep Brain  Stimulation</a:t>
            </a:r>
            <a:r>
              <a:rPr lang="ja-JP" altLang="en-US" sz="1200" dirty="0">
                <a:latin typeface="Meiryo UI" panose="020B0604030504040204" pitchFamily="50" charset="-128"/>
                <a:ea typeface="Meiryo UI" panose="020B0604030504040204" pitchFamily="50" charset="-128"/>
              </a:rPr>
              <a:t>：深部脳刺激）や</a:t>
            </a:r>
            <a:r>
              <a:rPr lang="en-US" altLang="ja-JP" sz="1200" dirty="0">
                <a:latin typeface="Meiryo UI" panose="020B0604030504040204" pitchFamily="50" charset="-128"/>
                <a:ea typeface="Meiryo UI" panose="020B0604030504040204" pitchFamily="50" charset="-128"/>
              </a:rPr>
              <a:t>TMS</a:t>
            </a:r>
            <a:r>
              <a:rPr lang="ja-JP" altLang="en-US" sz="1200" dirty="0">
                <a:latin typeface="Meiryo UI" panose="020B0604030504040204" pitchFamily="50" charset="-128"/>
                <a:ea typeface="Meiryo UI" panose="020B0604030504040204" pitchFamily="50" charset="-128"/>
              </a:rPr>
              <a:t>（</a:t>
            </a:r>
            <a:r>
              <a:rPr lang="en-US" altLang="ja-JP" sz="1200" dirty="0" err="1">
                <a:latin typeface="Meiryo UI" panose="020B0604030504040204" pitchFamily="50" charset="-128"/>
                <a:ea typeface="Meiryo UI" panose="020B0604030504040204" pitchFamily="50" charset="-128"/>
              </a:rPr>
              <a:t>Transcranial</a:t>
            </a:r>
            <a:r>
              <a:rPr lang="en-US" altLang="ja-JP" sz="1200" dirty="0">
                <a:latin typeface="Meiryo UI" panose="020B0604030504040204" pitchFamily="50" charset="-128"/>
                <a:ea typeface="Meiryo UI" panose="020B0604030504040204" pitchFamily="50" charset="-128"/>
              </a:rPr>
              <a:t> magnetic stimulation</a:t>
            </a:r>
            <a:r>
              <a:rPr lang="ja-JP" altLang="en-US" sz="1200" dirty="0">
                <a:latin typeface="Meiryo UI" panose="020B0604030504040204" pitchFamily="50" charset="-128"/>
                <a:ea typeface="Meiryo UI" panose="020B0604030504040204" pitchFamily="50" charset="-128"/>
              </a:rPr>
              <a:t>：経頭蓋磁気刺激法）の領域が</a:t>
            </a:r>
            <a:r>
              <a:rPr lang="en-US" altLang="ja-JP" sz="1200" dirty="0">
                <a:latin typeface="Meiryo UI" panose="020B0604030504040204" pitchFamily="50" charset="-128"/>
                <a:ea typeface="Meiryo UI" panose="020B0604030504040204" pitchFamily="50" charset="-128"/>
              </a:rPr>
              <a:t>20</a:t>
            </a:r>
            <a:r>
              <a:rPr lang="ja-JP" altLang="en-US" sz="1200" dirty="0">
                <a:latin typeface="Meiryo UI" panose="020B0604030504040204" pitchFamily="50" charset="-128"/>
                <a:ea typeface="Meiryo UI" panose="020B0604030504040204" pitchFamily="50" charset="-128"/>
              </a:rPr>
              <a:t>世紀から盛り上がりました。</a:t>
            </a:r>
          </a:p>
          <a:p>
            <a:r>
              <a:rPr lang="ja-JP" altLang="en-US" sz="1200" dirty="0">
                <a:latin typeface="Meiryo UI" panose="020B0604030504040204" pitchFamily="50" charset="-128"/>
                <a:ea typeface="Meiryo UI" panose="020B0604030504040204" pitchFamily="50" charset="-128"/>
              </a:rPr>
              <a:t>現在主に行われている</a:t>
            </a:r>
            <a:r>
              <a:rPr lang="en-US" altLang="ja-JP" sz="1200" dirty="0">
                <a:latin typeface="Meiryo UI" panose="020B0604030504040204" pitchFamily="50" charset="-128"/>
                <a:ea typeface="Meiryo UI" panose="020B0604030504040204" pitchFamily="50" charset="-128"/>
              </a:rPr>
              <a:t>DBS</a:t>
            </a:r>
            <a:r>
              <a:rPr lang="ja-JP" altLang="en-US" sz="1200" dirty="0">
                <a:latin typeface="Meiryo UI" panose="020B0604030504040204" pitchFamily="50" charset="-128"/>
                <a:ea typeface="Meiryo UI" panose="020B0604030504040204" pitchFamily="50" charset="-128"/>
              </a:rPr>
              <a:t>の適応例としては、図のように脳に電極を差し込んで電流を流し脳の機能を調節するというものです。脳に電極を差し込むなど何か不気味なもののように聞こえますが、実際にヒトへの適応は広がりをみせています。例を挙げると、現在世界中で約</a:t>
            </a:r>
            <a:r>
              <a:rPr lang="en-US" altLang="ja-JP" sz="1200" dirty="0">
                <a:latin typeface="Meiryo UI" panose="020B0604030504040204" pitchFamily="50" charset="-128"/>
                <a:ea typeface="Meiryo UI" panose="020B0604030504040204" pitchFamily="50" charset="-128"/>
              </a:rPr>
              <a:t>150,000</a:t>
            </a:r>
            <a:r>
              <a:rPr lang="ja-JP" altLang="en-US" sz="1200" dirty="0">
                <a:latin typeface="Meiryo UI" panose="020B0604030504040204" pitchFamily="50" charset="-128"/>
                <a:ea typeface="Meiryo UI" panose="020B0604030504040204" pitchFamily="50" charset="-128"/>
              </a:rPr>
              <a:t>人の</a:t>
            </a:r>
            <a:r>
              <a:rPr lang="ja-JP" altLang="en-US" sz="1200" dirty="0">
                <a:latin typeface="Meiryo UI" panose="020B0604030504040204" pitchFamily="50" charset="-128"/>
                <a:ea typeface="Meiryo UI" panose="020B0604030504040204" pitchFamily="50" charset="-128"/>
                <a:hlinkClick r:id="rId3"/>
              </a:rPr>
              <a:t>パーキンソン病</a:t>
            </a:r>
            <a:r>
              <a:rPr lang="ja-JP" altLang="en-US" sz="1200" dirty="0">
                <a:latin typeface="Meiryo UI" panose="020B0604030504040204" pitchFamily="50" charset="-128"/>
                <a:ea typeface="Meiryo UI" panose="020B0604030504040204" pitchFamily="50" charset="-128"/>
              </a:rPr>
              <a:t>を中心とした患者さんがこの治療を受けています。脳の異常な部分に電気を直接流す、というわけです。脳に直接干渉するという行為は思ったより特殊ではないことがわかりますね。</a:t>
            </a:r>
          </a:p>
          <a:p>
            <a:r>
              <a:rPr lang="ja-JP" altLang="en-US" sz="1200" dirty="0">
                <a:latin typeface="Meiryo UI" panose="020B0604030504040204" pitchFamily="50" charset="-128"/>
                <a:ea typeface="Meiryo UI" panose="020B0604030504040204" pitchFamily="50" charset="-128"/>
              </a:rPr>
              <a:t>しかし、直接脳へ電極差し込む従来型</a:t>
            </a:r>
            <a:r>
              <a:rPr lang="en-US" altLang="ja-JP" sz="1200" dirty="0">
                <a:latin typeface="Meiryo UI" panose="020B0604030504040204" pitchFamily="50" charset="-128"/>
                <a:ea typeface="Meiryo UI" panose="020B0604030504040204" pitchFamily="50" charset="-128"/>
              </a:rPr>
              <a:t>DBS</a:t>
            </a:r>
            <a:r>
              <a:rPr lang="ja-JP" altLang="en-US" sz="1200" dirty="0">
                <a:latin typeface="Meiryo UI" panose="020B0604030504040204" pitchFamily="50" charset="-128"/>
                <a:ea typeface="Meiryo UI" panose="020B0604030504040204" pitchFamily="50" charset="-128"/>
              </a:rPr>
              <a:t>の方法は人体への侵襲が高いことに加え、瘢痕化（脳の組織が免疫により凝り固まる）により効果が長続きしないなどの問題を抱えています。</a:t>
            </a:r>
          </a:p>
          <a:p>
            <a:r>
              <a:rPr lang="ja-JP" altLang="en-US" sz="1200" dirty="0">
                <a:latin typeface="Meiryo UI" panose="020B0604030504040204" pitchFamily="50" charset="-128"/>
                <a:ea typeface="Meiryo UI" panose="020B0604030504040204" pitchFamily="50" charset="-128"/>
              </a:rPr>
              <a:t>そこで</a:t>
            </a:r>
            <a:r>
              <a:rPr lang="en-US" altLang="ja-JP" sz="1200" dirty="0">
                <a:latin typeface="Meiryo UI" panose="020B0604030504040204" pitchFamily="50" charset="-128"/>
                <a:ea typeface="Meiryo UI" panose="020B0604030504040204" pitchFamily="50" charset="-128"/>
              </a:rPr>
              <a:t>MIT</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Ed Boyden</a:t>
            </a:r>
            <a:r>
              <a:rPr lang="ja-JP" altLang="en-US" sz="1200" dirty="0">
                <a:latin typeface="Meiryo UI" panose="020B0604030504040204" pitchFamily="50" charset="-128"/>
                <a:ea typeface="Meiryo UI" panose="020B0604030504040204" pitchFamily="50" charset="-128"/>
              </a:rPr>
              <a:t>をはじめとするチームは、脳に直接埋め込む必要のない</a:t>
            </a:r>
            <a:r>
              <a:rPr lang="en-US" altLang="ja-JP" sz="1200" dirty="0">
                <a:latin typeface="Meiryo UI" panose="020B0604030504040204" pitchFamily="50" charset="-128"/>
                <a:ea typeface="Meiryo UI" panose="020B0604030504040204" pitchFamily="50" charset="-128"/>
              </a:rPr>
              <a:t>DBS</a:t>
            </a:r>
            <a:r>
              <a:rPr lang="ja-JP" altLang="en-US" sz="1200" dirty="0">
                <a:latin typeface="Meiryo UI" panose="020B0604030504040204" pitchFamily="50" charset="-128"/>
                <a:ea typeface="Meiryo UI" panose="020B0604030504040204" pitchFamily="50" charset="-128"/>
              </a:rPr>
              <a:t>の仕組みを開発しました。頭蓋骨の外から脳内を刺激するという画期的なデザインです。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14</a:t>
            </a:fld>
            <a:endParaRPr kumimoji="1" lang="ja-JP" altLang="en-US"/>
          </a:p>
        </p:txBody>
      </p:sp>
    </p:spTree>
    <p:extLst>
      <p:ext uri="{BB962C8B-B14F-4D97-AF65-F5344CB8AC3E}">
        <p14:creationId xmlns:p14="http://schemas.microsoft.com/office/powerpoint/2010/main" val="2830645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15</a:t>
            </a:fld>
            <a:endParaRPr kumimoji="1" lang="ja-JP" altLang="en-US"/>
          </a:p>
        </p:txBody>
      </p:sp>
    </p:spTree>
    <p:extLst>
      <p:ext uri="{BB962C8B-B14F-4D97-AF65-F5344CB8AC3E}">
        <p14:creationId xmlns:p14="http://schemas.microsoft.com/office/powerpoint/2010/main" val="312411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16</a:t>
            </a:fld>
            <a:endParaRPr kumimoji="1" lang="ja-JP" altLang="en-US"/>
          </a:p>
        </p:txBody>
      </p:sp>
    </p:spTree>
    <p:extLst>
      <p:ext uri="{BB962C8B-B14F-4D97-AF65-F5344CB8AC3E}">
        <p14:creationId xmlns:p14="http://schemas.microsoft.com/office/powerpoint/2010/main" val="2212448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17</a:t>
            </a:fld>
            <a:endParaRPr kumimoji="1" lang="ja-JP" altLang="en-US"/>
          </a:p>
        </p:txBody>
      </p:sp>
    </p:spTree>
    <p:extLst>
      <p:ext uri="{BB962C8B-B14F-4D97-AF65-F5344CB8AC3E}">
        <p14:creationId xmlns:p14="http://schemas.microsoft.com/office/powerpoint/2010/main" val="2573797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18</a:t>
            </a:fld>
            <a:endParaRPr kumimoji="1" lang="ja-JP" altLang="en-US"/>
          </a:p>
        </p:txBody>
      </p:sp>
    </p:spTree>
    <p:extLst>
      <p:ext uri="{BB962C8B-B14F-4D97-AF65-F5344CB8AC3E}">
        <p14:creationId xmlns:p14="http://schemas.microsoft.com/office/powerpoint/2010/main" val="1239739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19</a:t>
            </a:fld>
            <a:endParaRPr kumimoji="1" lang="ja-JP" altLang="en-US"/>
          </a:p>
        </p:txBody>
      </p:sp>
    </p:spTree>
    <p:extLst>
      <p:ext uri="{BB962C8B-B14F-4D97-AF65-F5344CB8AC3E}">
        <p14:creationId xmlns:p14="http://schemas.microsoft.com/office/powerpoint/2010/main" val="1104609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26</a:t>
            </a:fld>
            <a:endParaRPr kumimoji="1" lang="ja-JP" altLang="en-US"/>
          </a:p>
        </p:txBody>
      </p:sp>
    </p:spTree>
    <p:extLst>
      <p:ext uri="{BB962C8B-B14F-4D97-AF65-F5344CB8AC3E}">
        <p14:creationId xmlns:p14="http://schemas.microsoft.com/office/powerpoint/2010/main" val="2181596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27</a:t>
            </a:fld>
            <a:endParaRPr kumimoji="1" lang="ja-JP" altLang="en-US"/>
          </a:p>
        </p:txBody>
      </p:sp>
    </p:spTree>
    <p:extLst>
      <p:ext uri="{BB962C8B-B14F-4D97-AF65-F5344CB8AC3E}">
        <p14:creationId xmlns:p14="http://schemas.microsoft.com/office/powerpoint/2010/main" val="1575305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パーキンソン病に対する</a:t>
            </a:r>
            <a:r>
              <a:rPr kumimoji="1" lang="en-US" altLang="ja-JP" dirty="0"/>
              <a:t>DBS</a:t>
            </a:r>
            <a:r>
              <a:rPr kumimoji="1" lang="ja-JP" altLang="en-US" dirty="0"/>
              <a:t>は、十分な薬物治療を行っても著明な</a:t>
            </a:r>
            <a:r>
              <a:rPr kumimoji="1" lang="en-US" altLang="ja-JP" dirty="0"/>
              <a:t>wearing-off</a:t>
            </a:r>
            <a:r>
              <a:rPr kumimoji="1" lang="ja-JP" altLang="en-US" dirty="0"/>
              <a:t>現象や、ジスキネジアがコントロールできない症例、薬剤の副作用のために薬物治療が困難な症例、薬剤治療抵抗性の振戦（手足の震え）に対して適応となる。</a:t>
            </a:r>
          </a:p>
          <a:p>
            <a:r>
              <a:rPr kumimoji="1" lang="en-US" altLang="ja-JP" dirty="0"/>
              <a:t>Wearing-off</a:t>
            </a:r>
            <a:r>
              <a:rPr kumimoji="1" lang="ja-JP" altLang="en-US" dirty="0"/>
              <a:t>現象に対する効果としては、</a:t>
            </a:r>
            <a:r>
              <a:rPr kumimoji="1" lang="en-US" altLang="ja-JP" dirty="0"/>
              <a:t>L-dopa</a:t>
            </a:r>
            <a:r>
              <a:rPr kumimoji="1" lang="ja-JP" altLang="en-US" dirty="0"/>
              <a:t>に対する反応性がどれだけ保たれているかが最も重要な要素です。一般には若年者で、</a:t>
            </a:r>
            <a:r>
              <a:rPr kumimoji="1" lang="en-US" altLang="ja-JP" dirty="0"/>
              <a:t>L-dopa</a:t>
            </a:r>
            <a:r>
              <a:rPr kumimoji="1" lang="ja-JP" altLang="en-US" dirty="0"/>
              <a:t>に対する反応が良い人ほど、良好な手術成績が期待されます。年齢は</a:t>
            </a:r>
            <a:r>
              <a:rPr kumimoji="1" lang="en-US" altLang="ja-JP" dirty="0"/>
              <a:t>70</a:t>
            </a:r>
            <a:r>
              <a:rPr kumimoji="1" lang="ja-JP" altLang="en-US" dirty="0"/>
              <a:t>歳未満がよいとする意見がありますが、高齢者においても</a:t>
            </a:r>
            <a:r>
              <a:rPr kumimoji="1" lang="en-US" altLang="ja-JP" dirty="0"/>
              <a:t>L-dopa</a:t>
            </a:r>
            <a:r>
              <a:rPr kumimoji="1" lang="ja-JP" altLang="en-US" dirty="0"/>
              <a:t>に対する反応性がよければ</a:t>
            </a:r>
            <a:r>
              <a:rPr kumimoji="1" lang="en-US" altLang="ja-JP" dirty="0"/>
              <a:t>DBS</a:t>
            </a:r>
            <a:r>
              <a:rPr kumimoji="1" lang="ja-JP" altLang="en-US" dirty="0"/>
              <a:t>の成績もよいので、手術合併症のリスクを個々の患者さんで評価し、慎重に手術適応を行っております。著しい認知機能低下や精神疾患を合併した人では適応除外。</a:t>
            </a:r>
          </a:p>
          <a:p>
            <a:endParaRPr kumimoji="1" lang="ja-JP" altLang="en-US" dirty="0"/>
          </a:p>
          <a:p>
            <a:r>
              <a:rPr kumimoji="1" lang="ja-JP" altLang="en-US" dirty="0"/>
              <a:t>*</a:t>
            </a:r>
            <a:r>
              <a:rPr kumimoji="1" lang="en-US" altLang="ja-JP" dirty="0"/>
              <a:t>1</a:t>
            </a:r>
            <a:r>
              <a:rPr kumimoji="1" lang="ja-JP" altLang="en-US" dirty="0"/>
              <a:t>：</a:t>
            </a:r>
            <a:r>
              <a:rPr kumimoji="1" lang="en-US" altLang="ja-JP" dirty="0"/>
              <a:t>wearing-off</a:t>
            </a:r>
            <a:r>
              <a:rPr kumimoji="1" lang="ja-JP" altLang="en-US" dirty="0"/>
              <a:t>現象：薬の持続時間が短くなり、薬の効果が切れてくると症状が悪くなる現象。 </a:t>
            </a:r>
          </a:p>
          <a:p>
            <a:r>
              <a:rPr kumimoji="1" lang="ja-JP" altLang="en-US" dirty="0"/>
              <a:t>*</a:t>
            </a:r>
            <a:r>
              <a:rPr kumimoji="1" lang="en-US" altLang="ja-JP" dirty="0"/>
              <a:t>2</a:t>
            </a:r>
            <a:r>
              <a:rPr kumimoji="1" lang="ja-JP" altLang="en-US" dirty="0"/>
              <a:t>：ジスキネジア：長期による</a:t>
            </a:r>
            <a:r>
              <a:rPr kumimoji="1" lang="en-US" altLang="ja-JP" dirty="0"/>
              <a:t>L-</a:t>
            </a:r>
            <a:r>
              <a:rPr kumimoji="1" lang="ja-JP" altLang="en-US" dirty="0"/>
              <a:t>ドーパ製剤に服用により、起こる不随意運動の総称で自分の意思に関わりなく動いてしまう症状。 </a:t>
            </a:r>
          </a:p>
          <a:p>
            <a:r>
              <a:rPr kumimoji="1" lang="ja-JP" altLang="en-US" dirty="0"/>
              <a:t>*</a:t>
            </a:r>
            <a:r>
              <a:rPr kumimoji="1" lang="en-US" altLang="ja-JP" dirty="0"/>
              <a:t>3</a:t>
            </a:r>
            <a:r>
              <a:rPr kumimoji="1" lang="ja-JP" altLang="en-US" dirty="0"/>
              <a:t>：</a:t>
            </a:r>
            <a:r>
              <a:rPr kumimoji="1" lang="en-US" altLang="ja-JP" dirty="0"/>
              <a:t>L-dopa</a:t>
            </a:r>
            <a:r>
              <a:rPr kumimoji="1" lang="ja-JP" altLang="en-US" dirty="0"/>
              <a:t>：パーキンソン病で不足するドーパミンを補充目的とした前駆物質。 </a:t>
            </a:r>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29</a:t>
            </a:fld>
            <a:endParaRPr kumimoji="1" lang="ja-JP" altLang="en-US"/>
          </a:p>
        </p:txBody>
      </p:sp>
    </p:spTree>
    <p:extLst>
      <p:ext uri="{BB962C8B-B14F-4D97-AF65-F5344CB8AC3E}">
        <p14:creationId xmlns:p14="http://schemas.microsoft.com/office/powerpoint/2010/main" val="1245394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Hypothalamus</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a:t>
            </a:fld>
            <a:endParaRPr kumimoji="1" lang="ja-JP" altLang="en-US"/>
          </a:p>
        </p:txBody>
      </p:sp>
    </p:spTree>
    <p:extLst>
      <p:ext uri="{BB962C8B-B14F-4D97-AF65-F5344CB8AC3E}">
        <p14:creationId xmlns:p14="http://schemas.microsoft.com/office/powerpoint/2010/main" val="2327000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30</a:t>
            </a:fld>
            <a:endParaRPr kumimoji="1" lang="ja-JP" altLang="en-US"/>
          </a:p>
        </p:txBody>
      </p:sp>
    </p:spTree>
    <p:extLst>
      <p:ext uri="{BB962C8B-B14F-4D97-AF65-F5344CB8AC3E}">
        <p14:creationId xmlns:p14="http://schemas.microsoft.com/office/powerpoint/2010/main" val="2652762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トム・クルーズとダスティン・ホフマン主演の</a:t>
            </a:r>
            <a:r>
              <a:rPr kumimoji="1" lang="en-US" altLang="ja-JP" dirty="0"/>
              <a:t>『</a:t>
            </a:r>
            <a:r>
              <a:rPr kumimoji="1" lang="ja-JP" altLang="en-US" dirty="0"/>
              <a:t>レインマン</a:t>
            </a:r>
            <a:r>
              <a:rPr kumimoji="1" lang="en-US" altLang="ja-JP" dirty="0"/>
              <a:t>』</a:t>
            </a:r>
            <a:r>
              <a:rPr kumimoji="1" lang="ja-JP" altLang="en-US" dirty="0" err="1"/>
              <a:t>。</a:t>
            </a:r>
            <a:endParaRPr kumimoji="1" lang="en-US" altLang="ja-JP" dirty="0"/>
          </a:p>
          <a:p>
            <a:r>
              <a:rPr kumimoji="1" lang="ja-JP" altLang="en-US" dirty="0"/>
              <a:t>キム・ピークは、重度の精神障碍者だったが、約</a:t>
            </a:r>
            <a:r>
              <a:rPr kumimoji="1" lang="en-US" altLang="ja-JP" dirty="0"/>
              <a:t>1</a:t>
            </a:r>
            <a:r>
              <a:rPr kumimoji="1" lang="ja-JP" altLang="en-US" dirty="0"/>
              <a:t>万</a:t>
            </a:r>
            <a:r>
              <a:rPr kumimoji="1" lang="en-US" altLang="ja-JP" dirty="0"/>
              <a:t>2000</a:t>
            </a:r>
            <a:r>
              <a:rPr kumimoji="1" lang="ja-JP" altLang="en-US" dirty="0"/>
              <a:t>冊の本を丸ごと暗記しており、どのページでも一言一句間違わずに、そらんじることが出来た！</a:t>
            </a:r>
            <a:endParaRPr kumimoji="1" lang="en-US" altLang="ja-JP" dirty="0"/>
          </a:p>
          <a:p>
            <a:r>
              <a:rPr kumimoji="1" lang="ja-JP" altLang="en-US" dirty="0"/>
              <a:t>キム・ピークの脳は、</a:t>
            </a:r>
            <a:r>
              <a:rPr kumimoji="1" lang="en-US" altLang="ja-JP" dirty="0"/>
              <a:t>MRI</a:t>
            </a:r>
            <a:r>
              <a:rPr kumimoji="1" lang="ja-JP" altLang="en-US" dirty="0"/>
              <a:t>のスキャン結果から、右脳と左脳をつなぐ脳梁が存在しなかったことが分かっている。</a:t>
            </a:r>
            <a:endParaRPr kumimoji="1" lang="en-US" altLang="ja-JP" dirty="0"/>
          </a:p>
          <a:p>
            <a:r>
              <a:rPr kumimoji="1" lang="ja-JP" altLang="en-US" dirty="0"/>
              <a:t>だから、左右のページを同時に読めたのだろうとの推測。</a:t>
            </a:r>
            <a:endParaRPr kumimoji="1" lang="en-US" altLang="ja-JP"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31</a:t>
            </a:fld>
            <a:endParaRPr kumimoji="1" lang="ja-JP" altLang="en-US"/>
          </a:p>
        </p:txBody>
      </p:sp>
    </p:spTree>
    <p:extLst>
      <p:ext uri="{BB962C8B-B14F-4D97-AF65-F5344CB8AC3E}">
        <p14:creationId xmlns:p14="http://schemas.microsoft.com/office/powerpoint/2010/main" val="4197341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32</a:t>
            </a:fld>
            <a:endParaRPr kumimoji="1" lang="ja-JP" altLang="en-US"/>
          </a:p>
        </p:txBody>
      </p:sp>
    </p:spTree>
    <p:extLst>
      <p:ext uri="{BB962C8B-B14F-4D97-AF65-F5344CB8AC3E}">
        <p14:creationId xmlns:p14="http://schemas.microsoft.com/office/powerpoint/2010/main" val="4230585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effectLst/>
              </a:rPr>
              <a:t>パーキンソン病の基本薬であるレボドパは作用時間が短いため、</a:t>
            </a:r>
            <a:r>
              <a:rPr lang="en-US" altLang="ja-JP" dirty="0">
                <a:effectLst/>
              </a:rPr>
              <a:t>2</a:t>
            </a:r>
            <a:r>
              <a:rPr lang="ja-JP" altLang="en-US" dirty="0">
                <a:effectLst/>
              </a:rPr>
              <a:t>～</a:t>
            </a:r>
            <a:r>
              <a:rPr lang="en-US" altLang="ja-JP" dirty="0">
                <a:effectLst/>
              </a:rPr>
              <a:t>3</a:t>
            </a:r>
            <a:r>
              <a:rPr lang="ja-JP" altLang="en-US" dirty="0">
                <a:effectLst/>
              </a:rPr>
              <a:t>時間後には薬効がすり切れるように無くなるウェアリング・オフ（</a:t>
            </a:r>
            <a:r>
              <a:rPr lang="en-US" altLang="ja-JP" dirty="0">
                <a:effectLst/>
              </a:rPr>
              <a:t>wearing-off</a:t>
            </a:r>
            <a:r>
              <a:rPr lang="ja-JP" altLang="en-US" dirty="0">
                <a:effectLst/>
              </a:rPr>
              <a:t>）現象が現れます。さらにレボドパにおける血中濃度のピークが高くなると、身体が勝手に動く不随意運動（ジスキネジア）が現れます。</a:t>
            </a:r>
            <a:r>
              <a:rPr lang="en-US" altLang="ja-JP" dirty="0">
                <a:effectLst/>
              </a:rPr>
              <a:t>DBS</a:t>
            </a:r>
            <a:r>
              <a:rPr lang="ja-JP" altLang="en-US" dirty="0">
                <a:effectLst/>
              </a:rPr>
              <a:t>は持続的に神経の活動をコントロールすることにより、このような症状を軽減します。</a:t>
            </a:r>
            <a:endParaRPr kumimoji="1" lang="en-US" altLang="ja-JP" dirty="0"/>
          </a:p>
          <a:p>
            <a:r>
              <a:rPr kumimoji="1" lang="ja-JP" altLang="en-US" dirty="0"/>
              <a:t>パーキンソン病に対する</a:t>
            </a:r>
            <a:r>
              <a:rPr kumimoji="1" lang="en-US" altLang="ja-JP" dirty="0"/>
              <a:t>DBS</a:t>
            </a:r>
            <a:r>
              <a:rPr kumimoji="1" lang="ja-JP" altLang="en-US" dirty="0"/>
              <a:t>は、十分な薬物治療を行っても著明な</a:t>
            </a:r>
            <a:r>
              <a:rPr kumimoji="1" lang="en-US" altLang="ja-JP" dirty="0"/>
              <a:t>wearing-off</a:t>
            </a:r>
            <a:r>
              <a:rPr kumimoji="1" lang="ja-JP" altLang="en-US" dirty="0"/>
              <a:t>現象や、ジスキネジアがコントロールできない症例、薬剤の副作用のために薬物治療が困難な症例、薬剤治療抵抗性の振戦（手足の震え）に対して適応となる。</a:t>
            </a:r>
          </a:p>
          <a:p>
            <a:r>
              <a:rPr kumimoji="1" lang="en-US" altLang="ja-JP" dirty="0"/>
              <a:t>Wearing-off</a:t>
            </a:r>
            <a:r>
              <a:rPr kumimoji="1" lang="ja-JP" altLang="en-US" dirty="0"/>
              <a:t>現象に対する効果としては、</a:t>
            </a:r>
            <a:r>
              <a:rPr kumimoji="1" lang="en-US" altLang="ja-JP" dirty="0"/>
              <a:t>L-dopa</a:t>
            </a:r>
            <a:r>
              <a:rPr kumimoji="1" lang="ja-JP" altLang="en-US" dirty="0"/>
              <a:t>に対する反応性がどれだけ保たれているかが最も重要な要素です。一般には若年者で、</a:t>
            </a:r>
            <a:r>
              <a:rPr kumimoji="1" lang="en-US" altLang="ja-JP" dirty="0"/>
              <a:t>L-dopa</a:t>
            </a:r>
            <a:r>
              <a:rPr kumimoji="1" lang="ja-JP" altLang="en-US" dirty="0"/>
              <a:t>に対する反応が良い人ほど、良好な手術成績が期待されます。年齢は</a:t>
            </a:r>
            <a:r>
              <a:rPr kumimoji="1" lang="en-US" altLang="ja-JP" dirty="0"/>
              <a:t>70</a:t>
            </a:r>
            <a:r>
              <a:rPr kumimoji="1" lang="ja-JP" altLang="en-US" dirty="0"/>
              <a:t>歳未満がよいとする意見がありますが、高齢者においても</a:t>
            </a:r>
            <a:r>
              <a:rPr kumimoji="1" lang="en-US" altLang="ja-JP" dirty="0"/>
              <a:t>L-dopa</a:t>
            </a:r>
            <a:r>
              <a:rPr kumimoji="1" lang="ja-JP" altLang="en-US" dirty="0"/>
              <a:t>に対する反応性がよければ</a:t>
            </a:r>
            <a:r>
              <a:rPr kumimoji="1" lang="en-US" altLang="ja-JP" dirty="0"/>
              <a:t>DBS</a:t>
            </a:r>
            <a:r>
              <a:rPr kumimoji="1" lang="ja-JP" altLang="en-US" dirty="0"/>
              <a:t>の成績もよいので、手術合併症のリスクを個々の患者さんで評価し、慎重に手術適応を行っております。著しい認知機能低下や精神疾患を合併した人では適応除外。</a:t>
            </a:r>
          </a:p>
          <a:p>
            <a:endParaRPr kumimoji="1" lang="ja-JP" altLang="en-US" dirty="0"/>
          </a:p>
          <a:p>
            <a:r>
              <a:rPr kumimoji="1" lang="ja-JP" altLang="en-US" dirty="0"/>
              <a:t>*</a:t>
            </a:r>
            <a:r>
              <a:rPr kumimoji="1" lang="en-US" altLang="ja-JP" dirty="0"/>
              <a:t>1</a:t>
            </a:r>
            <a:r>
              <a:rPr kumimoji="1" lang="ja-JP" altLang="en-US" dirty="0"/>
              <a:t>：</a:t>
            </a:r>
            <a:r>
              <a:rPr kumimoji="1" lang="en-US" altLang="ja-JP" dirty="0"/>
              <a:t>wearing-off</a:t>
            </a:r>
            <a:r>
              <a:rPr kumimoji="1" lang="ja-JP" altLang="en-US" dirty="0"/>
              <a:t>現象：薬の持続時間が短くなり、薬の効果が切れてくると症状が悪くなる現象。 </a:t>
            </a:r>
          </a:p>
          <a:p>
            <a:r>
              <a:rPr kumimoji="1" lang="ja-JP" altLang="en-US" dirty="0"/>
              <a:t>*</a:t>
            </a:r>
            <a:r>
              <a:rPr kumimoji="1" lang="en-US" altLang="ja-JP" dirty="0"/>
              <a:t>2</a:t>
            </a:r>
            <a:r>
              <a:rPr kumimoji="1" lang="ja-JP" altLang="en-US" dirty="0"/>
              <a:t>：ジスキネジア：長期による</a:t>
            </a:r>
            <a:r>
              <a:rPr kumimoji="1" lang="en-US" altLang="ja-JP" dirty="0"/>
              <a:t>L-</a:t>
            </a:r>
            <a:r>
              <a:rPr kumimoji="1" lang="ja-JP" altLang="en-US" dirty="0"/>
              <a:t>ドーパ製剤に服用により、起こる不随意運動の総称で自分の意思に関わりなく動いてしまう症状。 </a:t>
            </a:r>
          </a:p>
          <a:p>
            <a:r>
              <a:rPr kumimoji="1" lang="ja-JP" altLang="en-US" dirty="0"/>
              <a:t>*</a:t>
            </a:r>
            <a:r>
              <a:rPr kumimoji="1" lang="en-US" altLang="ja-JP" dirty="0"/>
              <a:t>3</a:t>
            </a:r>
            <a:r>
              <a:rPr kumimoji="1" lang="ja-JP" altLang="en-US" dirty="0"/>
              <a:t>：</a:t>
            </a:r>
            <a:r>
              <a:rPr kumimoji="1" lang="en-US" altLang="ja-JP" dirty="0"/>
              <a:t>L-dopa</a:t>
            </a:r>
            <a:r>
              <a:rPr kumimoji="1" lang="ja-JP" altLang="en-US" dirty="0"/>
              <a:t>：パーキンソン病で不足するドーパミンを補充目的とした前駆物質。 </a:t>
            </a:r>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33</a:t>
            </a:fld>
            <a:endParaRPr kumimoji="1" lang="ja-JP" altLang="en-US"/>
          </a:p>
        </p:txBody>
      </p:sp>
    </p:spTree>
    <p:extLst>
      <p:ext uri="{BB962C8B-B14F-4D97-AF65-F5344CB8AC3E}">
        <p14:creationId xmlns:p14="http://schemas.microsoft.com/office/powerpoint/2010/main" val="322791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effectLst/>
              </a:rPr>
              <a:t>DBS</a:t>
            </a:r>
            <a:r>
              <a:rPr lang="ja-JP" altLang="en-US" dirty="0">
                <a:effectLst/>
              </a:rPr>
              <a:t>のターゲットになるのは視床</a:t>
            </a:r>
            <a:r>
              <a:rPr lang="en-US" altLang="ja-JP" dirty="0">
                <a:effectLst/>
              </a:rPr>
              <a:t>VIM</a:t>
            </a:r>
            <a:r>
              <a:rPr lang="ja-JP" altLang="en-US" dirty="0" err="1">
                <a:effectLst/>
              </a:rPr>
              <a:t>、</a:t>
            </a:r>
            <a:r>
              <a:rPr lang="ja-JP" altLang="en-US" dirty="0">
                <a:effectLst/>
              </a:rPr>
              <a:t>視床下核（</a:t>
            </a:r>
            <a:r>
              <a:rPr lang="en-US" altLang="ja-JP" dirty="0">
                <a:effectLst/>
              </a:rPr>
              <a:t>STN</a:t>
            </a:r>
            <a:r>
              <a:rPr lang="ja-JP" altLang="en-US" dirty="0">
                <a:effectLst/>
              </a:rPr>
              <a:t>）、淡蒼球（</a:t>
            </a:r>
            <a:r>
              <a:rPr lang="en-US" altLang="ja-JP" dirty="0" err="1">
                <a:effectLst/>
              </a:rPr>
              <a:t>GPi</a:t>
            </a:r>
            <a:r>
              <a:rPr lang="ja-JP" altLang="en-US" dirty="0">
                <a:effectLst/>
              </a:rPr>
              <a:t>）の</a:t>
            </a:r>
            <a:r>
              <a:rPr lang="en-US" altLang="ja-JP" dirty="0">
                <a:effectLst/>
              </a:rPr>
              <a:t>3</a:t>
            </a:r>
            <a:r>
              <a:rPr lang="ja-JP" altLang="en-US" dirty="0">
                <a:effectLst/>
              </a:rPr>
              <a:t>カ所です。その他の部位をターゲットとすることもありますが、まだ一般的ではありません。</a:t>
            </a:r>
            <a:endParaRPr lang="en-US" altLang="ja-JP" dirty="0">
              <a:effectLst/>
            </a:endParaRPr>
          </a:p>
          <a:p>
            <a:r>
              <a:rPr lang="ja-JP" altLang="en-US" dirty="0">
                <a:effectLst/>
              </a:rPr>
              <a:t>それぞれのターゲットによって改善される症状が少し異なります。視床</a:t>
            </a:r>
            <a:r>
              <a:rPr lang="en-US" altLang="ja-JP" dirty="0">
                <a:effectLst/>
              </a:rPr>
              <a:t>VIM</a:t>
            </a:r>
            <a:r>
              <a:rPr lang="ja-JP" altLang="en-US" dirty="0">
                <a:effectLst/>
              </a:rPr>
              <a:t>は特に振戦に効果があるため、振戦が著しく強い症例で選択されることがあります。</a:t>
            </a:r>
            <a:endParaRPr lang="en-US" altLang="ja-JP" dirty="0">
              <a:effectLst/>
            </a:endParaRPr>
          </a:p>
          <a:p>
            <a:r>
              <a:rPr lang="ja-JP" altLang="en-US" dirty="0">
                <a:effectLst/>
              </a:rPr>
              <a:t>振戦以外の運動症状で困っているときは、淡蒼球か視床下核がターゲットになります。淡蒼球の</a:t>
            </a:r>
            <a:r>
              <a:rPr lang="en-US" altLang="ja-JP" dirty="0">
                <a:effectLst/>
              </a:rPr>
              <a:t>DBS</a:t>
            </a:r>
            <a:r>
              <a:rPr lang="ja-JP" altLang="en-US" dirty="0">
                <a:effectLst/>
              </a:rPr>
              <a:t>はオフ時の振戦、固縮、無動に効果が期待でき、刺激の直接効果によりジスキネジアを抑えることができます。視床下核の</a:t>
            </a:r>
            <a:r>
              <a:rPr lang="en-US" altLang="ja-JP" dirty="0">
                <a:effectLst/>
              </a:rPr>
              <a:t>DBS</a:t>
            </a:r>
            <a:r>
              <a:rPr lang="ja-JP" altLang="en-US" dirty="0">
                <a:effectLst/>
              </a:rPr>
              <a:t>も、オフ時の振戦、固縮、無動に効果が期待できることに加え、薬を減らすこともできるので、結果としてジスキネジアにも効果的です。 </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34</a:t>
            </a:fld>
            <a:endParaRPr kumimoji="1" lang="ja-JP" altLang="en-US"/>
          </a:p>
        </p:txBody>
      </p:sp>
    </p:spTree>
    <p:extLst>
      <p:ext uri="{BB962C8B-B14F-4D97-AF65-F5344CB8AC3E}">
        <p14:creationId xmlns:p14="http://schemas.microsoft.com/office/powerpoint/2010/main" val="19067785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35</a:t>
            </a:fld>
            <a:endParaRPr kumimoji="1" lang="ja-JP" altLang="en-US"/>
          </a:p>
        </p:txBody>
      </p:sp>
    </p:spTree>
    <p:extLst>
      <p:ext uri="{BB962C8B-B14F-4D97-AF65-F5344CB8AC3E}">
        <p14:creationId xmlns:p14="http://schemas.microsoft.com/office/powerpoint/2010/main" val="7663119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36</a:t>
            </a:fld>
            <a:endParaRPr kumimoji="1" lang="ja-JP" altLang="en-US"/>
          </a:p>
        </p:txBody>
      </p:sp>
    </p:spTree>
    <p:extLst>
      <p:ext uri="{BB962C8B-B14F-4D97-AF65-F5344CB8AC3E}">
        <p14:creationId xmlns:p14="http://schemas.microsoft.com/office/powerpoint/2010/main" val="3582164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39</a:t>
            </a:fld>
            <a:endParaRPr kumimoji="1" lang="ja-JP" altLang="en-US"/>
          </a:p>
        </p:txBody>
      </p:sp>
    </p:spTree>
    <p:extLst>
      <p:ext uri="{BB962C8B-B14F-4D97-AF65-F5344CB8AC3E}">
        <p14:creationId xmlns:p14="http://schemas.microsoft.com/office/powerpoint/2010/main" val="4964389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脊髄損傷は、重篤な運動障害あるいは脚の完全麻痺にさえつながる。</a:t>
            </a:r>
            <a:endParaRPr lang="en-US" altLang="ja-JP" dirty="0"/>
          </a:p>
          <a:p>
            <a:r>
              <a:rPr lang="ja-JP" altLang="en-US" dirty="0"/>
              <a:t>脊髄刺激による標的化ニューロテクノロジーについて報告する。この技術により、</a:t>
            </a:r>
            <a:r>
              <a:rPr lang="en-US" altLang="ja-JP" dirty="0"/>
              <a:t>4</a:t>
            </a:r>
            <a:r>
              <a:rPr lang="ja-JP" altLang="en-US" dirty="0"/>
              <a:t>年以上前に脊髄を損傷し、長期に及ぶ広範なリハビリテーションにもかかわらず永続的な運動障害や完全麻痺を示す複数の患者において、歩行の随意制御が可能になった。</a:t>
            </a:r>
            <a:endParaRPr lang="en-US" altLang="ja-JP" dirty="0"/>
          </a:p>
          <a:p>
            <a:r>
              <a:rPr lang="ja-JP" altLang="en-US" dirty="0"/>
              <a:t>リアルタイムのトリガー機能を持つ埋め込み型のパルス発生器を用いて、意図する動作にタイミングを合わせ、腰仙髄へ空間選択的な一連の刺激を送った。この時空間的刺激によって、</a:t>
            </a:r>
            <a:r>
              <a:rPr lang="en-US" altLang="ja-JP" dirty="0"/>
              <a:t>1</a:t>
            </a:r>
            <a:r>
              <a:rPr lang="ja-JP" altLang="en-US" dirty="0"/>
              <a:t>週間以内に、床上歩行において麻痺していた筋肉の適応制御が再確立された。運動能力は、リハビリテーションによって改善した。数か月後、被験者は麻痺していた筋肉の随意制御能を刺激なしでも取り戻し、時空間的刺激を受けている間は屋外での歩行や三輪自転車走行が可能になった。以上の結果は、神経学的な回復を改善し、脊髄損傷後の日常生活での動作を支えるための技術的枠組みを確立するものである。</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40</a:t>
            </a:fld>
            <a:endParaRPr kumimoji="1" lang="ja-JP" altLang="en-US"/>
          </a:p>
        </p:txBody>
      </p:sp>
    </p:spTree>
    <p:extLst>
      <p:ext uri="{BB962C8B-B14F-4D97-AF65-F5344CB8AC3E}">
        <p14:creationId xmlns:p14="http://schemas.microsoft.com/office/powerpoint/2010/main" val="2747088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ワシントン大学の研究者らは、脳の電気活動の記録である脳波（</a:t>
            </a:r>
            <a:r>
              <a:rPr kumimoji="1" lang="en-US" altLang="ja-JP" dirty="0"/>
              <a:t>EEG</a:t>
            </a:r>
            <a:r>
              <a:rPr kumimoji="1" lang="ja-JP" altLang="en-US" dirty="0"/>
              <a:t>）計と、脳に情報を送ることのできる経頭蓋磁気刺激（</a:t>
            </a:r>
            <a:r>
              <a:rPr kumimoji="1" lang="en-US" altLang="ja-JP" dirty="0"/>
              <a:t>TMS</a:t>
            </a:r>
            <a:r>
              <a:rPr kumimoji="1" lang="ja-JP" altLang="en-US" dirty="0"/>
              <a:t>）装置を使うことで、</a:t>
            </a:r>
            <a:r>
              <a:rPr kumimoji="1" lang="en-US" altLang="ja-JP" dirty="0"/>
              <a:t>3</a:t>
            </a:r>
            <a:r>
              <a:rPr kumimoji="1" lang="ja-JP" altLang="en-US" dirty="0"/>
              <a:t>人の被験者が「脳同士のネットワーク」経由で、協力してテトリス風のゲームをプレイできることを実証。</a:t>
            </a:r>
          </a:p>
          <a:p>
            <a:r>
              <a:rPr kumimoji="1" lang="ja-JP" altLang="en-US" dirty="0"/>
              <a:t>脳の電気活動の記録である脳波（</a:t>
            </a:r>
            <a:r>
              <a:rPr kumimoji="1" lang="en-US" altLang="ja-JP" dirty="0"/>
              <a:t>EEG</a:t>
            </a:r>
            <a:r>
              <a:rPr kumimoji="1" lang="ja-JP" altLang="en-US" dirty="0"/>
              <a:t>）計と、脳に情報を送ることのできる経頭蓋磁気刺激（</a:t>
            </a:r>
            <a:r>
              <a:rPr kumimoji="1" lang="en-US" altLang="ja-JP" dirty="0"/>
              <a:t>TMS</a:t>
            </a:r>
            <a:r>
              <a:rPr kumimoji="1" lang="ja-JP" altLang="en-US" dirty="0"/>
              <a:t>）装置で構成。</a:t>
            </a:r>
          </a:p>
          <a:p>
            <a:r>
              <a:rPr kumimoji="1" lang="en-US" altLang="ja-JP" dirty="0"/>
              <a:t>2015</a:t>
            </a:r>
            <a:r>
              <a:rPr kumimoji="1" lang="ja-JP" altLang="en-US" dirty="0"/>
              <a:t>年、シアトルにあるワシントン大学のアンドレア・ストッコ助教授と同僚らが、このツールを使って、「脳同士のインターフェイス」で</a:t>
            </a:r>
            <a:r>
              <a:rPr kumimoji="1" lang="en-US" altLang="ja-JP" dirty="0"/>
              <a:t>2</a:t>
            </a:r>
            <a:r>
              <a:rPr kumimoji="1" lang="ja-JP" altLang="en-US" dirty="0"/>
              <a:t>人の人間をつなげた。そして</a:t>
            </a:r>
            <a:r>
              <a:rPr kumimoji="1" lang="en-US" altLang="ja-JP" dirty="0"/>
              <a:t>2</a:t>
            </a:r>
            <a:r>
              <a:rPr kumimoji="1" lang="ja-JP" altLang="en-US" dirty="0"/>
              <a:t>人に</a:t>
            </a:r>
            <a:r>
              <a:rPr kumimoji="1" lang="en-US" altLang="ja-JP" dirty="0"/>
              <a:t>20</a:t>
            </a:r>
            <a:r>
              <a:rPr kumimoji="1" lang="ja-JP" altLang="en-US" dirty="0"/>
              <a:t>の質問ゲームをしてもらった。</a:t>
            </a:r>
          </a:p>
          <a:p>
            <a:r>
              <a:rPr kumimoji="1" lang="ja-JP" altLang="en-US" dirty="0"/>
              <a:t>複数の人間を脳同士の対話に参加させることが、次なる段階となるのは明らかだろう。そして先日、ストッコ助教授らは世界初の「脳同士のネットワーク」を使ってそれを実現したと発表した。同助教授らが「ブレインネット（</a:t>
            </a:r>
            <a:r>
              <a:rPr kumimoji="1" lang="en-US" altLang="ja-JP" dirty="0" err="1"/>
              <a:t>BrainNet</a:t>
            </a:r>
            <a:r>
              <a:rPr kumimoji="1" lang="ja-JP" altLang="en-US" dirty="0"/>
              <a:t>）」と呼ぶネットワークを使うと、少人数のグループでテトリス風の共同ゲームをプレイできる。「この研究は、接続された脳の</a:t>
            </a:r>
            <a:r>
              <a:rPr kumimoji="1" lang="en-US" altLang="ja-JP" dirty="0"/>
              <a:t>『</a:t>
            </a:r>
            <a:r>
              <a:rPr kumimoji="1" lang="ja-JP" altLang="en-US" dirty="0"/>
              <a:t>ソーシャル・ネットワーク</a:t>
            </a:r>
            <a:r>
              <a:rPr kumimoji="1" lang="en-US" altLang="ja-JP" dirty="0"/>
              <a:t>』</a:t>
            </a:r>
            <a:r>
              <a:rPr kumimoji="1" lang="ja-JP" altLang="en-US" dirty="0"/>
              <a:t>を使うことで、協力して問題を解決できる脳同士のインターフェイスの可能性を向上させるものです」。</a:t>
            </a:r>
          </a:p>
          <a:p>
            <a:r>
              <a:rPr kumimoji="1" lang="ja-JP" altLang="en-US" dirty="0"/>
              <a:t>ブレインネットを支える技術は比較的単純なものだ。脳波計で脳の電気活動を測定する。脳波計は、頭蓋の上に置かれ、脳の電気活動を検出できる複数の電極で構成されている。</a:t>
            </a:r>
          </a:p>
          <a:p>
            <a:r>
              <a:rPr kumimoji="1" lang="ja-JP" altLang="en-US" dirty="0"/>
              <a:t>鍵となるアイデアは、人間は脳から出る信号を比較的容易に変えられるということだ。たとえば、脳の信号は外部信号と簡単に同調する。したがって、</a:t>
            </a:r>
            <a:r>
              <a:rPr kumimoji="1" lang="en-US" altLang="ja-JP" dirty="0"/>
              <a:t>15</a:t>
            </a:r>
            <a:r>
              <a:rPr kumimoji="1" lang="ja-JP" altLang="en-US" dirty="0"/>
              <a:t>ヘルツ（毎秒</a:t>
            </a:r>
            <a:r>
              <a:rPr kumimoji="1" lang="en-US" altLang="ja-JP" dirty="0"/>
              <a:t>15</a:t>
            </a:r>
            <a:r>
              <a:rPr kumimoji="1" lang="ja-JP" altLang="en-US" dirty="0"/>
              <a:t>回）で点滅する光を見ると、同じ周波数の強い電気信号が脳から発せられる。</a:t>
            </a:r>
            <a:r>
              <a:rPr kumimoji="1" lang="en-US" altLang="ja-JP" dirty="0"/>
              <a:t>17</a:t>
            </a:r>
            <a:r>
              <a:rPr kumimoji="1" lang="ja-JP" altLang="en-US" dirty="0"/>
              <a:t>ヘルツで点滅する光に注意を切り替えると、脳信号の周波数も切り替わり、脳波計で比較的簡単に検知できる。</a:t>
            </a:r>
          </a:p>
          <a:p>
            <a:r>
              <a:rPr kumimoji="1" lang="en-US" altLang="ja-JP" dirty="0"/>
              <a:t>TMS</a:t>
            </a:r>
            <a:r>
              <a:rPr kumimoji="1" lang="ja-JP" altLang="en-US" dirty="0"/>
              <a:t>装置は脳の特定領域で電気活動を誘発することで、脳の活動を操る。たとえば、磁気パルスを後頭皮質に集中して当てることで、眼内閃光として知られる光の点滅を見たような感覚を生み出せる。</a:t>
            </a:r>
          </a:p>
          <a:p>
            <a:r>
              <a:rPr kumimoji="1" lang="ja-JP" altLang="en-US" dirty="0"/>
              <a:t>脳波計と</a:t>
            </a:r>
            <a:r>
              <a:rPr kumimoji="1" lang="en-US" altLang="ja-JP" dirty="0"/>
              <a:t>TMS</a:t>
            </a:r>
            <a:r>
              <a:rPr kumimoji="1" lang="ja-JP" altLang="en-US" dirty="0"/>
              <a:t>装置を一緒に使うことで、脳から信号を受け取ったり、直接脳へ信号を送ったりできるようになる。しかし、集団でのコミュニケーションを可能とするネットワークは最近まで構築されていなかった。</a:t>
            </a:r>
          </a:p>
          <a:p>
            <a:r>
              <a:rPr kumimoji="1" lang="ja-JP" altLang="en-US" dirty="0"/>
              <a:t>ストッコ助教授らのチームは、</a:t>
            </a:r>
            <a:r>
              <a:rPr kumimoji="1" lang="en-US" altLang="ja-JP" dirty="0"/>
              <a:t>3</a:t>
            </a:r>
            <a:r>
              <a:rPr kumimoji="1" lang="ja-JP" altLang="en-US" dirty="0"/>
              <a:t>人の人間が脳に直接情報を送受信できるネットワークを構築した。ネットワークは、利用できる脳波計と</a:t>
            </a:r>
            <a:r>
              <a:rPr kumimoji="1" lang="en-US" altLang="ja-JP" dirty="0"/>
              <a:t>TMS</a:t>
            </a:r>
            <a:r>
              <a:rPr kumimoji="1" lang="ja-JP" altLang="en-US" dirty="0"/>
              <a:t>装置の数に応じて簡単に拡張できるという。</a:t>
            </a:r>
          </a:p>
          <a:p>
            <a:r>
              <a:rPr kumimoji="1" lang="ja-JP" altLang="en-US" dirty="0"/>
              <a:t>原理を実証するためのネットワークでは</a:t>
            </a:r>
            <a:r>
              <a:rPr kumimoji="1" lang="en-US" altLang="ja-JP" dirty="0"/>
              <a:t>3</a:t>
            </a:r>
            <a:r>
              <a:rPr kumimoji="1" lang="ja-JP" altLang="en-US" dirty="0"/>
              <a:t>人をつないだ。</a:t>
            </a:r>
            <a:r>
              <a:rPr kumimoji="1" lang="en-US" altLang="ja-JP" dirty="0"/>
              <a:t>2</a:t>
            </a:r>
            <a:r>
              <a:rPr kumimoji="1" lang="ja-JP" altLang="en-US" dirty="0"/>
              <a:t>人が送信者で、残る</a:t>
            </a:r>
            <a:r>
              <a:rPr kumimoji="1" lang="en-US" altLang="ja-JP" dirty="0"/>
              <a:t>1</a:t>
            </a:r>
            <a:r>
              <a:rPr kumimoji="1" lang="ja-JP" altLang="en-US" dirty="0"/>
              <a:t>人は受信と送信が可能だ。それぞれの被験者は別々の部屋にいて、通常のコミュニケーションはできない状態になっている。</a:t>
            </a:r>
            <a:r>
              <a:rPr kumimoji="1" lang="en-US" altLang="ja-JP" dirty="0"/>
              <a:t>3</a:t>
            </a:r>
            <a:r>
              <a:rPr kumimoji="1" lang="ja-JP" altLang="en-US" dirty="0"/>
              <a:t>人は、落ちてくるブロックを回転させて、画面下の空隙にはめ込むテトリス風のゲームを、協力してプレイしなくてはならない。</a:t>
            </a:r>
          </a:p>
          <a:p>
            <a:r>
              <a:rPr kumimoji="1" lang="ja-JP" altLang="en-US" dirty="0"/>
              <a:t>脳波計を装着した</a:t>
            </a:r>
            <a:r>
              <a:rPr kumimoji="1" lang="en-US" altLang="ja-JP" dirty="0"/>
              <a:t>2</a:t>
            </a:r>
            <a:r>
              <a:rPr kumimoji="1" lang="ja-JP" altLang="en-US" dirty="0"/>
              <a:t>人の送信者は画面全体を見ることができる。落ちてくるブロックは</a:t>
            </a:r>
            <a:r>
              <a:rPr kumimoji="1" lang="en-US" altLang="ja-JP" dirty="0"/>
              <a:t>180</a:t>
            </a:r>
            <a:r>
              <a:rPr kumimoji="1" lang="ja-JP" altLang="en-US" dirty="0"/>
              <a:t>度回転させるか、もしくは回転なしで底面の列にはまるようになっている。送信者の</a:t>
            </a:r>
            <a:r>
              <a:rPr kumimoji="1" lang="en-US" altLang="ja-JP" dirty="0"/>
              <a:t>2</a:t>
            </a:r>
            <a:r>
              <a:rPr kumimoji="1" lang="ja-JP" altLang="en-US" dirty="0"/>
              <a:t>人は回転の必要性の有無を判断し、</a:t>
            </a:r>
            <a:r>
              <a:rPr kumimoji="1" lang="en-US" altLang="ja-JP" dirty="0"/>
              <a:t>3</a:t>
            </a:r>
            <a:r>
              <a:rPr kumimoji="1" lang="ja-JP" altLang="en-US" dirty="0"/>
              <a:t>人目にその情報を送らなくてはならない。</a:t>
            </a:r>
          </a:p>
          <a:p>
            <a:r>
              <a:rPr kumimoji="1" lang="ja-JP" altLang="en-US" dirty="0"/>
              <a:t>そのために送信者の</a:t>
            </a:r>
            <a:r>
              <a:rPr kumimoji="1" lang="en-US" altLang="ja-JP" dirty="0"/>
              <a:t>2</a:t>
            </a:r>
            <a:r>
              <a:rPr kumimoji="1" lang="ja-JP" altLang="en-US" dirty="0"/>
              <a:t>人は、脳から出る信号を変化させる。</a:t>
            </a:r>
            <a:r>
              <a:rPr kumimoji="1" lang="en-US" altLang="ja-JP" dirty="0"/>
              <a:t>15</a:t>
            </a:r>
            <a:r>
              <a:rPr kumimoji="1" lang="ja-JP" altLang="en-US" dirty="0"/>
              <a:t>ヘルツの脳信号を脳波計が感知すると、画面右方向にカーソルが動く。カーソルが右側に到達すると、「ブロックを回転せよ」という信号が、装置から受信者に送られる仕組みだ。</a:t>
            </a:r>
          </a:p>
          <a:p>
            <a:r>
              <a:rPr kumimoji="1" lang="ja-JP" altLang="en-US" dirty="0"/>
              <a:t>送信者は、画面のどちらかの端の</a:t>
            </a:r>
            <a:r>
              <a:rPr kumimoji="1" lang="en-US" altLang="ja-JP" dirty="0"/>
              <a:t>LED</a:t>
            </a:r>
            <a:r>
              <a:rPr kumimoji="1" lang="ja-JP" altLang="en-US" dirty="0"/>
              <a:t>を見つめることで脳信号をコントロールできる。一方の</a:t>
            </a:r>
            <a:r>
              <a:rPr kumimoji="1" lang="en-US" altLang="ja-JP" dirty="0"/>
              <a:t>LED</a:t>
            </a:r>
            <a:r>
              <a:rPr kumimoji="1" lang="ja-JP" altLang="en-US" dirty="0"/>
              <a:t>は</a:t>
            </a:r>
            <a:r>
              <a:rPr kumimoji="1" lang="en-US" altLang="ja-JP" dirty="0"/>
              <a:t>15</a:t>
            </a:r>
            <a:r>
              <a:rPr kumimoji="1" lang="ja-JP" altLang="en-US" dirty="0"/>
              <a:t>ヘルツで点滅し、もう一方は</a:t>
            </a:r>
            <a:r>
              <a:rPr kumimoji="1" lang="en-US" altLang="ja-JP" dirty="0"/>
              <a:t>17</a:t>
            </a:r>
            <a:r>
              <a:rPr kumimoji="1" lang="ja-JP" altLang="en-US" dirty="0"/>
              <a:t>ヘルツで点滅している。</a:t>
            </a:r>
          </a:p>
          <a:p>
            <a:r>
              <a:rPr kumimoji="1" lang="ja-JP" altLang="en-US" dirty="0"/>
              <a:t>脳波計と</a:t>
            </a:r>
            <a:r>
              <a:rPr kumimoji="1" lang="en-US" altLang="ja-JP" dirty="0"/>
              <a:t>TMS</a:t>
            </a:r>
            <a:r>
              <a:rPr kumimoji="1" lang="ja-JP" altLang="en-US" dirty="0"/>
              <a:t>装置が取り付けられた受信者は、送信者とは異なる作業をしている。受信者はテトリス画面の上半分しか見ることができないようになっている。そのため、ブロックを見ることはできるが、回転させるべきか</a:t>
            </a:r>
            <a:r>
              <a:rPr kumimoji="1" lang="ja-JP" altLang="en-US" dirty="0" err="1"/>
              <a:t>は</a:t>
            </a:r>
            <a:r>
              <a:rPr kumimoji="1" lang="ja-JP" altLang="en-US" dirty="0"/>
              <a:t>どうかは分からない。しかしながら受信者は、それぞれの送信者からの「回転せよ」もしくは「回転するな」という信号を、</a:t>
            </a:r>
            <a:r>
              <a:rPr kumimoji="1" lang="en-US" altLang="ja-JP" dirty="0"/>
              <a:t>TMS</a:t>
            </a:r>
            <a:r>
              <a:rPr kumimoji="1" lang="ja-JP" altLang="en-US" dirty="0"/>
              <a:t>装置経由で受け取る。</a:t>
            </a:r>
          </a:p>
          <a:p>
            <a:r>
              <a:rPr kumimoji="1" lang="ja-JP" altLang="en-US" dirty="0"/>
              <a:t>信号は、ブロックの回転を示す眼内閃光、もしくは無回転を示す暗闇として受け取る。したがってデータ伝送速度は小さく、</a:t>
            </a:r>
            <a:r>
              <a:rPr kumimoji="1" lang="en-US" altLang="ja-JP" dirty="0"/>
              <a:t>1</a:t>
            </a:r>
            <a:r>
              <a:rPr kumimoji="1" lang="ja-JP" altLang="en-US" dirty="0"/>
              <a:t>回のやりとりで</a:t>
            </a:r>
            <a:r>
              <a:rPr kumimoji="1" lang="en-US" altLang="ja-JP" dirty="0"/>
              <a:t>1</a:t>
            </a:r>
            <a:r>
              <a:rPr kumimoji="1" lang="ja-JP" altLang="en-US" dirty="0"/>
              <a:t>ビットに過ぎない。</a:t>
            </a:r>
          </a:p>
          <a:p>
            <a:r>
              <a:rPr kumimoji="1" lang="en-US" altLang="ja-JP" dirty="0"/>
              <a:t>2</a:t>
            </a:r>
            <a:r>
              <a:rPr kumimoji="1" lang="ja-JP" altLang="en-US" dirty="0"/>
              <a:t>人の送信者からデータを受け取った受信者は行動を起こす。しかし重要な点として、ゲームではさらにもう</a:t>
            </a:r>
            <a:r>
              <a:rPr kumimoji="1" lang="en-US" altLang="ja-JP" dirty="0"/>
              <a:t>1</a:t>
            </a:r>
            <a:r>
              <a:rPr kumimoji="1" lang="ja-JP" altLang="en-US" dirty="0"/>
              <a:t>回やり取りができる。</a:t>
            </a:r>
          </a:p>
          <a:p>
            <a:r>
              <a:rPr kumimoji="1" lang="ja-JP" altLang="en-US" dirty="0"/>
              <a:t>送信者はブロックが落ちていくのを見ることができるので、さらなるコミュニケーションで、受信者が正しい判断をし、回転の有無という次の行動をしたかどうかを知ることができるのだ。</a:t>
            </a:r>
          </a:p>
          <a:p>
            <a:r>
              <a:rPr kumimoji="1" lang="ja-JP" altLang="en-US" dirty="0"/>
              <a:t>この仕組みは、研究者にちょっとした楽しみをもたらす。いくつかの実験で、ストッコ助教授らは、</a:t>
            </a:r>
            <a:r>
              <a:rPr kumimoji="1" lang="en-US" altLang="ja-JP" dirty="0"/>
              <a:t>1</a:t>
            </a:r>
            <a:r>
              <a:rPr kumimoji="1" lang="ja-JP" altLang="en-US" dirty="0"/>
              <a:t>人の送信者からの情報を意図的に変え、受信者がそれを無視すべきか判断できるかどうかを観察してみた。現実の社会的状況でしばしば見られるエラーの要素を導入できるわけだ。</a:t>
            </a:r>
          </a:p>
          <a:p>
            <a:r>
              <a:rPr kumimoji="1" lang="ja-JP" altLang="en-US" dirty="0"/>
              <a:t>ここでストッコ助教授らが調べているのは、データ速度が非常に小さい場合に、人間が正しい判断をできるかどうかという点だ。その結果、社会的動物である人間は、脳同士のプロトコルだけで正しい情報と誤った情報を区別できることが分かった。</a:t>
            </a:r>
          </a:p>
          <a:p>
            <a:r>
              <a:rPr kumimoji="1" lang="ja-JP" altLang="en-US" dirty="0"/>
              <a:t>これは興味深い研究であり、さらに複雑なネットワークへの道を開くものだ。研究チームは、ラボの</a:t>
            </a:r>
            <a:r>
              <a:rPr kumimoji="1" lang="en-US" altLang="ja-JP" dirty="0"/>
              <a:t>3</a:t>
            </a:r>
            <a:r>
              <a:rPr kumimoji="1" lang="ja-JP" altLang="en-US" dirty="0" err="1"/>
              <a:t>つの</a:t>
            </a:r>
            <a:r>
              <a:rPr kumimoji="1" lang="ja-JP" altLang="en-US" dirty="0"/>
              <a:t>部屋の間に設置された特別なネットワーク全体で情報を行き来させられると述べている。しかしながら、ネットワークをインターネットに拡張すれば、世界中の人間の協力を仰げるのではないかと考えるのは妥当なことだろう。</a:t>
            </a:r>
          </a:p>
          <a:p>
            <a:r>
              <a:rPr kumimoji="1" lang="ja-JP" altLang="en-US" dirty="0"/>
              <a:t>「クラウドベースの</a:t>
            </a:r>
            <a:r>
              <a:rPr kumimoji="1" lang="en-US" altLang="ja-JP" dirty="0"/>
              <a:t>『</a:t>
            </a:r>
            <a:r>
              <a:rPr kumimoji="1" lang="ja-JP" altLang="en-US" dirty="0"/>
              <a:t>脳同士のインターフェイス・サーバー</a:t>
            </a:r>
            <a:r>
              <a:rPr kumimoji="1" lang="en-US" altLang="ja-JP" dirty="0"/>
              <a:t>』</a:t>
            </a:r>
            <a:r>
              <a:rPr kumimoji="1" lang="ja-JP" altLang="en-US" dirty="0"/>
              <a:t>があれば、脳同士のインターフェイス・ネットワークにある任意の装置の間で直接情報を送ることができ、インターネットを経由して世界的に運用できるようになるでしょう。そうなれば、世界規模で脳同士のクラウドベースのやり取りが可能となります。そのような脳同士のインターフェイスを追求することで、人間のコミュニケーションや協力体制に新たな地平が開かれるだけでなく、人間の脳をさらに深く理解できます」とストッコ助教授らは述べている。</a:t>
            </a:r>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43</a:t>
            </a:fld>
            <a:endParaRPr kumimoji="1" lang="ja-JP" altLang="en-US"/>
          </a:p>
        </p:txBody>
      </p:sp>
    </p:spTree>
    <p:extLst>
      <p:ext uri="{BB962C8B-B14F-4D97-AF65-F5344CB8AC3E}">
        <p14:creationId xmlns:p14="http://schemas.microsoft.com/office/powerpoint/2010/main" val="2048521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a:t>
            </a:fld>
            <a:endParaRPr kumimoji="1" lang="ja-JP" altLang="en-US"/>
          </a:p>
        </p:txBody>
      </p:sp>
    </p:spTree>
    <p:extLst>
      <p:ext uri="{BB962C8B-B14F-4D97-AF65-F5344CB8AC3E}">
        <p14:creationId xmlns:p14="http://schemas.microsoft.com/office/powerpoint/2010/main" val="22342875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45</a:t>
            </a:fld>
            <a:endParaRPr kumimoji="1" lang="ja-JP" altLang="en-US"/>
          </a:p>
        </p:txBody>
      </p:sp>
    </p:spTree>
    <p:extLst>
      <p:ext uri="{BB962C8B-B14F-4D97-AF65-F5344CB8AC3E}">
        <p14:creationId xmlns:p14="http://schemas.microsoft.com/office/powerpoint/2010/main" val="3580952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46</a:t>
            </a:fld>
            <a:endParaRPr kumimoji="1" lang="ja-JP" altLang="en-US"/>
          </a:p>
        </p:txBody>
      </p:sp>
    </p:spTree>
    <p:extLst>
      <p:ext uri="{BB962C8B-B14F-4D97-AF65-F5344CB8AC3E}">
        <p14:creationId xmlns:p14="http://schemas.microsoft.com/office/powerpoint/2010/main" val="2280161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47</a:t>
            </a:fld>
            <a:endParaRPr kumimoji="1" lang="ja-JP" altLang="en-US"/>
          </a:p>
        </p:txBody>
      </p:sp>
    </p:spTree>
    <p:extLst>
      <p:ext uri="{BB962C8B-B14F-4D97-AF65-F5344CB8AC3E}">
        <p14:creationId xmlns:p14="http://schemas.microsoft.com/office/powerpoint/2010/main" val="12219804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48</a:t>
            </a:fld>
            <a:endParaRPr kumimoji="1" lang="ja-JP" altLang="en-US"/>
          </a:p>
        </p:txBody>
      </p:sp>
    </p:spTree>
    <p:extLst>
      <p:ext uri="{BB962C8B-B14F-4D97-AF65-F5344CB8AC3E}">
        <p14:creationId xmlns:p14="http://schemas.microsoft.com/office/powerpoint/2010/main" val="25416592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英国バイオバンクは、前向きコホート研究で、これまでに英国全域の</a:t>
            </a:r>
            <a:r>
              <a:rPr kumimoji="1" lang="en-US" altLang="ja-JP" dirty="0"/>
              <a:t>40</a:t>
            </a:r>
            <a:r>
              <a:rPr kumimoji="1" lang="ja-JP" altLang="en-US" dirty="0"/>
              <a:t>～</a:t>
            </a:r>
            <a:r>
              <a:rPr kumimoji="1" lang="en-US" altLang="ja-JP" dirty="0"/>
              <a:t>69</a:t>
            </a:r>
            <a:r>
              <a:rPr kumimoji="1" lang="ja-JP" altLang="en-US" dirty="0"/>
              <a:t>歳の約</a:t>
            </a:r>
            <a:r>
              <a:rPr kumimoji="1" lang="en-US" altLang="ja-JP" dirty="0"/>
              <a:t>50</a:t>
            </a:r>
            <a:r>
              <a:rPr kumimoji="1" lang="ja-JP" altLang="en-US" dirty="0"/>
              <a:t>万人の人々から遺伝学的データと表現型データが集められている。参加者たちは、健康測定を受け、血液、尿、唾液の試料の他、自身の詳細な情報を提供するとともに、その後の健康追跡に同意している。</a:t>
            </a:r>
            <a:r>
              <a:rPr kumimoji="1" lang="en-US" altLang="ja-JP" dirty="0"/>
              <a:t>J </a:t>
            </a:r>
            <a:r>
              <a:rPr kumimoji="1" lang="en-US" altLang="ja-JP" dirty="0" err="1"/>
              <a:t>Marchini</a:t>
            </a:r>
            <a:r>
              <a:rPr kumimoji="1" lang="ja-JP" altLang="en-US" dirty="0"/>
              <a:t>と</a:t>
            </a:r>
            <a:r>
              <a:rPr kumimoji="1" lang="en-US" altLang="ja-JP" dirty="0"/>
              <a:t>P Donnelly</a:t>
            </a:r>
            <a:r>
              <a:rPr kumimoji="1" lang="ja-JP" altLang="en-US" dirty="0"/>
              <a:t>たちは今回、高分解能の遺伝学的データと遺伝学的関連研究におけるその使用の実証結果を含む、全コホートのデータセットを報告している。</a:t>
            </a:r>
            <a:r>
              <a:rPr kumimoji="1" lang="en-US" altLang="ja-JP" dirty="0"/>
              <a:t>S Smith</a:t>
            </a:r>
            <a:r>
              <a:rPr kumimoji="1" lang="ja-JP" altLang="en-US" dirty="0"/>
              <a:t>と</a:t>
            </a:r>
            <a:r>
              <a:rPr kumimoji="1" lang="en-US" altLang="ja-JP" dirty="0"/>
              <a:t>J </a:t>
            </a:r>
            <a:r>
              <a:rPr kumimoji="1" lang="en-US" altLang="ja-JP" dirty="0" err="1"/>
              <a:t>Marchini</a:t>
            </a:r>
            <a:r>
              <a:rPr kumimoji="1" lang="ja-JP" altLang="en-US" dirty="0"/>
              <a:t>たちは別の論文で英国バイオバンク参加者の最初の</a:t>
            </a:r>
            <a:r>
              <a:rPr kumimoji="1" lang="en-US" altLang="ja-JP" dirty="0"/>
              <a:t>8428</a:t>
            </a:r>
            <a:r>
              <a:rPr kumimoji="1" lang="ja-JP" altLang="en-US" dirty="0"/>
              <a:t>人の脳画像、そして</a:t>
            </a:r>
            <a:r>
              <a:rPr kumimoji="1" lang="en-US" altLang="ja-JP" dirty="0"/>
              <a:t>3144</a:t>
            </a:r>
            <a:r>
              <a:rPr kumimoji="1" lang="ja-JP" altLang="en-US" dirty="0"/>
              <a:t>の機能的および構造的な脳画像の表現型についてのゲノム規模関連研究の結果を報告している。彼らは、形質の多くが遺伝性であることを見いだすとともに、こうした構造的・機能的測定の結果に関連する多くの領域を明らかにした。英国バイオバンクのデータセットと研究結果は全て、オープンアクセスリソースとして利用できる。</a:t>
            </a:r>
          </a:p>
          <a:p>
            <a:r>
              <a:rPr kumimoji="1" lang="ja-JP" altLang="en-US" dirty="0"/>
              <a:t>脳の構造と機能の遺伝的構成については、ほとんど分かっていない。我々はこれを調べるために、英国バイオバンクの</a:t>
            </a:r>
            <a:r>
              <a:rPr kumimoji="1" lang="en-US" altLang="ja-JP" dirty="0"/>
              <a:t>8428</a:t>
            </a:r>
            <a:r>
              <a:rPr kumimoji="1" lang="ja-JP" altLang="en-US" dirty="0"/>
              <a:t>人分の発見データセットを用い、</a:t>
            </a:r>
            <a:r>
              <a:rPr kumimoji="1" lang="en-US" altLang="ja-JP" dirty="0"/>
              <a:t>3144</a:t>
            </a:r>
            <a:r>
              <a:rPr kumimoji="1" lang="ja-JP" altLang="en-US" dirty="0"/>
              <a:t>の機能的および構造的な脳の画像表現型についてゲノム規模関連研究を行った。本研究では、これらの表現型の多くが遺伝性であることを示す。我々は一塩基多型と画像表現型の間に関連性の見られるクラスターを</a:t>
            </a:r>
            <a:r>
              <a:rPr kumimoji="1" lang="en-US" altLang="ja-JP" dirty="0"/>
              <a:t>148</a:t>
            </a:r>
            <a:r>
              <a:rPr kumimoji="1" lang="ja-JP" altLang="en-US" dirty="0"/>
              <a:t>個特定した（</a:t>
            </a:r>
            <a:r>
              <a:rPr kumimoji="1" lang="en-US" altLang="ja-JP" dirty="0"/>
              <a:t>P &lt; 0.05</a:t>
            </a:r>
            <a:r>
              <a:rPr kumimoji="1" lang="ja-JP" altLang="en-US" dirty="0"/>
              <a:t>で再現、偶然による再現として予想される数は</a:t>
            </a:r>
            <a:r>
              <a:rPr kumimoji="1" lang="en-US" altLang="ja-JP" dirty="0"/>
              <a:t>21</a:t>
            </a:r>
            <a:r>
              <a:rPr kumimoji="1" lang="ja-JP" altLang="en-US" dirty="0"/>
              <a:t>個）。特に顕著で説明可能な関連性としては以下のようなものが含まれていた。すなわち、鉄の輸送と貯蔵の遺伝子は皮質下の脳組織の磁化率に、細胞外マトリックスや上皮増殖因子の遺伝子は白質の微細構造や病変に、正中線の軸索発生を調節する遺伝子は脳橋の交差路の組織化に、そして、全部で</a:t>
            </a:r>
            <a:r>
              <a:rPr kumimoji="1" lang="en-US" altLang="ja-JP" dirty="0"/>
              <a:t>17</a:t>
            </a:r>
            <a:r>
              <a:rPr kumimoji="1" lang="ja-JP" altLang="en-US" dirty="0"/>
              <a:t>個の遺伝子が発生、経路シグナル伝達および可塑性に関連していた。我々の結果は、神経および精神疾患、脳の発生、そして加齢と関連する脳の遺伝的構成についての手掛かりを示している。</a:t>
            </a:r>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49</a:t>
            </a:fld>
            <a:endParaRPr kumimoji="1" lang="ja-JP" altLang="en-US"/>
          </a:p>
        </p:txBody>
      </p:sp>
    </p:spTree>
    <p:extLst>
      <p:ext uri="{BB962C8B-B14F-4D97-AF65-F5344CB8AC3E}">
        <p14:creationId xmlns:p14="http://schemas.microsoft.com/office/powerpoint/2010/main" val="3835333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50</a:t>
            </a:fld>
            <a:endParaRPr kumimoji="1" lang="ja-JP" altLang="en-US"/>
          </a:p>
        </p:txBody>
      </p:sp>
    </p:spTree>
    <p:extLst>
      <p:ext uri="{BB962C8B-B14F-4D97-AF65-F5344CB8AC3E}">
        <p14:creationId xmlns:p14="http://schemas.microsoft.com/office/powerpoint/2010/main" val="2532932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51</a:t>
            </a:fld>
            <a:endParaRPr kumimoji="1" lang="ja-JP" altLang="en-US"/>
          </a:p>
        </p:txBody>
      </p:sp>
    </p:spTree>
    <p:extLst>
      <p:ext uri="{BB962C8B-B14F-4D97-AF65-F5344CB8AC3E}">
        <p14:creationId xmlns:p14="http://schemas.microsoft.com/office/powerpoint/2010/main" val="2994791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52</a:t>
            </a:fld>
            <a:endParaRPr kumimoji="1" lang="ja-JP" altLang="en-US"/>
          </a:p>
        </p:txBody>
      </p:sp>
    </p:spTree>
    <p:extLst>
      <p:ext uri="{BB962C8B-B14F-4D97-AF65-F5344CB8AC3E}">
        <p14:creationId xmlns:p14="http://schemas.microsoft.com/office/powerpoint/2010/main" val="600257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6</a:t>
            </a:fld>
            <a:endParaRPr kumimoji="1" lang="ja-JP" altLang="en-US"/>
          </a:p>
        </p:txBody>
      </p:sp>
    </p:spTree>
    <p:extLst>
      <p:ext uri="{BB962C8B-B14F-4D97-AF65-F5344CB8AC3E}">
        <p14:creationId xmlns:p14="http://schemas.microsoft.com/office/powerpoint/2010/main" val="1146657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8</a:t>
            </a:fld>
            <a:endParaRPr kumimoji="1" lang="ja-JP" altLang="en-US"/>
          </a:p>
        </p:txBody>
      </p:sp>
    </p:spTree>
    <p:extLst>
      <p:ext uri="{BB962C8B-B14F-4D97-AF65-F5344CB8AC3E}">
        <p14:creationId xmlns:p14="http://schemas.microsoft.com/office/powerpoint/2010/main" val="1530533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9</a:t>
            </a:fld>
            <a:endParaRPr kumimoji="1" lang="ja-JP" altLang="en-US"/>
          </a:p>
        </p:txBody>
      </p:sp>
    </p:spTree>
    <p:extLst>
      <p:ext uri="{BB962C8B-B14F-4D97-AF65-F5344CB8AC3E}">
        <p14:creationId xmlns:p14="http://schemas.microsoft.com/office/powerpoint/2010/main" val="3956097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dirty="0"/>
              <a:t>Attention</a:t>
            </a:r>
            <a:r>
              <a:rPr lang="ja-JP" altLang="en-US" b="1" dirty="0"/>
              <a:t>（注意）</a:t>
            </a:r>
            <a:r>
              <a:rPr lang="en-US" altLang="ja-JP" b="1" dirty="0"/>
              <a:t>CNN (Convolutional Neural Network)</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10</a:t>
            </a:fld>
            <a:endParaRPr kumimoji="1" lang="ja-JP" altLang="en-US"/>
          </a:p>
        </p:txBody>
      </p:sp>
    </p:spTree>
    <p:extLst>
      <p:ext uri="{BB962C8B-B14F-4D97-AF65-F5344CB8AC3E}">
        <p14:creationId xmlns:p14="http://schemas.microsoft.com/office/powerpoint/2010/main" val="2420235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エピソード記憶を有効に人工知能に取り組んだ例が、</a:t>
            </a:r>
            <a:r>
              <a:rPr lang="en-US" altLang="ja-JP" b="1" dirty="0"/>
              <a:t>DQN (Deep Q-Network)</a:t>
            </a:r>
            <a:r>
              <a:rPr lang="ja-JP" altLang="en-US" dirty="0"/>
              <a:t>です。</a:t>
            </a:r>
            <a:r>
              <a:rPr lang="en-US" altLang="ja-JP" dirty="0" err="1"/>
              <a:t>DeepMind</a:t>
            </a:r>
            <a:r>
              <a:rPr lang="ja-JP" altLang="en-US" dirty="0"/>
              <a:t>発のブレイクスルーを起こした人工知能で、特徴となっているのは</a:t>
            </a:r>
            <a:r>
              <a:rPr lang="ja-JP" altLang="en-US" b="1" dirty="0"/>
              <a:t>深層学習（</a:t>
            </a:r>
            <a:r>
              <a:rPr lang="en-US" altLang="ja-JP" b="1" dirty="0"/>
              <a:t>Deep Learning</a:t>
            </a:r>
            <a:r>
              <a:rPr lang="ja-JP" altLang="en-US" b="1" dirty="0"/>
              <a:t>） </a:t>
            </a:r>
            <a:r>
              <a:rPr lang="en-US" altLang="ja-JP" b="1" dirty="0"/>
              <a:t>+ </a:t>
            </a:r>
            <a:r>
              <a:rPr lang="ja-JP" altLang="en-US" b="1" dirty="0"/>
              <a:t>強化学習（</a:t>
            </a:r>
            <a:r>
              <a:rPr lang="en-US" altLang="ja-JP" b="1" dirty="0"/>
              <a:t>Reinforcement Learning</a:t>
            </a:r>
            <a:r>
              <a:rPr lang="ja-JP" altLang="en-US" b="1" dirty="0"/>
              <a:t>）</a:t>
            </a:r>
            <a:r>
              <a:rPr lang="ja-JP" altLang="en-US" dirty="0"/>
              <a:t>という組み合わせです。</a:t>
            </a:r>
            <a:r>
              <a:rPr lang="en-US" altLang="ja-JP" dirty="0"/>
              <a:t>Atari 2600 video games</a:t>
            </a:r>
            <a:r>
              <a:rPr lang="ja-JP" altLang="en-US" dirty="0"/>
              <a:t>というインベーダーなどの古典的なビデオゲームを、画像のピクセル情報のみをインプットに</a:t>
            </a:r>
            <a:r>
              <a:rPr lang="en-US" altLang="ja-JP" dirty="0"/>
              <a:t>0</a:t>
            </a:r>
            <a:r>
              <a:rPr lang="ja-JP" altLang="en-US" dirty="0"/>
              <a:t>から学習していき、人間を越えるパフォーマンスを出した話 </a:t>
            </a:r>
            <a:r>
              <a:rPr lang="en-US" altLang="ja-JP" dirty="0"/>
              <a:t>(</a:t>
            </a:r>
            <a:r>
              <a:rPr lang="en-US" altLang="ja-JP" baseline="30000" dirty="0"/>
              <a:t>5</a:t>
            </a:r>
            <a:r>
              <a:rPr lang="en-US" altLang="ja-JP" dirty="0"/>
              <a:t>Mnih et al., 2015)</a:t>
            </a:r>
            <a:r>
              <a:rPr lang="ja-JP" altLang="en-US" dirty="0"/>
              <a:t>は有名ですが、そのパフォーマンスの</a:t>
            </a:r>
            <a:r>
              <a:rPr lang="en-US" altLang="ja-JP" dirty="0"/>
              <a:t>1</a:t>
            </a:r>
            <a:r>
              <a:rPr lang="ja-JP" altLang="en-US" dirty="0" err="1"/>
              <a:t>つの</a:t>
            </a:r>
            <a:r>
              <a:rPr lang="ja-JP" altLang="en-US" dirty="0"/>
              <a:t>カギは、</a:t>
            </a:r>
            <a:r>
              <a:rPr lang="en-US" altLang="ja-JP" dirty="0"/>
              <a:t>"experience-replay"</a:t>
            </a:r>
            <a:r>
              <a:rPr lang="ja-JP" altLang="en-US" dirty="0"/>
              <a:t>という、ネットワークがトレーニングデータの一部を保管し、オフラインで繰り返し再生することで、過去の成功と失敗を学びなおす仕組みにあります。この仕組みにより、人工知能はデータをより効率的に使い、学習することができます。この記憶を繰り返し再生する仕組みは、人間の場合睡眠中に特に起きます。</a:t>
            </a:r>
          </a:p>
          <a:p>
            <a:r>
              <a:rPr lang="ja-JP" altLang="en-US" dirty="0"/>
              <a:t>　人の場合、脳の中で記憶が繰り返し再生されることで長期にわたって保存されるのですが、もちろんその利点は</a:t>
            </a:r>
            <a:r>
              <a:rPr lang="en-US" altLang="ja-JP" b="1" dirty="0"/>
              <a:t>Episodic control</a:t>
            </a:r>
            <a:r>
              <a:rPr lang="ja-JP" altLang="en-US" b="1" dirty="0"/>
              <a:t>（エピソード的コントロール）</a:t>
            </a:r>
            <a:r>
              <a:rPr lang="ja-JP" altLang="en-US" dirty="0"/>
              <a:t>にあります。要は、新しい状況を目の前にしたとき、過去の似た状況を参照し、次の行動の手掛かりにすることです。</a:t>
            </a:r>
            <a:r>
              <a:rPr lang="en-US" altLang="ja-JP" dirty="0"/>
              <a:t>DQN</a:t>
            </a:r>
            <a:r>
              <a:rPr lang="ja-JP" altLang="en-US" dirty="0"/>
              <a:t>は「エピソード記憶」を持っているので、例えば取り組んでいるビデオゲームで新しい場面に直面した時、過去の似た状況を参照し、次の一手を選択することができます。</a:t>
            </a:r>
          </a:p>
          <a:p>
            <a:r>
              <a:rPr lang="ja-JP" altLang="en-US" dirty="0"/>
              <a:t>　具体的には、トレーニングの中で経験してきた場面 </a:t>
            </a:r>
            <a:r>
              <a:rPr lang="en-US" altLang="ja-JP" dirty="0"/>
              <a:t>(states)</a:t>
            </a:r>
            <a:r>
              <a:rPr lang="ja-JP" altLang="en-US" dirty="0"/>
              <a:t>と、その場面で可能な行動 </a:t>
            </a:r>
            <a:r>
              <a:rPr lang="en-US" altLang="ja-JP" dirty="0"/>
              <a:t>(action)</a:t>
            </a:r>
            <a:r>
              <a:rPr lang="ja-JP" altLang="en-US" dirty="0"/>
              <a:t>を取った時に対応する最大の報酬値 </a:t>
            </a:r>
            <a:r>
              <a:rPr lang="en-US" altLang="ja-JP" dirty="0"/>
              <a:t>(Q-value)</a:t>
            </a:r>
            <a:r>
              <a:rPr lang="ja-JP" altLang="en-US" dirty="0"/>
              <a:t>を、記憶として</a:t>
            </a:r>
            <a:r>
              <a:rPr lang="en-US" altLang="ja-JP" dirty="0"/>
              <a:t>DQN</a:t>
            </a:r>
            <a:r>
              <a:rPr lang="ja-JP" altLang="en-US" dirty="0"/>
              <a:t>は持っています。新しい場面に直面した時、過去の近い場面 </a:t>
            </a:r>
            <a:r>
              <a:rPr lang="en-US" altLang="ja-JP" dirty="0"/>
              <a:t>(k-means)</a:t>
            </a:r>
            <a:r>
              <a:rPr lang="ja-JP" altLang="en-US" dirty="0"/>
              <a:t>で可能な行動の選択肢それぞれの</a:t>
            </a:r>
            <a:r>
              <a:rPr lang="en-US" altLang="ja-JP" dirty="0"/>
              <a:t>Q-value</a:t>
            </a:r>
            <a:r>
              <a:rPr lang="ja-JP" altLang="en-US" dirty="0"/>
              <a:t>を計算し、最も利益の大きいと思われる行動をします。</a:t>
            </a:r>
            <a:r>
              <a:rPr lang="en-US" altLang="ja-JP" dirty="0"/>
              <a:t>DQN</a:t>
            </a:r>
            <a:r>
              <a:rPr lang="ja-JP" altLang="en-US" dirty="0"/>
              <a:t>が示したように、こうしたエピソード記憶的なものを持つ人工知能には、既存の人工知能をはるかに超えたパフォーマンスが期待できます。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11</a:t>
            </a:fld>
            <a:endParaRPr kumimoji="1" lang="ja-JP" altLang="en-US"/>
          </a:p>
        </p:txBody>
      </p:sp>
    </p:spTree>
    <p:extLst>
      <p:ext uri="{BB962C8B-B14F-4D97-AF65-F5344CB8AC3E}">
        <p14:creationId xmlns:p14="http://schemas.microsoft.com/office/powerpoint/2010/main" val="3090991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12</a:t>
            </a:fld>
            <a:endParaRPr kumimoji="1" lang="ja-JP" altLang="en-US"/>
          </a:p>
        </p:txBody>
      </p:sp>
    </p:spTree>
    <p:extLst>
      <p:ext uri="{BB962C8B-B14F-4D97-AF65-F5344CB8AC3E}">
        <p14:creationId xmlns:p14="http://schemas.microsoft.com/office/powerpoint/2010/main" val="1179395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115C23DA-B494-4F7B-AE16-4E2936BE1444}" type="datetimeFigureOut">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3876624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115C23DA-B494-4F7B-AE16-4E2936BE1444}" type="datetimeFigureOut">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3843412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115C23DA-B494-4F7B-AE16-4E2936BE1444}" type="datetimeFigureOut">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2592894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115C23DA-B494-4F7B-AE16-4E2936BE1444}" type="datetimeFigureOut">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78895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115C23DA-B494-4F7B-AE16-4E2936BE1444}" type="datetimeFigureOut">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830055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115C23DA-B494-4F7B-AE16-4E2936BE1444}" type="datetimeFigureOut">
              <a:rPr kumimoji="1" lang="ja-JP" altLang="en-US" smtClean="0"/>
              <a:t>2023/7/12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1692290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115C23DA-B494-4F7B-AE16-4E2936BE1444}" type="datetimeFigureOut">
              <a:rPr kumimoji="1" lang="ja-JP" altLang="en-US" smtClean="0"/>
              <a:t>2023/7/12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3435050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115C23DA-B494-4F7B-AE16-4E2936BE1444}" type="datetimeFigureOut">
              <a:rPr kumimoji="1" lang="ja-JP" altLang="en-US" smtClean="0"/>
              <a:t>2023/7/12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1881707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115C23DA-B494-4F7B-AE16-4E2936BE1444}" type="datetimeFigureOut">
              <a:rPr kumimoji="1" lang="ja-JP" altLang="en-US" smtClean="0"/>
              <a:t>2023/7/12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2719567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115C23DA-B494-4F7B-AE16-4E2936BE1444}" type="datetimeFigureOut">
              <a:rPr kumimoji="1" lang="ja-JP" altLang="en-US" smtClean="0"/>
              <a:t>2023/7/12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2282790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115C23DA-B494-4F7B-AE16-4E2936BE1444}" type="datetimeFigureOut">
              <a:rPr kumimoji="1" lang="ja-JP" altLang="en-US" smtClean="0"/>
              <a:t>2023/7/12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25714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5C23DA-B494-4F7B-AE16-4E2936BE1444}" type="datetimeFigureOut">
              <a:rPr kumimoji="1" lang="ja-JP" altLang="en-US" smtClean="0"/>
              <a:t>2023/7/12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2281AA-AF9B-4BD3-8F5F-F1F496473A9D}" type="slidenum">
              <a:rPr kumimoji="1" lang="ja-JP" altLang="en-US" smtClean="0"/>
              <a:t>‹#›</a:t>
            </a:fld>
            <a:endParaRPr kumimoji="1" lang="ja-JP" altLang="en-US"/>
          </a:p>
        </p:txBody>
      </p:sp>
    </p:spTree>
    <p:extLst>
      <p:ext uri="{BB962C8B-B14F-4D97-AF65-F5344CB8AC3E}">
        <p14:creationId xmlns:p14="http://schemas.microsoft.com/office/powerpoint/2010/main" val="2810832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pdf/1502.03044.pdf"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11.xml.rels><?xml version="1.0" encoding="UTF-8" standalone="yes"?>
<Relationships xmlns="http://schemas.openxmlformats.org/package/2006/relationships"><Relationship Id="rId8" Type="http://schemas.openxmlformats.org/officeDocument/2006/relationships/image" Target="../media/image71.jpg"/><Relationship Id="rId3" Type="http://schemas.openxmlformats.org/officeDocument/2006/relationships/image" Target="../media/image66.png"/><Relationship Id="rId7" Type="http://schemas.openxmlformats.org/officeDocument/2006/relationships/image" Target="../media/image70.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pn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1.png"/><Relationship Id="rId7"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jpg"/><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81.png"/><Relationship Id="rId7" Type="http://schemas.openxmlformats.org/officeDocument/2006/relationships/image" Target="../media/image85.gi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83.jpeg"/><Relationship Id="rId4" Type="http://schemas.openxmlformats.org/officeDocument/2006/relationships/image" Target="../media/image82.jpg"/><Relationship Id="rId9" Type="http://schemas.openxmlformats.org/officeDocument/2006/relationships/image" Target="../media/image87.jpg"/></Relationships>
</file>

<file path=ppt/slides/_rels/slide19.xml.rels><?xml version="1.0" encoding="UTF-8" standalone="yes"?>
<Relationships xmlns="http://schemas.openxmlformats.org/package/2006/relationships"><Relationship Id="rId3" Type="http://schemas.openxmlformats.org/officeDocument/2006/relationships/hyperlink" Target="https://www.jstage.jst.go.jp/article/rigaku/43/5/43_43-5kikaku_Kaneko_Fuminari/_pdf"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png"/><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22.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g"/><Relationship Id="rId1" Type="http://schemas.openxmlformats.org/officeDocument/2006/relationships/slideLayout" Target="../slideLayouts/slideLayout1.xml"/><Relationship Id="rId5" Type="http://schemas.openxmlformats.org/officeDocument/2006/relationships/image" Target="../media/image96.jpg"/><Relationship Id="rId4" Type="http://schemas.openxmlformats.org/officeDocument/2006/relationships/image" Target="../media/image95.jpg"/></Relationships>
</file>

<file path=ppt/slides/_rels/slide23.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outlook.wustl.edu/2013/jun/human-connectome-project" TargetMode="External"/><Relationship Id="rId1" Type="http://schemas.openxmlformats.org/officeDocument/2006/relationships/slideLayout" Target="../slideLayouts/slideLayout1.xml"/><Relationship Id="rId5" Type="http://schemas.openxmlformats.org/officeDocument/2006/relationships/hyperlink" Target="http://www.nature.com/scientificamerican/journal/v306/n6/pdf/scientificamerican0612-50.pdf" TargetMode="External"/><Relationship Id="rId4" Type="http://schemas.openxmlformats.org/officeDocument/2006/relationships/image" Target="../media/image101.png"/></Relationships>
</file>

<file path=ppt/slides/_rels/slide2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107.jpg"/><Relationship Id="rId3" Type="http://schemas.openxmlformats.org/officeDocument/2006/relationships/image" Target="../media/image102.png"/><Relationship Id="rId7" Type="http://schemas.openxmlformats.org/officeDocument/2006/relationships/image" Target="../media/image106.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05.jpg"/><Relationship Id="rId5" Type="http://schemas.openxmlformats.org/officeDocument/2006/relationships/image" Target="../media/image104.png"/><Relationship Id="rId4" Type="http://schemas.openxmlformats.org/officeDocument/2006/relationships/image" Target="../media/image103.png"/><Relationship Id="rId9" Type="http://schemas.openxmlformats.org/officeDocument/2006/relationships/image" Target="../media/image108.jpg"/></Relationships>
</file>

<file path=ppt/slides/_rels/slide2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16.jpg"/><Relationship Id="rId5" Type="http://schemas.openxmlformats.org/officeDocument/2006/relationships/image" Target="../media/image115.jpg"/><Relationship Id="rId4" Type="http://schemas.openxmlformats.org/officeDocument/2006/relationships/image" Target="../media/image114.jpg"/></Relationships>
</file>

<file path=ppt/slides/_rels/slide32.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18.jpg"/></Relationships>
</file>

<file path=ppt/slides/_rels/slide33.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20.emf"/></Relationships>
</file>

<file path=ppt/slides/_rels/slide3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hyperlink" Target="http://www.akira3132.info/basal_ganglia.html" TargetMode="External"/><Relationship Id="rId4" Type="http://schemas.openxmlformats.org/officeDocument/2006/relationships/image" Target="../media/image122.png"/></Relationships>
</file>

<file path=ppt/slides/_rels/slide3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hidewo-house.com/illust/001.gif"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24.png"/></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release.nikkei.co.jp/attach_file/0466355_01.jpg" TargetMode="External"/><Relationship Id="rId2" Type="http://schemas.openxmlformats.org/officeDocument/2006/relationships/image" Target="../media/image125.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128.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18" Type="http://schemas.openxmlformats.org/officeDocument/2006/relationships/image" Target="../media/image146.jpg"/><Relationship Id="rId3" Type="http://schemas.openxmlformats.org/officeDocument/2006/relationships/image" Target="../media/image131.png"/><Relationship Id="rId21" Type="http://schemas.openxmlformats.org/officeDocument/2006/relationships/image" Target="../media/image149.jpg"/><Relationship Id="rId7" Type="http://schemas.openxmlformats.org/officeDocument/2006/relationships/image" Target="../media/image135.png"/><Relationship Id="rId12" Type="http://schemas.openxmlformats.org/officeDocument/2006/relationships/image" Target="../media/image140.jpg"/><Relationship Id="rId17" Type="http://schemas.openxmlformats.org/officeDocument/2006/relationships/image" Target="../media/image145.jpg"/><Relationship Id="rId2" Type="http://schemas.openxmlformats.org/officeDocument/2006/relationships/notesSlide" Target="../notesSlides/notesSlide31.xml"/><Relationship Id="rId16" Type="http://schemas.openxmlformats.org/officeDocument/2006/relationships/image" Target="../media/image144.png"/><Relationship Id="rId20" Type="http://schemas.openxmlformats.org/officeDocument/2006/relationships/image" Target="../media/image148.png"/><Relationship Id="rId1" Type="http://schemas.openxmlformats.org/officeDocument/2006/relationships/slideLayout" Target="../slideLayouts/slideLayout1.xml"/><Relationship Id="rId6" Type="http://schemas.openxmlformats.org/officeDocument/2006/relationships/image" Target="../media/image134.jpg"/><Relationship Id="rId11" Type="http://schemas.openxmlformats.org/officeDocument/2006/relationships/image" Target="../media/image139.png"/><Relationship Id="rId5" Type="http://schemas.openxmlformats.org/officeDocument/2006/relationships/image" Target="../media/image133.jpg"/><Relationship Id="rId15" Type="http://schemas.openxmlformats.org/officeDocument/2006/relationships/image" Target="../media/image143.png"/><Relationship Id="rId10" Type="http://schemas.openxmlformats.org/officeDocument/2006/relationships/image" Target="../media/image138.jpg"/><Relationship Id="rId19" Type="http://schemas.openxmlformats.org/officeDocument/2006/relationships/image" Target="../media/image147.png"/><Relationship Id="rId4" Type="http://schemas.openxmlformats.org/officeDocument/2006/relationships/image" Target="../media/image132.jpg"/><Relationship Id="rId9" Type="http://schemas.openxmlformats.org/officeDocument/2006/relationships/image" Target="../media/image137.png"/><Relationship Id="rId14" Type="http://schemas.openxmlformats.org/officeDocument/2006/relationships/image" Target="../media/image142.jpg"/></Relationships>
</file>

<file path=ppt/slides/_rels/slide47.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152.jpg"/><Relationship Id="rId4" Type="http://schemas.openxmlformats.org/officeDocument/2006/relationships/image" Target="../media/image151.jpg"/></Relationships>
</file>

<file path=ppt/slides/_rels/slide48.xml.rels><?xml version="1.0" encoding="UTF-8" standalone="yes"?>
<Relationships xmlns="http://schemas.openxmlformats.org/package/2006/relationships"><Relationship Id="rId3" Type="http://schemas.openxmlformats.org/officeDocument/2006/relationships/image" Target="../media/image153.jpg"/><Relationship Id="rId7" Type="http://schemas.openxmlformats.org/officeDocument/2006/relationships/image" Target="../media/image157.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4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3" Type="http://schemas.openxmlformats.org/officeDocument/2006/relationships/image" Target="../media/image172.png"/><Relationship Id="rId18" Type="http://schemas.openxmlformats.org/officeDocument/2006/relationships/image" Target="../media/image177.png"/><Relationship Id="rId26" Type="http://schemas.openxmlformats.org/officeDocument/2006/relationships/image" Target="../media/image185.jpg"/><Relationship Id="rId39" Type="http://schemas.openxmlformats.org/officeDocument/2006/relationships/image" Target="../media/image198.jpg"/><Relationship Id="rId21" Type="http://schemas.openxmlformats.org/officeDocument/2006/relationships/image" Target="../media/image180.png"/><Relationship Id="rId34" Type="http://schemas.openxmlformats.org/officeDocument/2006/relationships/image" Target="../media/image193.png"/><Relationship Id="rId42" Type="http://schemas.openxmlformats.org/officeDocument/2006/relationships/image" Target="../media/image201.png"/><Relationship Id="rId47" Type="http://schemas.openxmlformats.org/officeDocument/2006/relationships/image" Target="../media/image206.png"/><Relationship Id="rId50" Type="http://schemas.openxmlformats.org/officeDocument/2006/relationships/image" Target="../media/image209.jpg"/><Relationship Id="rId55" Type="http://schemas.openxmlformats.org/officeDocument/2006/relationships/image" Target="../media/image214.png"/><Relationship Id="rId7" Type="http://schemas.openxmlformats.org/officeDocument/2006/relationships/image" Target="../media/image166.png"/><Relationship Id="rId2" Type="http://schemas.openxmlformats.org/officeDocument/2006/relationships/notesSlide" Target="../notesSlides/notesSlide35.xml"/><Relationship Id="rId16" Type="http://schemas.openxmlformats.org/officeDocument/2006/relationships/image" Target="../media/image175.png"/><Relationship Id="rId29" Type="http://schemas.openxmlformats.org/officeDocument/2006/relationships/image" Target="../media/image188.jpg"/><Relationship Id="rId11" Type="http://schemas.openxmlformats.org/officeDocument/2006/relationships/image" Target="../media/image170.png"/><Relationship Id="rId24" Type="http://schemas.openxmlformats.org/officeDocument/2006/relationships/image" Target="../media/image183.png"/><Relationship Id="rId32" Type="http://schemas.openxmlformats.org/officeDocument/2006/relationships/image" Target="../media/image191.png"/><Relationship Id="rId37" Type="http://schemas.openxmlformats.org/officeDocument/2006/relationships/image" Target="../media/image196.png"/><Relationship Id="rId40" Type="http://schemas.openxmlformats.org/officeDocument/2006/relationships/image" Target="../media/image199.png"/><Relationship Id="rId45" Type="http://schemas.openxmlformats.org/officeDocument/2006/relationships/image" Target="../media/image204.png"/><Relationship Id="rId53" Type="http://schemas.openxmlformats.org/officeDocument/2006/relationships/image" Target="../media/image212.jpg"/><Relationship Id="rId5" Type="http://schemas.openxmlformats.org/officeDocument/2006/relationships/image" Target="../media/image164.png"/><Relationship Id="rId10" Type="http://schemas.openxmlformats.org/officeDocument/2006/relationships/image" Target="../media/image169.png"/><Relationship Id="rId19" Type="http://schemas.openxmlformats.org/officeDocument/2006/relationships/image" Target="../media/image178.png"/><Relationship Id="rId31" Type="http://schemas.openxmlformats.org/officeDocument/2006/relationships/image" Target="../media/image190.png"/><Relationship Id="rId44" Type="http://schemas.openxmlformats.org/officeDocument/2006/relationships/image" Target="../media/image203.jpg"/><Relationship Id="rId52" Type="http://schemas.openxmlformats.org/officeDocument/2006/relationships/image" Target="../media/image211.png"/><Relationship Id="rId4" Type="http://schemas.openxmlformats.org/officeDocument/2006/relationships/image" Target="../media/image163.png"/><Relationship Id="rId9" Type="http://schemas.openxmlformats.org/officeDocument/2006/relationships/image" Target="../media/image168.png"/><Relationship Id="rId14" Type="http://schemas.openxmlformats.org/officeDocument/2006/relationships/image" Target="../media/image173.jpg"/><Relationship Id="rId22" Type="http://schemas.openxmlformats.org/officeDocument/2006/relationships/image" Target="../media/image181.jpg"/><Relationship Id="rId27" Type="http://schemas.openxmlformats.org/officeDocument/2006/relationships/image" Target="../media/image186.png"/><Relationship Id="rId30" Type="http://schemas.openxmlformats.org/officeDocument/2006/relationships/image" Target="../media/image189.png"/><Relationship Id="rId35" Type="http://schemas.openxmlformats.org/officeDocument/2006/relationships/image" Target="../media/image194.png"/><Relationship Id="rId43" Type="http://schemas.openxmlformats.org/officeDocument/2006/relationships/image" Target="../media/image202.jpg"/><Relationship Id="rId48" Type="http://schemas.openxmlformats.org/officeDocument/2006/relationships/image" Target="../media/image207.png"/><Relationship Id="rId8" Type="http://schemas.openxmlformats.org/officeDocument/2006/relationships/image" Target="../media/image167.png"/><Relationship Id="rId51" Type="http://schemas.openxmlformats.org/officeDocument/2006/relationships/image" Target="../media/image210.jpg"/><Relationship Id="rId3" Type="http://schemas.openxmlformats.org/officeDocument/2006/relationships/image" Target="../media/image162.png"/><Relationship Id="rId12" Type="http://schemas.openxmlformats.org/officeDocument/2006/relationships/image" Target="../media/image171.png"/><Relationship Id="rId17" Type="http://schemas.openxmlformats.org/officeDocument/2006/relationships/image" Target="../media/image176.png"/><Relationship Id="rId25" Type="http://schemas.openxmlformats.org/officeDocument/2006/relationships/image" Target="../media/image184.png"/><Relationship Id="rId33" Type="http://schemas.openxmlformats.org/officeDocument/2006/relationships/image" Target="../media/image192.png"/><Relationship Id="rId38" Type="http://schemas.openxmlformats.org/officeDocument/2006/relationships/image" Target="../media/image197.png"/><Relationship Id="rId46" Type="http://schemas.openxmlformats.org/officeDocument/2006/relationships/image" Target="../media/image205.png"/><Relationship Id="rId20" Type="http://schemas.openxmlformats.org/officeDocument/2006/relationships/image" Target="../media/image179.png"/><Relationship Id="rId41" Type="http://schemas.openxmlformats.org/officeDocument/2006/relationships/image" Target="../media/image200.png"/><Relationship Id="rId54" Type="http://schemas.openxmlformats.org/officeDocument/2006/relationships/image" Target="../media/image213.png"/><Relationship Id="rId1" Type="http://schemas.openxmlformats.org/officeDocument/2006/relationships/slideLayout" Target="../slideLayouts/slideLayout1.xml"/><Relationship Id="rId6" Type="http://schemas.openxmlformats.org/officeDocument/2006/relationships/image" Target="../media/image165.png"/><Relationship Id="rId15" Type="http://schemas.openxmlformats.org/officeDocument/2006/relationships/image" Target="../media/image174.jpg"/><Relationship Id="rId23" Type="http://schemas.openxmlformats.org/officeDocument/2006/relationships/image" Target="../media/image182.jpg"/><Relationship Id="rId28" Type="http://schemas.openxmlformats.org/officeDocument/2006/relationships/image" Target="../media/image187.png"/><Relationship Id="rId36" Type="http://schemas.openxmlformats.org/officeDocument/2006/relationships/image" Target="../media/image195.png"/><Relationship Id="rId49" Type="http://schemas.openxmlformats.org/officeDocument/2006/relationships/image" Target="../media/image208.png"/></Relationships>
</file>

<file path=ppt/slides/_rels/slide51.xml.rels><?xml version="1.0" encoding="UTF-8" standalone="yes"?>
<Relationships xmlns="http://schemas.openxmlformats.org/package/2006/relationships"><Relationship Id="rId13" Type="http://schemas.openxmlformats.org/officeDocument/2006/relationships/image" Target="../media/image225.png"/><Relationship Id="rId18" Type="http://schemas.openxmlformats.org/officeDocument/2006/relationships/image" Target="../media/image230.jpg"/><Relationship Id="rId26" Type="http://schemas.openxmlformats.org/officeDocument/2006/relationships/image" Target="../media/image238.png"/><Relationship Id="rId39" Type="http://schemas.openxmlformats.org/officeDocument/2006/relationships/image" Target="../media/image251.png"/><Relationship Id="rId21" Type="http://schemas.openxmlformats.org/officeDocument/2006/relationships/image" Target="../media/image233.jpg"/><Relationship Id="rId34" Type="http://schemas.openxmlformats.org/officeDocument/2006/relationships/image" Target="../media/image246.png"/><Relationship Id="rId7" Type="http://schemas.openxmlformats.org/officeDocument/2006/relationships/image" Target="../media/image219.png"/><Relationship Id="rId2" Type="http://schemas.openxmlformats.org/officeDocument/2006/relationships/notesSlide" Target="../notesSlides/notesSlide36.xml"/><Relationship Id="rId16" Type="http://schemas.openxmlformats.org/officeDocument/2006/relationships/image" Target="../media/image228.jpg"/><Relationship Id="rId20" Type="http://schemas.openxmlformats.org/officeDocument/2006/relationships/image" Target="../media/image232.png"/><Relationship Id="rId29" Type="http://schemas.openxmlformats.org/officeDocument/2006/relationships/image" Target="../media/image241.png"/><Relationship Id="rId41" Type="http://schemas.openxmlformats.org/officeDocument/2006/relationships/image" Target="../media/image253.png"/><Relationship Id="rId1" Type="http://schemas.openxmlformats.org/officeDocument/2006/relationships/slideLayout" Target="../slideLayouts/slideLayout1.xml"/><Relationship Id="rId6" Type="http://schemas.openxmlformats.org/officeDocument/2006/relationships/image" Target="../media/image218.png"/><Relationship Id="rId11" Type="http://schemas.openxmlformats.org/officeDocument/2006/relationships/image" Target="../media/image223.png"/><Relationship Id="rId24" Type="http://schemas.openxmlformats.org/officeDocument/2006/relationships/image" Target="../media/image236.png"/><Relationship Id="rId32" Type="http://schemas.openxmlformats.org/officeDocument/2006/relationships/image" Target="../media/image244.jpg"/><Relationship Id="rId37" Type="http://schemas.openxmlformats.org/officeDocument/2006/relationships/image" Target="../media/image249.jpg"/><Relationship Id="rId40" Type="http://schemas.openxmlformats.org/officeDocument/2006/relationships/image" Target="../media/image252.png"/><Relationship Id="rId5" Type="http://schemas.openxmlformats.org/officeDocument/2006/relationships/image" Target="../media/image217.png"/><Relationship Id="rId15" Type="http://schemas.openxmlformats.org/officeDocument/2006/relationships/image" Target="../media/image227.png"/><Relationship Id="rId23" Type="http://schemas.openxmlformats.org/officeDocument/2006/relationships/image" Target="../media/image235.png"/><Relationship Id="rId28" Type="http://schemas.openxmlformats.org/officeDocument/2006/relationships/image" Target="../media/image240.png"/><Relationship Id="rId36" Type="http://schemas.openxmlformats.org/officeDocument/2006/relationships/image" Target="../media/image248.png"/><Relationship Id="rId10" Type="http://schemas.openxmlformats.org/officeDocument/2006/relationships/image" Target="../media/image222.jpg"/><Relationship Id="rId19" Type="http://schemas.openxmlformats.org/officeDocument/2006/relationships/image" Target="../media/image231.jpg"/><Relationship Id="rId31" Type="http://schemas.openxmlformats.org/officeDocument/2006/relationships/image" Target="../media/image243.png"/><Relationship Id="rId4" Type="http://schemas.openxmlformats.org/officeDocument/2006/relationships/image" Target="../media/image216.png"/><Relationship Id="rId9" Type="http://schemas.openxmlformats.org/officeDocument/2006/relationships/image" Target="../media/image221.png"/><Relationship Id="rId14" Type="http://schemas.openxmlformats.org/officeDocument/2006/relationships/image" Target="../media/image226.jpg"/><Relationship Id="rId22" Type="http://schemas.openxmlformats.org/officeDocument/2006/relationships/image" Target="../media/image234.jpg"/><Relationship Id="rId27" Type="http://schemas.openxmlformats.org/officeDocument/2006/relationships/image" Target="../media/image239.png"/><Relationship Id="rId30" Type="http://schemas.openxmlformats.org/officeDocument/2006/relationships/image" Target="../media/image242.png"/><Relationship Id="rId35" Type="http://schemas.openxmlformats.org/officeDocument/2006/relationships/image" Target="../media/image247.png"/><Relationship Id="rId8" Type="http://schemas.openxmlformats.org/officeDocument/2006/relationships/image" Target="../media/image220.png"/><Relationship Id="rId3" Type="http://schemas.openxmlformats.org/officeDocument/2006/relationships/image" Target="../media/image215.png"/><Relationship Id="rId12" Type="http://schemas.openxmlformats.org/officeDocument/2006/relationships/image" Target="../media/image224.png"/><Relationship Id="rId17" Type="http://schemas.openxmlformats.org/officeDocument/2006/relationships/image" Target="../media/image229.png"/><Relationship Id="rId25" Type="http://schemas.openxmlformats.org/officeDocument/2006/relationships/image" Target="../media/image237.png"/><Relationship Id="rId33" Type="http://schemas.openxmlformats.org/officeDocument/2006/relationships/image" Target="../media/image245.jpg"/><Relationship Id="rId38" Type="http://schemas.openxmlformats.org/officeDocument/2006/relationships/image" Target="../media/image250.png"/></Relationships>
</file>

<file path=ppt/slides/_rels/slide52.xml.rels><?xml version="1.0" encoding="UTF-8" standalone="yes"?>
<Relationships xmlns="http://schemas.openxmlformats.org/package/2006/relationships"><Relationship Id="rId8" Type="http://schemas.openxmlformats.org/officeDocument/2006/relationships/image" Target="../media/image259.png"/><Relationship Id="rId13" Type="http://schemas.openxmlformats.org/officeDocument/2006/relationships/image" Target="../media/image264.jpg"/><Relationship Id="rId18" Type="http://schemas.openxmlformats.org/officeDocument/2006/relationships/image" Target="../media/image269.jpg"/><Relationship Id="rId3" Type="http://schemas.openxmlformats.org/officeDocument/2006/relationships/image" Target="../media/image254.png"/><Relationship Id="rId21" Type="http://schemas.openxmlformats.org/officeDocument/2006/relationships/image" Target="../media/image272.jpg"/><Relationship Id="rId7" Type="http://schemas.openxmlformats.org/officeDocument/2006/relationships/image" Target="../media/image258.png"/><Relationship Id="rId12" Type="http://schemas.openxmlformats.org/officeDocument/2006/relationships/image" Target="../media/image263.png"/><Relationship Id="rId17" Type="http://schemas.openxmlformats.org/officeDocument/2006/relationships/image" Target="../media/image268.png"/><Relationship Id="rId25" Type="http://schemas.openxmlformats.org/officeDocument/2006/relationships/image" Target="../media/image276.jpg"/><Relationship Id="rId2" Type="http://schemas.openxmlformats.org/officeDocument/2006/relationships/notesSlide" Target="../notesSlides/notesSlide37.xml"/><Relationship Id="rId16" Type="http://schemas.openxmlformats.org/officeDocument/2006/relationships/image" Target="../media/image267.jpg"/><Relationship Id="rId20" Type="http://schemas.openxmlformats.org/officeDocument/2006/relationships/image" Target="../media/image271.png"/><Relationship Id="rId1" Type="http://schemas.openxmlformats.org/officeDocument/2006/relationships/slideLayout" Target="../slideLayouts/slideLayout1.xml"/><Relationship Id="rId6" Type="http://schemas.openxmlformats.org/officeDocument/2006/relationships/image" Target="../media/image257.jpg"/><Relationship Id="rId11" Type="http://schemas.openxmlformats.org/officeDocument/2006/relationships/image" Target="../media/image262.png"/><Relationship Id="rId24" Type="http://schemas.openxmlformats.org/officeDocument/2006/relationships/image" Target="../media/image275.jpg"/><Relationship Id="rId5" Type="http://schemas.openxmlformats.org/officeDocument/2006/relationships/image" Target="../media/image256.png"/><Relationship Id="rId15" Type="http://schemas.openxmlformats.org/officeDocument/2006/relationships/image" Target="../media/image266.png"/><Relationship Id="rId23" Type="http://schemas.openxmlformats.org/officeDocument/2006/relationships/image" Target="../media/image274.jpg"/><Relationship Id="rId10" Type="http://schemas.openxmlformats.org/officeDocument/2006/relationships/image" Target="../media/image261.png"/><Relationship Id="rId19" Type="http://schemas.openxmlformats.org/officeDocument/2006/relationships/image" Target="../media/image270.jpg"/><Relationship Id="rId4" Type="http://schemas.openxmlformats.org/officeDocument/2006/relationships/image" Target="../media/image255.png"/><Relationship Id="rId9" Type="http://schemas.openxmlformats.org/officeDocument/2006/relationships/image" Target="../media/image260.png"/><Relationship Id="rId14" Type="http://schemas.openxmlformats.org/officeDocument/2006/relationships/image" Target="../media/image265.png"/><Relationship Id="rId22" Type="http://schemas.openxmlformats.org/officeDocument/2006/relationships/image" Target="../media/image273.jpg"/></Relationships>
</file>

<file path=ppt/slides/_rels/slide53.xml.rels><?xml version="1.0" encoding="UTF-8" standalone="yes"?>
<Relationships xmlns="http://schemas.openxmlformats.org/package/2006/relationships"><Relationship Id="rId2" Type="http://schemas.openxmlformats.org/officeDocument/2006/relationships/image" Target="../media/image27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9.png"/><Relationship Id="rId39" Type="http://schemas.openxmlformats.org/officeDocument/2006/relationships/image" Target="../media/image52.png"/><Relationship Id="rId21" Type="http://schemas.openxmlformats.org/officeDocument/2006/relationships/image" Target="../media/image34.png"/><Relationship Id="rId34" Type="http://schemas.openxmlformats.org/officeDocument/2006/relationships/image" Target="../media/image47.png"/><Relationship Id="rId42" Type="http://schemas.openxmlformats.org/officeDocument/2006/relationships/image" Target="../media/image55.png"/><Relationship Id="rId47" Type="http://schemas.openxmlformats.org/officeDocument/2006/relationships/image" Target="../media/image60.png"/><Relationship Id="rId50" Type="http://schemas.openxmlformats.org/officeDocument/2006/relationships/image" Target="../media/image63.jpg"/><Relationship Id="rId7" Type="http://schemas.openxmlformats.org/officeDocument/2006/relationships/image" Target="../media/image20.png"/><Relationship Id="rId2" Type="http://schemas.openxmlformats.org/officeDocument/2006/relationships/notesSlide" Target="../notesSlides/notesSlide6.xml"/><Relationship Id="rId16" Type="http://schemas.openxmlformats.org/officeDocument/2006/relationships/image" Target="../media/image29.jpg"/><Relationship Id="rId29" Type="http://schemas.openxmlformats.org/officeDocument/2006/relationships/image" Target="../media/image42.png"/><Relationship Id="rId11" Type="http://schemas.openxmlformats.org/officeDocument/2006/relationships/image" Target="../media/image24.png"/><Relationship Id="rId24" Type="http://schemas.openxmlformats.org/officeDocument/2006/relationships/image" Target="../media/image37.png"/><Relationship Id="rId32" Type="http://schemas.openxmlformats.org/officeDocument/2006/relationships/image" Target="../media/image45.png"/><Relationship Id="rId37" Type="http://schemas.openxmlformats.org/officeDocument/2006/relationships/image" Target="../media/image50.png"/><Relationship Id="rId40" Type="http://schemas.openxmlformats.org/officeDocument/2006/relationships/image" Target="../media/image53.png"/><Relationship Id="rId45" Type="http://schemas.openxmlformats.org/officeDocument/2006/relationships/image" Target="../media/image58.pn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6.png"/><Relationship Id="rId28" Type="http://schemas.openxmlformats.org/officeDocument/2006/relationships/image" Target="../media/image41.png"/><Relationship Id="rId36" Type="http://schemas.openxmlformats.org/officeDocument/2006/relationships/image" Target="../media/image49.png"/><Relationship Id="rId49" Type="http://schemas.openxmlformats.org/officeDocument/2006/relationships/image" Target="../media/image62.jpg"/><Relationship Id="rId10" Type="http://schemas.openxmlformats.org/officeDocument/2006/relationships/image" Target="../media/image23.png"/><Relationship Id="rId19" Type="http://schemas.openxmlformats.org/officeDocument/2006/relationships/image" Target="../media/image32.jpg"/><Relationship Id="rId31" Type="http://schemas.openxmlformats.org/officeDocument/2006/relationships/image" Target="../media/image44.png"/><Relationship Id="rId44" Type="http://schemas.openxmlformats.org/officeDocument/2006/relationships/image" Target="../media/image57.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jpg"/><Relationship Id="rId22" Type="http://schemas.openxmlformats.org/officeDocument/2006/relationships/image" Target="../media/image35.png"/><Relationship Id="rId27" Type="http://schemas.openxmlformats.org/officeDocument/2006/relationships/image" Target="../media/image40.png"/><Relationship Id="rId30" Type="http://schemas.openxmlformats.org/officeDocument/2006/relationships/image" Target="../media/image43.jpg"/><Relationship Id="rId35" Type="http://schemas.openxmlformats.org/officeDocument/2006/relationships/image" Target="../media/image48.png"/><Relationship Id="rId43" Type="http://schemas.openxmlformats.org/officeDocument/2006/relationships/image" Target="../media/image56.png"/><Relationship Id="rId48" Type="http://schemas.openxmlformats.org/officeDocument/2006/relationships/image" Target="../media/image61.png"/><Relationship Id="rId8" Type="http://schemas.openxmlformats.org/officeDocument/2006/relationships/image" Target="../media/image21.png"/><Relationship Id="rId3" Type="http://schemas.openxmlformats.org/officeDocument/2006/relationships/image" Target="../media/image16.png"/><Relationship Id="rId12" Type="http://schemas.openxmlformats.org/officeDocument/2006/relationships/image" Target="../media/image25.png"/><Relationship Id="rId17" Type="http://schemas.openxmlformats.org/officeDocument/2006/relationships/image" Target="../media/image30.jpg"/><Relationship Id="rId25" Type="http://schemas.openxmlformats.org/officeDocument/2006/relationships/image" Target="../media/image38.jpg"/><Relationship Id="rId33" Type="http://schemas.openxmlformats.org/officeDocument/2006/relationships/image" Target="../media/image46.png"/><Relationship Id="rId38" Type="http://schemas.openxmlformats.org/officeDocument/2006/relationships/image" Target="../media/image51.png"/><Relationship Id="rId46" Type="http://schemas.openxmlformats.org/officeDocument/2006/relationships/image" Target="../media/image59.png"/><Relationship Id="rId20" Type="http://schemas.openxmlformats.org/officeDocument/2006/relationships/image" Target="../media/image33.jpg"/><Relationship Id="rId41"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 3"/>
          <p:cNvSpPr/>
          <p:nvPr/>
        </p:nvSpPr>
        <p:spPr>
          <a:xfrm>
            <a:off x="3206750" y="1035302"/>
            <a:ext cx="6064250" cy="5784597"/>
          </a:xfrm>
          <a:prstGeom prst="roundRect">
            <a:avLst/>
          </a:prstGeom>
          <a:solidFill>
            <a:schemeClr val="accent5">
              <a:lumMod val="75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142808" y="-41916"/>
            <a:ext cx="6131807" cy="1077218"/>
          </a:xfrm>
          <a:prstGeom prst="rect">
            <a:avLst/>
          </a:prstGeom>
        </p:spPr>
        <p:txBody>
          <a:bodyPr wrap="none">
            <a:spAutoFit/>
          </a:bodyPr>
          <a:lstStyle/>
          <a:p>
            <a:pPr algn="dist"/>
            <a:r>
              <a:rPr lang="ja-JP" altLang="en-US" sz="3200" b="1" dirty="0">
                <a:latin typeface="Meiryo UI" panose="020B0604030504040204" pitchFamily="50" charset="-128"/>
                <a:ea typeface="Meiryo UI" panose="020B0604030504040204" pitchFamily="50" charset="-128"/>
              </a:rPr>
              <a:t>ヒトがネットワークで「つながる世界」</a:t>
            </a:r>
            <a:endParaRPr lang="en-US" altLang="ja-JP" sz="3200" b="1" dirty="0">
              <a:latin typeface="Meiryo UI" panose="020B0604030504040204" pitchFamily="50" charset="-128"/>
              <a:ea typeface="Meiryo UI" panose="020B0604030504040204" pitchFamily="50" charset="-128"/>
            </a:endParaRPr>
          </a:p>
          <a:p>
            <a:pPr algn="dist"/>
            <a:r>
              <a:rPr lang="en-US" altLang="ja-JP" sz="3200" b="1" dirty="0" err="1">
                <a:latin typeface="Meiryo UI" panose="020B0604030504040204" pitchFamily="50" charset="-128"/>
                <a:ea typeface="Meiryo UI" panose="020B0604030504040204" pitchFamily="50" charset="-128"/>
              </a:rPr>
              <a:t>IoA</a:t>
            </a:r>
            <a:r>
              <a:rPr lang="ja-JP" altLang="en-US" sz="3200" b="1" dirty="0">
                <a:latin typeface="Meiryo UI" panose="020B0604030504040204" pitchFamily="50" charset="-128"/>
                <a:ea typeface="Meiryo UI" panose="020B0604030504040204" pitchFamily="50" charset="-128"/>
              </a:rPr>
              <a:t>（</a:t>
            </a:r>
            <a:r>
              <a:rPr lang="en-US" altLang="ja-JP" sz="3200" b="1" dirty="0">
                <a:latin typeface="Meiryo UI" panose="020B0604030504040204" pitchFamily="50" charset="-128"/>
                <a:ea typeface="Meiryo UI" panose="020B0604030504040204" pitchFamily="50" charset="-128"/>
              </a:rPr>
              <a:t>Internet of Abilities</a:t>
            </a:r>
            <a:r>
              <a:rPr lang="ja-JP" altLang="en-US" sz="3200" b="1" dirty="0">
                <a:latin typeface="Meiryo UI" panose="020B0604030504040204" pitchFamily="50" charset="-128"/>
                <a:ea typeface="Meiryo UI" panose="020B0604030504040204" pitchFamily="50" charset="-128"/>
              </a:rPr>
              <a:t>）</a:t>
            </a:r>
            <a:endParaRPr lang="ja-JP" altLang="en-US" sz="3200" dirty="0">
              <a:latin typeface="Meiryo UI" panose="020B0604030504040204" pitchFamily="50" charset="-128"/>
              <a:ea typeface="Meiryo UI" panose="020B0604030504040204" pitchFamily="50" charset="-128"/>
            </a:endParaRPr>
          </a:p>
        </p:txBody>
      </p:sp>
      <p:sp>
        <p:nvSpPr>
          <p:cNvPr id="9" name="二等辺三角形 8"/>
          <p:cNvSpPr/>
          <p:nvPr/>
        </p:nvSpPr>
        <p:spPr>
          <a:xfrm rot="10800000">
            <a:off x="3587750" y="3994150"/>
            <a:ext cx="5232400" cy="2556573"/>
          </a:xfrm>
          <a:prstGeom prst="triangl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p:cNvSpPr/>
          <p:nvPr/>
        </p:nvSpPr>
        <p:spPr>
          <a:xfrm>
            <a:off x="3587750" y="1437577"/>
            <a:ext cx="5232400" cy="2556573"/>
          </a:xfrm>
          <a:prstGeom prst="triangl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245100" y="1989332"/>
            <a:ext cx="1917700" cy="461665"/>
          </a:xfrm>
          <a:prstGeom prst="rect">
            <a:avLst/>
          </a:prstGeom>
          <a:noFill/>
        </p:spPr>
        <p:txBody>
          <a:bodyPr wrap="square" rtlCol="0">
            <a:spAutoFit/>
          </a:bodyPr>
          <a:lstStyle/>
          <a:p>
            <a:pPr algn="ctr"/>
            <a:r>
              <a:rPr kumimoji="1" lang="en-US" altLang="ja-JP" sz="2400" dirty="0">
                <a:latin typeface="Britannic Bold" panose="020B0903060703020204" pitchFamily="34" charset="0"/>
              </a:rPr>
              <a:t>Physical</a:t>
            </a:r>
            <a:endParaRPr kumimoji="1" lang="ja-JP" altLang="en-US" sz="2400" dirty="0">
              <a:latin typeface="Britannic Bold" panose="020B0903060703020204" pitchFamily="34" charset="0"/>
            </a:endParaRPr>
          </a:p>
        </p:txBody>
      </p:sp>
      <p:sp>
        <p:nvSpPr>
          <p:cNvPr id="12" name="テキスト ボックス 11"/>
          <p:cNvSpPr txBox="1"/>
          <p:nvPr/>
        </p:nvSpPr>
        <p:spPr>
          <a:xfrm>
            <a:off x="3206750" y="3611564"/>
            <a:ext cx="2908300" cy="461665"/>
          </a:xfrm>
          <a:prstGeom prst="rect">
            <a:avLst/>
          </a:prstGeom>
          <a:noFill/>
        </p:spPr>
        <p:txBody>
          <a:bodyPr wrap="square" rtlCol="0">
            <a:spAutoFit/>
          </a:bodyPr>
          <a:lstStyle/>
          <a:p>
            <a:pPr algn="ctr"/>
            <a:r>
              <a:rPr kumimoji="1" lang="en-US" altLang="ja-JP" sz="2400" dirty="0">
                <a:latin typeface="Britannic Bold" panose="020B0903060703020204" pitchFamily="34" charset="0"/>
              </a:rPr>
              <a:t>Perception</a:t>
            </a:r>
            <a:endParaRPr kumimoji="1" lang="ja-JP" altLang="en-US" sz="2400" dirty="0">
              <a:latin typeface="Britannic Bold" panose="020B0903060703020204" pitchFamily="34" charset="0"/>
            </a:endParaRPr>
          </a:p>
        </p:txBody>
      </p:sp>
      <p:sp>
        <p:nvSpPr>
          <p:cNvPr id="13" name="テキスト ボックス 12"/>
          <p:cNvSpPr txBox="1"/>
          <p:nvPr/>
        </p:nvSpPr>
        <p:spPr>
          <a:xfrm>
            <a:off x="6902450" y="3613600"/>
            <a:ext cx="1917700" cy="461665"/>
          </a:xfrm>
          <a:prstGeom prst="rect">
            <a:avLst/>
          </a:prstGeom>
          <a:noFill/>
        </p:spPr>
        <p:txBody>
          <a:bodyPr wrap="square" rtlCol="0">
            <a:spAutoFit/>
          </a:bodyPr>
          <a:lstStyle/>
          <a:p>
            <a:pPr algn="ctr"/>
            <a:r>
              <a:rPr kumimoji="1" lang="en-US" altLang="ja-JP" sz="2400" dirty="0">
                <a:latin typeface="Britannic Bold" panose="020B0903060703020204" pitchFamily="34" charset="0"/>
              </a:rPr>
              <a:t>Presence</a:t>
            </a:r>
            <a:endParaRPr kumimoji="1" lang="ja-JP" altLang="en-US" sz="2400" dirty="0">
              <a:latin typeface="Britannic Bold" panose="020B0903060703020204" pitchFamily="34" charset="0"/>
            </a:endParaRPr>
          </a:p>
        </p:txBody>
      </p:sp>
      <p:sp>
        <p:nvSpPr>
          <p:cNvPr id="14" name="テキスト ボックス 13"/>
          <p:cNvSpPr txBox="1"/>
          <p:nvPr/>
        </p:nvSpPr>
        <p:spPr>
          <a:xfrm>
            <a:off x="5245100" y="5506846"/>
            <a:ext cx="1917700" cy="461665"/>
          </a:xfrm>
          <a:prstGeom prst="rect">
            <a:avLst/>
          </a:prstGeom>
          <a:noFill/>
        </p:spPr>
        <p:txBody>
          <a:bodyPr wrap="square" rtlCol="0">
            <a:spAutoFit/>
          </a:bodyPr>
          <a:lstStyle/>
          <a:p>
            <a:pPr algn="ctr"/>
            <a:r>
              <a:rPr kumimoji="1" lang="en-US" altLang="ja-JP" sz="2400" dirty="0">
                <a:latin typeface="Britannic Bold" panose="020B0903060703020204" pitchFamily="34" charset="0"/>
              </a:rPr>
              <a:t>Cognition</a:t>
            </a:r>
            <a:endParaRPr kumimoji="1" lang="ja-JP" altLang="en-US" sz="2400" dirty="0">
              <a:latin typeface="Britannic Bold" panose="020B0903060703020204" pitchFamily="34" charset="0"/>
            </a:endParaRPr>
          </a:p>
        </p:txBody>
      </p:sp>
      <p:sp>
        <p:nvSpPr>
          <p:cNvPr id="15" name="テキスト ボックス 14"/>
          <p:cNvSpPr txBox="1"/>
          <p:nvPr/>
        </p:nvSpPr>
        <p:spPr>
          <a:xfrm>
            <a:off x="3399985" y="1573833"/>
            <a:ext cx="1917700" cy="830997"/>
          </a:xfrm>
          <a:prstGeom prst="rect">
            <a:avLst/>
          </a:prstGeom>
          <a:noFill/>
        </p:spPr>
        <p:txBody>
          <a:bodyPr wrap="square" rtlCol="0">
            <a:spAutoFit/>
          </a:bodyPr>
          <a:lstStyle/>
          <a:p>
            <a:pPr algn="ctr"/>
            <a:r>
              <a:rPr kumimoji="1" lang="ja-JP" altLang="en-US" sz="2400" u="sng" dirty="0">
                <a:solidFill>
                  <a:schemeClr val="bg1"/>
                </a:solidFill>
                <a:latin typeface="Britannic Bold" panose="020B0903060703020204" pitchFamily="34" charset="0"/>
              </a:rPr>
              <a:t>物理</a:t>
            </a:r>
            <a:endParaRPr kumimoji="1" lang="en-US" altLang="ja-JP" sz="2400" u="sng" dirty="0">
              <a:solidFill>
                <a:schemeClr val="bg1"/>
              </a:solidFill>
              <a:latin typeface="Britannic Bold" panose="020B0903060703020204" pitchFamily="34" charset="0"/>
            </a:endParaRPr>
          </a:p>
          <a:p>
            <a:pPr algn="ctr"/>
            <a:r>
              <a:rPr kumimoji="1" lang="ja-JP" altLang="en-US" sz="2400" u="sng" dirty="0">
                <a:solidFill>
                  <a:schemeClr val="bg1"/>
                </a:solidFill>
                <a:latin typeface="Britannic Bold" panose="020B0903060703020204" pitchFamily="34" charset="0"/>
              </a:rPr>
              <a:t>環境</a:t>
            </a:r>
          </a:p>
        </p:txBody>
      </p:sp>
      <p:sp>
        <p:nvSpPr>
          <p:cNvPr id="16" name="テキスト ボックス 15"/>
          <p:cNvSpPr txBox="1"/>
          <p:nvPr/>
        </p:nvSpPr>
        <p:spPr>
          <a:xfrm>
            <a:off x="7454575" y="1557667"/>
            <a:ext cx="1196046" cy="830997"/>
          </a:xfrm>
          <a:prstGeom prst="rect">
            <a:avLst/>
          </a:prstGeom>
          <a:noFill/>
        </p:spPr>
        <p:txBody>
          <a:bodyPr wrap="square" rtlCol="0">
            <a:spAutoFit/>
          </a:bodyPr>
          <a:lstStyle/>
          <a:p>
            <a:pPr algn="ctr"/>
            <a:r>
              <a:rPr kumimoji="1" lang="ja-JP" altLang="en-US" sz="2400" u="sng" dirty="0">
                <a:solidFill>
                  <a:schemeClr val="bg1"/>
                </a:solidFill>
                <a:latin typeface="Britannic Bold" panose="020B0903060703020204" pitchFamily="34" charset="0"/>
              </a:rPr>
              <a:t>機械</a:t>
            </a:r>
            <a:endParaRPr kumimoji="1" lang="en-US" altLang="ja-JP" sz="2400" u="sng" dirty="0">
              <a:solidFill>
                <a:schemeClr val="bg1"/>
              </a:solidFill>
              <a:latin typeface="Britannic Bold" panose="020B0903060703020204" pitchFamily="34" charset="0"/>
            </a:endParaRPr>
          </a:p>
          <a:p>
            <a:pPr algn="ctr"/>
            <a:r>
              <a:rPr lang="ja-JP" altLang="en-US" sz="2400" u="sng" dirty="0">
                <a:solidFill>
                  <a:schemeClr val="bg1"/>
                </a:solidFill>
                <a:latin typeface="Britannic Bold" panose="020B0903060703020204" pitchFamily="34" charset="0"/>
              </a:rPr>
              <a:t>制御</a:t>
            </a:r>
            <a:endParaRPr kumimoji="1" lang="ja-JP" altLang="en-US" sz="2400" u="sng" dirty="0">
              <a:solidFill>
                <a:schemeClr val="bg1"/>
              </a:solidFill>
              <a:latin typeface="Britannic Bold" panose="020B0903060703020204" pitchFamily="34" charset="0"/>
            </a:endParaRPr>
          </a:p>
        </p:txBody>
      </p:sp>
      <p:sp>
        <p:nvSpPr>
          <p:cNvPr id="17" name="テキスト ボックス 16"/>
          <p:cNvSpPr txBox="1"/>
          <p:nvPr/>
        </p:nvSpPr>
        <p:spPr>
          <a:xfrm>
            <a:off x="3735451" y="5423273"/>
            <a:ext cx="1104900" cy="830997"/>
          </a:xfrm>
          <a:prstGeom prst="rect">
            <a:avLst/>
          </a:prstGeom>
          <a:noFill/>
        </p:spPr>
        <p:txBody>
          <a:bodyPr wrap="square" rtlCol="0">
            <a:spAutoFit/>
          </a:bodyPr>
          <a:lstStyle/>
          <a:p>
            <a:pPr algn="ctr"/>
            <a:r>
              <a:rPr kumimoji="1" lang="ja-JP" altLang="en-US" sz="2400" u="sng" dirty="0">
                <a:solidFill>
                  <a:schemeClr val="bg1"/>
                </a:solidFill>
                <a:latin typeface="Britannic Bold" panose="020B0903060703020204" pitchFamily="34" charset="0"/>
              </a:rPr>
              <a:t>情報</a:t>
            </a:r>
            <a:endParaRPr kumimoji="1" lang="en-US" altLang="ja-JP" sz="2400" u="sng" dirty="0">
              <a:solidFill>
                <a:schemeClr val="bg1"/>
              </a:solidFill>
              <a:latin typeface="Britannic Bold" panose="020B0903060703020204" pitchFamily="34" charset="0"/>
            </a:endParaRPr>
          </a:p>
          <a:p>
            <a:pPr algn="ctr"/>
            <a:r>
              <a:rPr lang="ja-JP" altLang="en-US" sz="2400" u="sng" dirty="0">
                <a:solidFill>
                  <a:schemeClr val="bg1"/>
                </a:solidFill>
                <a:latin typeface="Britannic Bold" panose="020B0903060703020204" pitchFamily="34" charset="0"/>
              </a:rPr>
              <a:t>知識</a:t>
            </a:r>
            <a:endParaRPr kumimoji="1" lang="ja-JP" altLang="en-US" sz="2400" u="sng" dirty="0">
              <a:solidFill>
                <a:schemeClr val="bg1"/>
              </a:solidFill>
              <a:latin typeface="Britannic Bold" panose="020B0903060703020204" pitchFamily="34" charset="0"/>
            </a:endParaRPr>
          </a:p>
        </p:txBody>
      </p:sp>
      <p:sp>
        <p:nvSpPr>
          <p:cNvPr id="18" name="テキスト ボックス 17"/>
          <p:cNvSpPr txBox="1"/>
          <p:nvPr/>
        </p:nvSpPr>
        <p:spPr>
          <a:xfrm>
            <a:off x="7654573" y="5244570"/>
            <a:ext cx="1196046" cy="830997"/>
          </a:xfrm>
          <a:prstGeom prst="rect">
            <a:avLst/>
          </a:prstGeom>
          <a:noFill/>
        </p:spPr>
        <p:txBody>
          <a:bodyPr wrap="square" rtlCol="0">
            <a:spAutoFit/>
          </a:bodyPr>
          <a:lstStyle/>
          <a:p>
            <a:pPr algn="ctr"/>
            <a:r>
              <a:rPr lang="ja-JP" altLang="en-US" sz="2400" u="sng" dirty="0">
                <a:solidFill>
                  <a:schemeClr val="bg1"/>
                </a:solidFill>
                <a:latin typeface="Britannic Bold" panose="020B0903060703020204" pitchFamily="34" charset="0"/>
              </a:rPr>
              <a:t>人間</a:t>
            </a:r>
            <a:endParaRPr lang="en-US" altLang="ja-JP" sz="2400" u="sng" dirty="0">
              <a:solidFill>
                <a:schemeClr val="bg1"/>
              </a:solidFill>
              <a:latin typeface="Britannic Bold" panose="020B0903060703020204" pitchFamily="34" charset="0"/>
            </a:endParaRPr>
          </a:p>
          <a:p>
            <a:pPr algn="ctr"/>
            <a:r>
              <a:rPr kumimoji="1" lang="ja-JP" altLang="en-US" sz="2400" u="sng" dirty="0">
                <a:solidFill>
                  <a:schemeClr val="bg1"/>
                </a:solidFill>
                <a:latin typeface="Britannic Bold" panose="020B0903060703020204" pitchFamily="34" charset="0"/>
              </a:rPr>
              <a:t>生体</a:t>
            </a:r>
          </a:p>
        </p:txBody>
      </p:sp>
      <p:sp>
        <p:nvSpPr>
          <p:cNvPr id="19" name="テキスト ボックス 18"/>
          <p:cNvSpPr txBox="1"/>
          <p:nvPr/>
        </p:nvSpPr>
        <p:spPr>
          <a:xfrm>
            <a:off x="5346700" y="5321515"/>
            <a:ext cx="171450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認知能力の拡張</a:t>
            </a:r>
          </a:p>
        </p:txBody>
      </p:sp>
      <p:sp>
        <p:nvSpPr>
          <p:cNvPr id="20" name="テキスト ボックス 19"/>
          <p:cNvSpPr txBox="1"/>
          <p:nvPr/>
        </p:nvSpPr>
        <p:spPr>
          <a:xfrm>
            <a:off x="6978650" y="4004494"/>
            <a:ext cx="171450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存在の拡張</a:t>
            </a:r>
          </a:p>
        </p:txBody>
      </p:sp>
      <p:sp>
        <p:nvSpPr>
          <p:cNvPr id="21" name="テキスト ボックス 20"/>
          <p:cNvSpPr txBox="1"/>
          <p:nvPr/>
        </p:nvSpPr>
        <p:spPr>
          <a:xfrm>
            <a:off x="3790950" y="4011650"/>
            <a:ext cx="171450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感覚の拡張</a:t>
            </a:r>
          </a:p>
        </p:txBody>
      </p:sp>
      <p:sp>
        <p:nvSpPr>
          <p:cNvPr id="22" name="テキスト ボックス 21"/>
          <p:cNvSpPr txBox="1"/>
          <p:nvPr/>
        </p:nvSpPr>
        <p:spPr>
          <a:xfrm>
            <a:off x="5321300" y="2334431"/>
            <a:ext cx="171450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身体能力の拡張</a:t>
            </a:r>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1001" y="3220340"/>
            <a:ext cx="1701800" cy="1555731"/>
          </a:xfrm>
          <a:prstGeom prst="rect">
            <a:avLst/>
          </a:prstGeom>
        </p:spPr>
      </p:pic>
      <p:sp>
        <p:nvSpPr>
          <p:cNvPr id="2" name="テキスト ボックス 1"/>
          <p:cNvSpPr txBox="1"/>
          <p:nvPr/>
        </p:nvSpPr>
        <p:spPr>
          <a:xfrm>
            <a:off x="9470562" y="2819226"/>
            <a:ext cx="2222500" cy="646331"/>
          </a:xfrm>
          <a:prstGeom prst="rect">
            <a:avLst/>
          </a:prstGeom>
          <a:noFill/>
        </p:spPr>
        <p:txBody>
          <a:bodyPr wrap="square" rtlCol="0">
            <a:spAutoFit/>
          </a:bodyPr>
          <a:lstStyle/>
          <a:p>
            <a:pPr algn="ctr"/>
            <a:r>
              <a:rPr kumimoji="1" lang="en-US" altLang="ja-JP" sz="3600" b="1" dirty="0" err="1">
                <a:latin typeface="Meiryo UI" panose="020B0604030504040204" pitchFamily="50" charset="-128"/>
                <a:ea typeface="Meiryo UI" panose="020B0604030504040204" pitchFamily="50" charset="-128"/>
              </a:rPr>
              <a:t>Robtics</a:t>
            </a:r>
            <a:endParaRPr kumimoji="1" lang="ja-JP" altLang="en-US" sz="3600" b="1" dirty="0">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22614" y="2819109"/>
            <a:ext cx="3210828" cy="646331"/>
          </a:xfrm>
          <a:prstGeom prst="rect">
            <a:avLst/>
          </a:prstGeom>
          <a:noFill/>
        </p:spPr>
        <p:txBody>
          <a:bodyPr wrap="square" rtlCol="0">
            <a:spAutoFit/>
          </a:bodyPr>
          <a:lstStyle/>
          <a:p>
            <a:pPr algn="ctr"/>
            <a:r>
              <a:rPr kumimoji="1" lang="en-US" altLang="ja-JP" sz="3600" b="1" dirty="0">
                <a:latin typeface="Meiryo UI" panose="020B0604030504040204" pitchFamily="50" charset="-128"/>
                <a:ea typeface="Meiryo UI" panose="020B0604030504040204" pitchFamily="50" charset="-128"/>
              </a:rPr>
              <a:t>VR/AR/MR</a:t>
            </a:r>
            <a:endParaRPr kumimoji="1" lang="ja-JP" altLang="en-US" sz="3600" b="1"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173672" y="5423273"/>
            <a:ext cx="3254864" cy="1200329"/>
          </a:xfrm>
          <a:prstGeom prst="rect">
            <a:avLst/>
          </a:prstGeom>
          <a:noFill/>
        </p:spPr>
        <p:txBody>
          <a:bodyPr wrap="square" rtlCol="0">
            <a:spAutoFit/>
          </a:bodyPr>
          <a:lstStyle/>
          <a:p>
            <a:pPr algn="ctr"/>
            <a:r>
              <a:rPr kumimoji="1" lang="ja-JP" altLang="en-US" sz="3600" b="1" dirty="0">
                <a:latin typeface="Meiryo UI" panose="020B0604030504040204" pitchFamily="50" charset="-128"/>
                <a:ea typeface="Meiryo UI" panose="020B0604030504040204" pitchFamily="50" charset="-128"/>
              </a:rPr>
              <a:t>人工知能</a:t>
            </a:r>
            <a:endParaRPr kumimoji="1" lang="en-US" altLang="ja-JP" sz="3600" b="1" dirty="0">
              <a:latin typeface="Meiryo UI" panose="020B0604030504040204" pitchFamily="50" charset="-128"/>
              <a:ea typeface="Meiryo UI" panose="020B0604030504040204" pitchFamily="50" charset="-128"/>
            </a:endParaRPr>
          </a:p>
          <a:p>
            <a:pPr algn="ctr"/>
            <a:r>
              <a:rPr lang="ja-JP" altLang="en-US" sz="3600" b="1" dirty="0">
                <a:latin typeface="Meiryo UI" panose="020B0604030504040204" pitchFamily="50" charset="-128"/>
                <a:ea typeface="Meiryo UI" panose="020B0604030504040204" pitchFamily="50" charset="-128"/>
              </a:rPr>
              <a:t>脳型コンピュータ</a:t>
            </a:r>
            <a:endParaRPr kumimoji="1" lang="ja-JP" altLang="en-US" sz="3600" b="1"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8958262" y="5557162"/>
            <a:ext cx="3254864" cy="1200329"/>
          </a:xfrm>
          <a:prstGeom prst="rect">
            <a:avLst/>
          </a:prstGeom>
          <a:noFill/>
        </p:spPr>
        <p:txBody>
          <a:bodyPr wrap="square" rtlCol="0">
            <a:spAutoFit/>
          </a:bodyPr>
          <a:lstStyle/>
          <a:p>
            <a:pPr algn="ctr"/>
            <a:r>
              <a:rPr lang="en-US" altLang="ja-JP" sz="3600" b="1" dirty="0">
                <a:latin typeface="Meiryo UI" panose="020B0604030504040204" pitchFamily="50" charset="-128"/>
                <a:ea typeface="Meiryo UI" panose="020B0604030504040204" pitchFamily="50" charset="-128"/>
              </a:rPr>
              <a:t>Human</a:t>
            </a:r>
          </a:p>
          <a:p>
            <a:pPr algn="ctr"/>
            <a:r>
              <a:rPr kumimoji="1" lang="en-US" altLang="ja-JP" sz="3600" b="1" dirty="0">
                <a:latin typeface="Meiryo UI" panose="020B0604030504040204" pitchFamily="50" charset="-128"/>
                <a:ea typeface="Meiryo UI" panose="020B0604030504040204" pitchFamily="50" charset="-128"/>
              </a:rPr>
              <a:t>Intelligence</a:t>
            </a:r>
            <a:endParaRPr kumimoji="1" lang="ja-JP" altLang="en-US" sz="3600" b="1" dirty="0">
              <a:latin typeface="Meiryo UI" panose="020B0604030504040204" pitchFamily="50" charset="-128"/>
              <a:ea typeface="Meiryo UI" panose="020B0604030504040204" pitchFamily="50" charset="-128"/>
            </a:endParaRPr>
          </a:p>
        </p:txBody>
      </p:sp>
      <p:pic>
        <p:nvPicPr>
          <p:cNvPr id="27" name="図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5373" y="3712217"/>
            <a:ext cx="1632878" cy="1916556"/>
          </a:xfrm>
          <a:prstGeom prst="rect">
            <a:avLst/>
          </a:prstGeom>
        </p:spPr>
      </p:pic>
      <p:sp>
        <p:nvSpPr>
          <p:cNvPr id="31" name="正方形/長方形 30"/>
          <p:cNvSpPr/>
          <p:nvPr/>
        </p:nvSpPr>
        <p:spPr>
          <a:xfrm>
            <a:off x="9174458" y="3549636"/>
            <a:ext cx="2631485" cy="200055"/>
          </a:xfrm>
          <a:prstGeom prst="rect">
            <a:avLst/>
          </a:prstGeom>
        </p:spPr>
        <p:txBody>
          <a:bodyPr wrap="square">
            <a:spAutoFit/>
          </a:bodyPr>
          <a:lstStyle/>
          <a:p>
            <a:r>
              <a:rPr lang="en-US" altLang="ja-JP" sz="700" dirty="0">
                <a:latin typeface="Meiryo UI" panose="020B0604030504040204" pitchFamily="50" charset="-128"/>
                <a:ea typeface="Meiryo UI" panose="020B0604030504040204" pitchFamily="50" charset="-128"/>
              </a:rPr>
              <a:t>https://www.pinterest.com/pin/143552306847934468/</a:t>
            </a:r>
            <a:endParaRPr lang="ja-JP" altLang="en-US" sz="700" dirty="0">
              <a:latin typeface="Meiryo UI" panose="020B0604030504040204" pitchFamily="50" charset="-128"/>
              <a:ea typeface="Meiryo UI" panose="020B0604030504040204" pitchFamily="50" charset="-128"/>
            </a:endParaRPr>
          </a:p>
        </p:txBody>
      </p:sp>
      <p:sp>
        <p:nvSpPr>
          <p:cNvPr id="32" name="正方形/長方形 31"/>
          <p:cNvSpPr/>
          <p:nvPr/>
        </p:nvSpPr>
        <p:spPr>
          <a:xfrm>
            <a:off x="9429900" y="334738"/>
            <a:ext cx="2772392" cy="200055"/>
          </a:xfrm>
          <a:prstGeom prst="rect">
            <a:avLst/>
          </a:prstGeom>
        </p:spPr>
        <p:txBody>
          <a:bodyPr wrap="square">
            <a:spAutoFit/>
          </a:bodyPr>
          <a:lstStyle/>
          <a:p>
            <a:r>
              <a:rPr lang="en-US" altLang="ja-JP" sz="700" dirty="0">
                <a:latin typeface="Meiryo UI" panose="020B0604030504040204" pitchFamily="50" charset="-128"/>
                <a:ea typeface="Meiryo UI" panose="020B0604030504040204" pitchFamily="50" charset="-128"/>
              </a:rPr>
              <a:t>https://www.pinterest.com/pin/402720391668814533/</a:t>
            </a:r>
            <a:endParaRPr lang="ja-JP" altLang="en-US" sz="700" dirty="0">
              <a:latin typeface="Meiryo UI" panose="020B0604030504040204" pitchFamily="50" charset="-128"/>
              <a:ea typeface="Meiryo UI" panose="020B0604030504040204" pitchFamily="50" charset="-128"/>
            </a:endParaRPr>
          </a:p>
        </p:txBody>
      </p:sp>
      <p:pic>
        <p:nvPicPr>
          <p:cNvPr id="34" name="図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6408" y="515192"/>
            <a:ext cx="1454583" cy="2323635"/>
          </a:xfrm>
          <a:prstGeom prst="rect">
            <a:avLst/>
          </a:prstGeom>
        </p:spPr>
      </p:pic>
      <p:sp>
        <p:nvSpPr>
          <p:cNvPr id="6" name="右矢印 5"/>
          <p:cNvSpPr/>
          <p:nvPr/>
        </p:nvSpPr>
        <p:spPr>
          <a:xfrm rot="18919134">
            <a:off x="6658067" y="2707936"/>
            <a:ext cx="1246061" cy="381513"/>
          </a:xfrm>
          <a:prstGeom prst="rightArrow">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右矢印 34"/>
          <p:cNvSpPr/>
          <p:nvPr/>
        </p:nvSpPr>
        <p:spPr>
          <a:xfrm rot="13538000">
            <a:off x="4556730" y="2663448"/>
            <a:ext cx="1384720" cy="381513"/>
          </a:xfrm>
          <a:prstGeom prst="rightArrow">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rot="8146080">
            <a:off x="4454314" y="4813681"/>
            <a:ext cx="1384720" cy="381513"/>
          </a:xfrm>
          <a:prstGeom prst="rightArrow">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rot="2527571">
            <a:off x="6872004" y="4714582"/>
            <a:ext cx="1246061" cy="381513"/>
          </a:xfrm>
          <a:prstGeom prst="rightArrow">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Picture 20" descr="Heads"/>
          <p:cNvPicPr>
            <a:picLocks noChangeAspect="1" noChangeArrowheads="1"/>
          </p:cNvPicPr>
          <p:nvPr/>
        </p:nvPicPr>
        <p:blipFill>
          <a:blip r:embed="rId6" cstate="print">
            <a:extLst>
              <a:ext uri="{28A0092B-C50C-407E-A947-70E740481C1C}">
                <a14:useLocalDpi xmlns:a14="http://schemas.microsoft.com/office/drawing/2010/main" val="0"/>
              </a:ext>
            </a:extLst>
          </a:blip>
          <a:srcRect b="8443"/>
          <a:stretch>
            <a:fillRect/>
          </a:stretch>
        </p:blipFill>
        <p:spPr bwMode="auto">
          <a:xfrm>
            <a:off x="-36346" y="3549636"/>
            <a:ext cx="3286054" cy="197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テキスト ボックス 37"/>
          <p:cNvSpPr txBox="1"/>
          <p:nvPr/>
        </p:nvSpPr>
        <p:spPr>
          <a:xfrm>
            <a:off x="243062" y="3508092"/>
            <a:ext cx="1224136" cy="338554"/>
          </a:xfrm>
          <a:prstGeom prst="rect">
            <a:avLst/>
          </a:prstGeom>
          <a:noFill/>
        </p:spPr>
        <p:txBody>
          <a:bodyPr wrap="square" rtlCol="0">
            <a:spAutoFit/>
          </a:bodyPr>
          <a:lstStyle/>
          <a:p>
            <a:r>
              <a:rPr kumimoji="1" lang="ja-JP" altLang="en-US" sz="1600" dirty="0">
                <a:latin typeface="游ゴシック" panose="020B0400000000000000" pitchFamily="50" charset="-128"/>
                <a:ea typeface="游ゴシック" panose="020B0400000000000000" pitchFamily="50" charset="-128"/>
              </a:rPr>
              <a:t>サイバー脳</a:t>
            </a:r>
          </a:p>
        </p:txBody>
      </p:sp>
      <p:sp>
        <p:nvSpPr>
          <p:cNvPr id="39" name="テキスト ボックス 38"/>
          <p:cNvSpPr txBox="1"/>
          <p:nvPr/>
        </p:nvSpPr>
        <p:spPr>
          <a:xfrm>
            <a:off x="2108258" y="3484018"/>
            <a:ext cx="1224136" cy="338554"/>
          </a:xfrm>
          <a:prstGeom prst="rect">
            <a:avLst/>
          </a:prstGeom>
          <a:noFill/>
        </p:spPr>
        <p:txBody>
          <a:bodyPr wrap="square" rtlCol="0">
            <a:spAutoFit/>
          </a:bodyPr>
          <a:lstStyle/>
          <a:p>
            <a:pPr algn="ctr"/>
            <a:r>
              <a:rPr kumimoji="1" lang="ja-JP" altLang="en-US" sz="1600" dirty="0">
                <a:latin typeface="游ゴシック" panose="020B0400000000000000" pitchFamily="50" charset="-128"/>
                <a:ea typeface="游ゴシック" panose="020B0400000000000000" pitchFamily="50" charset="-128"/>
              </a:rPr>
              <a:t>人間脳</a:t>
            </a:r>
          </a:p>
        </p:txBody>
      </p:sp>
      <p:sp>
        <p:nvSpPr>
          <p:cNvPr id="3" name="テキスト ボックス 2"/>
          <p:cNvSpPr txBox="1"/>
          <p:nvPr/>
        </p:nvSpPr>
        <p:spPr>
          <a:xfrm>
            <a:off x="1322343" y="5268872"/>
            <a:ext cx="785915" cy="230832"/>
          </a:xfrm>
          <a:prstGeom prst="rect">
            <a:avLst/>
          </a:prstGeom>
          <a:noFill/>
        </p:spPr>
        <p:txBody>
          <a:bodyPr wrap="square" rtlCol="0">
            <a:spAutoFit/>
          </a:bodyPr>
          <a:lstStyle/>
          <a:p>
            <a:pPr algn="ctr"/>
            <a:r>
              <a:rPr kumimoji="1" lang="en-US" altLang="ja-JP" sz="900" dirty="0">
                <a:latin typeface="Meiryo UI" panose="020B0604030504040204" pitchFamily="50" charset="-128"/>
                <a:ea typeface="Meiryo UI" panose="020B0604030504040204" pitchFamily="50" charset="-128"/>
              </a:rPr>
              <a:t>NIH</a:t>
            </a:r>
            <a:endParaRPr kumimoji="1" lang="ja-JP" altLang="en-US" sz="900" dirty="0">
              <a:latin typeface="Meiryo UI" panose="020B0604030504040204" pitchFamily="50" charset="-128"/>
              <a:ea typeface="Meiryo UI" panose="020B0604030504040204" pitchFamily="50" charset="-128"/>
            </a:endParaRPr>
          </a:p>
        </p:txBody>
      </p:sp>
      <p:pic>
        <p:nvPicPr>
          <p:cNvPr id="7" name="図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962" y="984010"/>
            <a:ext cx="2742675" cy="1828450"/>
          </a:xfrm>
          <a:prstGeom prst="rect">
            <a:avLst/>
          </a:prstGeom>
        </p:spPr>
      </p:pic>
      <p:sp>
        <p:nvSpPr>
          <p:cNvPr id="8" name="正方形/長方形 7"/>
          <p:cNvSpPr/>
          <p:nvPr/>
        </p:nvSpPr>
        <p:spPr>
          <a:xfrm>
            <a:off x="435886" y="804470"/>
            <a:ext cx="2539478" cy="230832"/>
          </a:xfrm>
          <a:prstGeom prst="rect">
            <a:avLst/>
          </a:prstGeom>
        </p:spPr>
        <p:txBody>
          <a:bodyPr wrap="none">
            <a:spAutoFit/>
          </a:bodyPr>
          <a:lstStyle/>
          <a:p>
            <a:r>
              <a:rPr lang="en-US" altLang="ja-JP" sz="900" dirty="0"/>
              <a:t>http://programming-study.com/trouble/vr-ar-mr/</a:t>
            </a:r>
            <a:endParaRPr lang="ja-JP" altLang="en-US" sz="900" dirty="0"/>
          </a:p>
        </p:txBody>
      </p:sp>
    </p:spTree>
    <p:extLst>
      <p:ext uri="{BB962C8B-B14F-4D97-AF65-F5344CB8AC3E}">
        <p14:creationId xmlns:p14="http://schemas.microsoft.com/office/powerpoint/2010/main" val="418717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969682" y="0"/>
            <a:ext cx="10358652"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脳科学の研究成果は、既に人工知能に活かされている</a:t>
            </a:r>
            <a:endParaRPr kumimoji="1" lang="ja-JP" altLang="en-US" sz="3200" b="1" dirty="0">
              <a:latin typeface="Meiryo UI" panose="020B0604030504040204" pitchFamily="50" charset="-128"/>
              <a:ea typeface="Meiryo UI" panose="020B0604030504040204" pitchFamily="50" charset="-128"/>
            </a:endParaRPr>
          </a:p>
        </p:txBody>
      </p:sp>
      <p:sp>
        <p:nvSpPr>
          <p:cNvPr id="3" name="正方形/長方形 2"/>
          <p:cNvSpPr/>
          <p:nvPr/>
        </p:nvSpPr>
        <p:spPr>
          <a:xfrm>
            <a:off x="244997" y="584775"/>
            <a:ext cx="11702005" cy="1015663"/>
          </a:xfrm>
          <a:prstGeom prst="rect">
            <a:avLst/>
          </a:prstGeom>
        </p:spPr>
        <p:txBody>
          <a:bodyPr wrap="square">
            <a:spAutoFit/>
          </a:bodyPr>
          <a:lstStyle/>
          <a:p>
            <a:r>
              <a:rPr lang="ja-JP" altLang="en-US" sz="2000" dirty="0">
                <a:latin typeface="Meiryo UI" panose="020B0604030504040204" pitchFamily="50" charset="-128"/>
                <a:ea typeface="Meiryo UI" panose="020B0604030504040204" pitchFamily="50" charset="-128"/>
              </a:rPr>
              <a:t>画像認識に脳科学で「</a:t>
            </a:r>
            <a:r>
              <a:rPr lang="en-US" altLang="ja-JP" sz="2000" b="1" u="sng" dirty="0">
                <a:solidFill>
                  <a:srgbClr val="C00000"/>
                </a:solidFill>
                <a:latin typeface="Meiryo UI" panose="020B0604030504040204" pitchFamily="50" charset="-128"/>
                <a:ea typeface="Meiryo UI" panose="020B0604030504040204" pitchFamily="50" charset="-128"/>
              </a:rPr>
              <a:t>Attention</a:t>
            </a:r>
            <a:r>
              <a:rPr lang="ja-JP" altLang="en-US" sz="2000" dirty="0">
                <a:latin typeface="Meiryo UI" panose="020B0604030504040204" pitchFamily="50" charset="-128"/>
                <a:ea typeface="Meiryo UI" panose="020B0604030504040204" pitchFamily="50" charset="-128"/>
              </a:rPr>
              <a:t>」と呼ばれる、脳の処理を学んだ結果が反映されている。</a:t>
            </a:r>
            <a:endParaRPr lang="en-US" altLang="ja-JP" sz="2000" dirty="0">
              <a:latin typeface="Meiryo UI" panose="020B0604030504040204" pitchFamily="50" charset="-128"/>
              <a:ea typeface="Meiryo UI" panose="020B0604030504040204" pitchFamily="50" charset="-128"/>
            </a:endParaRPr>
          </a:p>
          <a:p>
            <a:r>
              <a:rPr lang="ja-JP" altLang="en-US" sz="2000" b="1" u="sng" dirty="0">
                <a:latin typeface="Meiryo UI" panose="020B0604030504040204" pitchFamily="50" charset="-128"/>
                <a:ea typeface="Meiryo UI" panose="020B0604030504040204" pitchFamily="50" charset="-128"/>
              </a:rPr>
              <a:t>脳は全ての入力情報を平等に扱わない</a:t>
            </a:r>
            <a:r>
              <a:rPr lang="ja-JP" altLang="en-US" sz="2000" dirty="0">
                <a:latin typeface="Meiryo UI" panose="020B0604030504040204" pitchFamily="50" charset="-128"/>
                <a:ea typeface="Meiryo UI" panose="020B0604030504040204" pitchFamily="50" charset="-128"/>
              </a:rPr>
              <a:t>。自分にとって</a:t>
            </a:r>
            <a:r>
              <a:rPr lang="ja-JP" altLang="en-US" sz="2000" b="1" dirty="0">
                <a:latin typeface="Meiryo UI" panose="020B0604030504040204" pitchFamily="50" charset="-128"/>
                <a:ea typeface="Meiryo UI" panose="020B0604030504040204" pitchFamily="50" charset="-128"/>
              </a:rPr>
              <a:t>大切な入力を優先的に処理</a:t>
            </a:r>
            <a:r>
              <a:rPr lang="ja-JP" altLang="en-US" sz="2000" dirty="0">
                <a:latin typeface="Meiryo UI" panose="020B0604030504040204" pitchFamily="50" charset="-128"/>
                <a:ea typeface="Meiryo UI" panose="020B0604030504040204" pitchFamily="50" charset="-128"/>
              </a:rPr>
              <a:t>し、</a:t>
            </a:r>
            <a:r>
              <a:rPr lang="ja-JP" altLang="en-US" sz="2000" b="1" dirty="0">
                <a:latin typeface="Meiryo UI" panose="020B0604030504040204" pitchFamily="50" charset="-128"/>
                <a:ea typeface="Meiryo UI" panose="020B0604030504040204" pitchFamily="50" charset="-128"/>
              </a:rPr>
              <a:t>そうでないものの処理を犠牲にする</a:t>
            </a:r>
            <a:r>
              <a:rPr lang="ja-JP" altLang="en-US" sz="2000" dirty="0">
                <a:latin typeface="Meiryo UI" panose="020B0604030504040204" pitchFamily="50" charset="-128"/>
                <a:ea typeface="Meiryo UI" panose="020B0604030504040204" pitchFamily="50" charset="-128"/>
              </a:rPr>
              <a:t>仕組みが「</a:t>
            </a:r>
            <a:r>
              <a:rPr lang="en-US" altLang="ja-JP" sz="2000" b="1" u="sng" dirty="0">
                <a:solidFill>
                  <a:srgbClr val="C00000"/>
                </a:solidFill>
                <a:latin typeface="Meiryo UI" panose="020B0604030504040204" pitchFamily="50" charset="-128"/>
                <a:ea typeface="Meiryo UI" panose="020B0604030504040204" pitchFamily="50" charset="-128"/>
              </a:rPr>
              <a:t>Attention</a:t>
            </a:r>
            <a:r>
              <a:rPr lang="ja-JP" altLang="en-US" sz="2000" dirty="0">
                <a:latin typeface="Meiryo UI" panose="020B0604030504040204" pitchFamily="50" charset="-128"/>
                <a:ea typeface="Meiryo UI" panose="020B0604030504040204" pitchFamily="50" charset="-128"/>
              </a:rPr>
              <a:t>」である。</a:t>
            </a:r>
            <a:endParaRPr lang="en-US" altLang="ja-JP" sz="1600" dirty="0">
              <a:latin typeface="Meiryo UI" panose="020B0604030504040204" pitchFamily="50" charset="-128"/>
              <a:ea typeface="Meiryo UI" panose="020B0604030504040204" pitchFamily="50" charset="-128"/>
            </a:endParaRPr>
          </a:p>
        </p:txBody>
      </p:sp>
      <p:sp>
        <p:nvSpPr>
          <p:cNvPr id="8" name="正方形/長方形 7"/>
          <p:cNvSpPr/>
          <p:nvPr/>
        </p:nvSpPr>
        <p:spPr>
          <a:xfrm>
            <a:off x="1886537" y="5539607"/>
            <a:ext cx="9021117" cy="230832"/>
          </a:xfrm>
          <a:prstGeom prst="rect">
            <a:avLst/>
          </a:prstGeom>
        </p:spPr>
        <p:txBody>
          <a:bodyPr wrap="squar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Show, Attend and Tell: Neural Image Caption</a:t>
            </a: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Generation with Visual Attention </a:t>
            </a:r>
            <a:r>
              <a:rPr lang="en-US" altLang="ja-JP" sz="900" dirty="0">
                <a:latin typeface="Meiryo UI" panose="020B0604030504040204" pitchFamily="50" charset="-128"/>
                <a:ea typeface="Meiryo UI" panose="020B0604030504040204" pitchFamily="50" charset="-128"/>
                <a:hlinkClick r:id="rId3"/>
              </a:rPr>
              <a:t>https://arxiv.org/pdf/1502.03044.pdf</a:t>
            </a:r>
            <a:r>
              <a:rPr lang="en-US" altLang="ja-JP" sz="900" dirty="0">
                <a:latin typeface="Meiryo UI" panose="020B0604030504040204" pitchFamily="50" charset="-128"/>
                <a:ea typeface="Meiryo UI" panose="020B0604030504040204" pitchFamily="50" charset="-128"/>
              </a:rPr>
              <a:t> </a:t>
            </a:r>
            <a:endParaRPr lang="ja-JP" altLang="en-US" sz="900" dirty="0">
              <a:latin typeface="Meiryo UI" panose="020B0604030504040204" pitchFamily="50" charset="-128"/>
              <a:ea typeface="Meiryo UI" panose="020B0604030504040204" pitchFamily="50" charset="-128"/>
            </a:endParaRPr>
          </a:p>
        </p:txBody>
      </p:sp>
      <p:sp>
        <p:nvSpPr>
          <p:cNvPr id="9" name="正方形/長方形 8"/>
          <p:cNvSpPr/>
          <p:nvPr/>
        </p:nvSpPr>
        <p:spPr>
          <a:xfrm>
            <a:off x="0" y="5839674"/>
            <a:ext cx="12192000" cy="923330"/>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画像処理のアルゴリズム</a:t>
            </a:r>
            <a:r>
              <a:rPr lang="en-US" altLang="ja-JP" dirty="0">
                <a:latin typeface="Meiryo UI" panose="020B0604030504040204" pitchFamily="50" charset="-128"/>
                <a:ea typeface="Meiryo UI" panose="020B0604030504040204" pitchFamily="50" charset="-128"/>
              </a:rPr>
              <a:t>CNN (Convolutional Neural Network)</a:t>
            </a:r>
            <a:r>
              <a:rPr lang="ja-JP" altLang="en-US" dirty="0">
                <a:latin typeface="Meiryo UI" panose="020B0604030504040204" pitchFamily="50" charset="-128"/>
                <a:ea typeface="Meiryo UI" panose="020B0604030504040204" pitchFamily="50" charset="-128"/>
              </a:rPr>
              <a:t>は、画像の入力ピクセルを全て平等に処理していた。脳と目の仕組みを模倣して、ステップごとに入力画像の一部を取り出し、ネットワーク内の表象を更新し、次の場所のサンプリングする、というアルゴリズムを開発。既存の</a:t>
            </a:r>
            <a:r>
              <a:rPr lang="en-US" altLang="ja-JP" dirty="0">
                <a:latin typeface="Meiryo UI" panose="020B0604030504040204" pitchFamily="50" charset="-128"/>
                <a:ea typeface="Meiryo UI" panose="020B0604030504040204" pitchFamily="50" charset="-128"/>
              </a:rPr>
              <a:t>CNN</a:t>
            </a:r>
            <a:r>
              <a:rPr lang="ja-JP" altLang="en-US" dirty="0">
                <a:latin typeface="Meiryo UI" panose="020B0604030504040204" pitchFamily="50" charset="-128"/>
                <a:ea typeface="Meiryo UI" panose="020B0604030504040204" pitchFamily="50" charset="-128"/>
              </a:rPr>
              <a:t>よりもより高い物体認識のスコアを出すだけでなく、効率的な計算によって計算コストも大幅に削減。</a:t>
            </a:r>
          </a:p>
        </p:txBody>
      </p:sp>
      <p:grpSp>
        <p:nvGrpSpPr>
          <p:cNvPr id="12" name="グループ化 11"/>
          <p:cNvGrpSpPr/>
          <p:nvPr/>
        </p:nvGrpSpPr>
        <p:grpSpPr>
          <a:xfrm>
            <a:off x="443560" y="1722603"/>
            <a:ext cx="11385812" cy="3839042"/>
            <a:chOff x="547687" y="2169372"/>
            <a:chExt cx="11096625" cy="3571875"/>
          </a:xfrm>
        </p:grpSpPr>
        <p:pic>
          <p:nvPicPr>
            <p:cNvPr id="10" name="図 9"/>
            <p:cNvPicPr>
              <a:picLocks noChangeAspect="1"/>
            </p:cNvPicPr>
            <p:nvPr/>
          </p:nvPicPr>
          <p:blipFill>
            <a:blip r:embed="rId4"/>
            <a:stretch>
              <a:fillRect/>
            </a:stretch>
          </p:blipFill>
          <p:spPr>
            <a:xfrm>
              <a:off x="547687" y="2169372"/>
              <a:ext cx="11096625" cy="1809750"/>
            </a:xfrm>
            <a:prstGeom prst="rect">
              <a:avLst/>
            </a:prstGeom>
          </p:spPr>
        </p:pic>
        <p:pic>
          <p:nvPicPr>
            <p:cNvPr id="11" name="図 10"/>
            <p:cNvPicPr>
              <a:picLocks noChangeAspect="1"/>
            </p:cNvPicPr>
            <p:nvPr/>
          </p:nvPicPr>
          <p:blipFill>
            <a:blip r:embed="rId5"/>
            <a:stretch>
              <a:fillRect/>
            </a:stretch>
          </p:blipFill>
          <p:spPr>
            <a:xfrm>
              <a:off x="547687" y="3979122"/>
              <a:ext cx="11096625" cy="1762125"/>
            </a:xfrm>
            <a:prstGeom prst="rect">
              <a:avLst/>
            </a:prstGeom>
          </p:spPr>
        </p:pic>
      </p:grpSp>
    </p:spTree>
    <p:extLst>
      <p:ext uri="{BB962C8B-B14F-4D97-AF65-F5344CB8AC3E}">
        <p14:creationId xmlns:p14="http://schemas.microsoft.com/office/powerpoint/2010/main" val="2441848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8813939" y="4130719"/>
            <a:ext cx="3478251" cy="2763668"/>
            <a:chOff x="-135691" y="3775009"/>
            <a:chExt cx="3478251" cy="2763668"/>
          </a:xfrm>
        </p:grpSpPr>
        <p:grpSp>
          <p:nvGrpSpPr>
            <p:cNvPr id="55" name="グループ化 54"/>
            <p:cNvGrpSpPr/>
            <p:nvPr/>
          </p:nvGrpSpPr>
          <p:grpSpPr>
            <a:xfrm>
              <a:off x="-135691" y="3775009"/>
              <a:ext cx="3478251" cy="2508023"/>
              <a:chOff x="-168000" y="3823923"/>
              <a:chExt cx="3478251" cy="2508023"/>
            </a:xfrm>
          </p:grpSpPr>
          <p:pic>
            <p:nvPicPr>
              <p:cNvPr id="47" name="図 46"/>
              <p:cNvPicPr>
                <a:picLocks noChangeAspect="1"/>
              </p:cNvPicPr>
              <p:nvPr/>
            </p:nvPicPr>
            <p:blipFill>
              <a:blip r:embed="rId3"/>
              <a:stretch>
                <a:fillRect/>
              </a:stretch>
            </p:blipFill>
            <p:spPr>
              <a:xfrm>
                <a:off x="120447" y="4255483"/>
                <a:ext cx="2817009" cy="2069845"/>
              </a:xfrm>
              <a:prstGeom prst="rect">
                <a:avLst/>
              </a:prstGeom>
            </p:spPr>
          </p:pic>
          <p:sp>
            <p:nvSpPr>
              <p:cNvPr id="48" name="正方形/長方形 47"/>
              <p:cNvSpPr/>
              <p:nvPr/>
            </p:nvSpPr>
            <p:spPr>
              <a:xfrm>
                <a:off x="971787" y="3823923"/>
                <a:ext cx="1338828" cy="369332"/>
              </a:xfrm>
              <a:prstGeom prst="rect">
                <a:avLst/>
              </a:prstGeom>
            </p:spPr>
            <p:txBody>
              <a:bodyPr wrap="none">
                <a:spAutoFit/>
              </a:bodyPr>
              <a:lstStyle/>
              <a:p>
                <a:r>
                  <a:rPr lang="ja-JP" altLang="en-US" b="1" dirty="0">
                    <a:latin typeface="Meiryo UI" panose="020B0604030504040204" pitchFamily="50" charset="-128"/>
                    <a:ea typeface="Meiryo UI" panose="020B0604030504040204" pitchFamily="50" charset="-128"/>
                  </a:rPr>
                  <a:t>大脳辺縁系</a:t>
                </a:r>
              </a:p>
            </p:txBody>
          </p:sp>
          <p:sp>
            <p:nvSpPr>
              <p:cNvPr id="49" name="テキスト ボックス 48"/>
              <p:cNvSpPr txBox="1"/>
              <p:nvPr/>
            </p:nvSpPr>
            <p:spPr>
              <a:xfrm>
                <a:off x="2260240" y="4261843"/>
                <a:ext cx="811128" cy="254215"/>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帯状回</a:t>
                </a:r>
              </a:p>
            </p:txBody>
          </p:sp>
          <p:sp>
            <p:nvSpPr>
              <p:cNvPr id="50" name="テキスト ボックス 49"/>
              <p:cNvSpPr txBox="1"/>
              <p:nvPr/>
            </p:nvSpPr>
            <p:spPr>
              <a:xfrm>
                <a:off x="2654844" y="4794717"/>
                <a:ext cx="565223"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視床</a:t>
                </a:r>
              </a:p>
            </p:txBody>
          </p:sp>
          <p:sp>
            <p:nvSpPr>
              <p:cNvPr id="51" name="テキスト ボックス 50"/>
              <p:cNvSpPr txBox="1"/>
              <p:nvPr/>
            </p:nvSpPr>
            <p:spPr>
              <a:xfrm>
                <a:off x="2745028" y="5646889"/>
                <a:ext cx="565223"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海馬</a:t>
                </a:r>
              </a:p>
            </p:txBody>
          </p:sp>
          <p:sp>
            <p:nvSpPr>
              <p:cNvPr id="52" name="テキスト ボックス 51"/>
              <p:cNvSpPr txBox="1"/>
              <p:nvPr/>
            </p:nvSpPr>
            <p:spPr>
              <a:xfrm>
                <a:off x="2650806" y="6078030"/>
                <a:ext cx="659445"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偏桃体</a:t>
                </a:r>
              </a:p>
            </p:txBody>
          </p:sp>
          <p:sp>
            <p:nvSpPr>
              <p:cNvPr id="53" name="テキスト ボックス 52"/>
              <p:cNvSpPr txBox="1"/>
              <p:nvPr/>
            </p:nvSpPr>
            <p:spPr>
              <a:xfrm>
                <a:off x="-168000" y="6008753"/>
                <a:ext cx="659445"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中隔核</a:t>
                </a:r>
              </a:p>
            </p:txBody>
          </p:sp>
          <p:sp>
            <p:nvSpPr>
              <p:cNvPr id="54" name="テキスト ボックス 53"/>
              <p:cNvSpPr txBox="1"/>
              <p:nvPr/>
            </p:nvSpPr>
            <p:spPr>
              <a:xfrm>
                <a:off x="-58918" y="4991940"/>
                <a:ext cx="496779" cy="253916"/>
              </a:xfrm>
              <a:prstGeom prst="rect">
                <a:avLst/>
              </a:prstGeom>
              <a:noFill/>
            </p:spPr>
            <p:txBody>
              <a:bodyPr wrap="square" rtlCol="0">
                <a:spAutoFit/>
              </a:bodyPr>
              <a:lstStyle/>
              <a:p>
                <a:r>
                  <a:rPr lang="ja-JP" altLang="en-US" sz="1050" dirty="0">
                    <a:latin typeface="Meiryo UI" panose="020B0604030504040204" pitchFamily="50" charset="-128"/>
                    <a:ea typeface="Meiryo UI" panose="020B0604030504040204" pitchFamily="50" charset="-128"/>
                  </a:rPr>
                  <a:t>脳弓</a:t>
                </a:r>
                <a:endParaRPr kumimoji="1" lang="ja-JP" altLang="en-US" sz="1050" dirty="0">
                  <a:latin typeface="Meiryo UI" panose="020B0604030504040204" pitchFamily="50" charset="-128"/>
                  <a:ea typeface="Meiryo UI" panose="020B0604030504040204" pitchFamily="50" charset="-128"/>
                </a:endParaRPr>
              </a:p>
            </p:txBody>
          </p:sp>
        </p:grpSp>
        <p:sp>
          <p:nvSpPr>
            <p:cNvPr id="57" name="正方形/長方形 56"/>
            <p:cNvSpPr/>
            <p:nvPr/>
          </p:nvSpPr>
          <p:spPr>
            <a:xfrm>
              <a:off x="552590" y="6323233"/>
              <a:ext cx="2172390" cy="215444"/>
            </a:xfrm>
            <a:prstGeom prst="rect">
              <a:avLst/>
            </a:prstGeom>
          </p:spPr>
          <p:txBody>
            <a:bodyPr wrap="none">
              <a:spAutoFit/>
            </a:bodyPr>
            <a:lstStyle/>
            <a:p>
              <a:r>
                <a:rPr lang="en-US" altLang="ja-JP" sz="800" dirty="0"/>
                <a:t>http://www.akira3132.info/limbic_system.html</a:t>
              </a:r>
              <a:endParaRPr lang="ja-JP" altLang="en-US" sz="800" dirty="0"/>
            </a:p>
          </p:txBody>
        </p:sp>
      </p:gr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4" y="3566421"/>
            <a:ext cx="3750622" cy="3165525"/>
          </a:xfrm>
          <a:prstGeom prst="rect">
            <a:avLst/>
          </a:prstGeom>
        </p:spPr>
      </p:pic>
      <p:sp>
        <p:nvSpPr>
          <p:cNvPr id="5" name="テキスト ボックス 4"/>
          <p:cNvSpPr txBox="1"/>
          <p:nvPr/>
        </p:nvSpPr>
        <p:spPr>
          <a:xfrm>
            <a:off x="0" y="0"/>
            <a:ext cx="12192000" cy="584775"/>
          </a:xfrm>
          <a:prstGeom prst="rect">
            <a:avLst/>
          </a:prstGeom>
          <a:noFill/>
        </p:spPr>
        <p:txBody>
          <a:bodyPr wrap="square" rtlCol="0">
            <a:spAutoFit/>
          </a:bodyPr>
          <a:lstStyle/>
          <a:p>
            <a:pPr algn="ctr"/>
            <a:r>
              <a:rPr lang="ja-JP" altLang="en-US" sz="3200" b="1" dirty="0">
                <a:solidFill>
                  <a:srgbClr val="C00000"/>
                </a:solidFill>
                <a:latin typeface="Meiryo UI" panose="020B0604030504040204" pitchFamily="50" charset="-128"/>
                <a:ea typeface="Meiryo UI" panose="020B0604030504040204" pitchFamily="50" charset="-128"/>
              </a:rPr>
              <a:t>海馬</a:t>
            </a:r>
            <a:r>
              <a:rPr lang="ja-JP" altLang="en-US" sz="3200" b="1" dirty="0">
                <a:latin typeface="Meiryo UI" panose="020B0604030504040204" pitchFamily="50" charset="-128"/>
                <a:ea typeface="Meiryo UI" panose="020B0604030504040204" pitchFamily="50" charset="-128"/>
              </a:rPr>
              <a:t>：エピソード記憶</a:t>
            </a:r>
            <a:endParaRPr kumimoji="1" lang="ja-JP" altLang="en-US" sz="3200" b="1" dirty="0">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3808" y="2843749"/>
            <a:ext cx="5244476" cy="3684060"/>
          </a:xfrm>
          <a:prstGeom prst="rect">
            <a:avLst/>
          </a:prstGeom>
        </p:spPr>
      </p:pic>
      <p:sp>
        <p:nvSpPr>
          <p:cNvPr id="4" name="正方形/長方形 3"/>
          <p:cNvSpPr/>
          <p:nvPr/>
        </p:nvSpPr>
        <p:spPr>
          <a:xfrm>
            <a:off x="4444170" y="6407910"/>
            <a:ext cx="4051130" cy="461665"/>
          </a:xfrm>
          <a:prstGeom prst="rect">
            <a:avLst/>
          </a:prstGeom>
        </p:spPr>
        <p:txBody>
          <a:bodyPr wrap="square">
            <a:spAutoFit/>
          </a:bodyPr>
          <a:lstStyle/>
          <a:p>
            <a:r>
              <a:rPr lang="ja-JP" altLang="en-US" sz="800" dirty="0">
                <a:latin typeface="Meiryo UI" panose="020B0604030504040204" pitchFamily="50" charset="-128"/>
                <a:ea typeface="Meiryo UI" panose="020B0604030504040204" pitchFamily="50" charset="-128"/>
              </a:rPr>
              <a:t>（出典）</a:t>
            </a:r>
            <a:endParaRPr lang="en-US" altLang="ja-JP" sz="800" dirty="0">
              <a:latin typeface="Meiryo UI" panose="020B0604030504040204" pitchFamily="50" charset="-128"/>
              <a:ea typeface="Meiryo UI" panose="020B0604030504040204" pitchFamily="50" charset="-128"/>
            </a:endParaRPr>
          </a:p>
          <a:p>
            <a:r>
              <a:rPr lang="en-US" altLang="ja-JP" sz="800" dirty="0">
                <a:latin typeface="Meiryo UI" panose="020B0604030504040204" pitchFamily="50" charset="-128"/>
                <a:ea typeface="Meiryo UI" panose="020B0604030504040204" pitchFamily="50" charset="-128"/>
              </a:rPr>
              <a:t>https://www.researchgate.net/figure/Hippocampus-and-associated-structures_fig1_257885087</a:t>
            </a:r>
            <a:endParaRPr lang="ja-JP" altLang="en-US" sz="800" dirty="0">
              <a:latin typeface="Meiryo UI" panose="020B0604030504040204" pitchFamily="50" charset="-128"/>
              <a:ea typeface="Meiryo UI" panose="020B0604030504040204" pitchFamily="50" charset="-128"/>
            </a:endParaRPr>
          </a:p>
        </p:txBody>
      </p:sp>
      <p:sp>
        <p:nvSpPr>
          <p:cNvPr id="7" name="円/楕円 6"/>
          <p:cNvSpPr/>
          <p:nvPr/>
        </p:nvSpPr>
        <p:spPr>
          <a:xfrm>
            <a:off x="1551008" y="5613715"/>
            <a:ext cx="706056" cy="494185"/>
          </a:xfrm>
          <a:prstGeom prst="ellipse">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p:cNvCxnSpPr>
            <a:stCxn id="7" idx="0"/>
          </p:cNvCxnSpPr>
          <p:nvPr/>
        </p:nvCxnSpPr>
        <p:spPr>
          <a:xfrm flipV="1">
            <a:off x="1904036" y="5322313"/>
            <a:ext cx="2413329" cy="291402"/>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stCxn id="7" idx="4"/>
          </p:cNvCxnSpPr>
          <p:nvPr/>
        </p:nvCxnSpPr>
        <p:spPr>
          <a:xfrm>
            <a:off x="1904036" y="6107900"/>
            <a:ext cx="2216124" cy="231226"/>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128124" y="6651543"/>
            <a:ext cx="4548851" cy="215444"/>
          </a:xfrm>
          <a:prstGeom prst="rect">
            <a:avLst/>
          </a:prstGeom>
        </p:spPr>
        <p:txBody>
          <a:bodyPr wrap="square">
            <a:spAutoFit/>
          </a:bodyPr>
          <a:lstStyle/>
          <a:p>
            <a:r>
              <a:rPr lang="ja-JP" altLang="en-US" sz="800" dirty="0">
                <a:latin typeface="Meiryo UI" panose="020B0604030504040204" pitchFamily="50" charset="-128"/>
                <a:ea typeface="Meiryo UI" panose="020B0604030504040204" pitchFamily="50" charset="-128"/>
              </a:rPr>
              <a:t>（出典）</a:t>
            </a:r>
            <a:r>
              <a:rPr lang="en-US" altLang="ja-JP" sz="800" dirty="0">
                <a:latin typeface="Meiryo UI" panose="020B0604030504040204" pitchFamily="50" charset="-128"/>
                <a:ea typeface="Meiryo UI" panose="020B0604030504040204" pitchFamily="50" charset="-128"/>
              </a:rPr>
              <a:t>https://medicalxpress.com/news/2015-10-role-hippocampus-memory.html</a:t>
            </a:r>
            <a:endParaRPr lang="ja-JP" altLang="en-US" sz="800"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5564406" y="453970"/>
            <a:ext cx="2118167" cy="261610"/>
          </a:xfrm>
          <a:prstGeom prst="rect">
            <a:avLst/>
          </a:prstGeom>
          <a:noFill/>
        </p:spPr>
        <p:txBody>
          <a:bodyPr wrap="square" rtlCol="0">
            <a:spAutoFit/>
          </a:bodyPr>
          <a:lstStyle/>
          <a:p>
            <a:pPr algn="ctr"/>
            <a:r>
              <a:rPr kumimoji="1" lang="en-US" altLang="ja-JP" sz="1100" dirty="0">
                <a:latin typeface="Meiryo UI" panose="020B0604030504040204" pitchFamily="50" charset="-128"/>
                <a:ea typeface="Meiryo UI" panose="020B0604030504040204" pitchFamily="50" charset="-128"/>
              </a:rPr>
              <a:t>Episodic Memory</a:t>
            </a:r>
            <a:endParaRPr kumimoji="1" lang="ja-JP" altLang="en-US" sz="1100" dirty="0">
              <a:latin typeface="Meiryo UI" panose="020B0604030504040204" pitchFamily="50" charset="-128"/>
              <a:ea typeface="Meiryo UI" panose="020B0604030504040204" pitchFamily="50" charset="-128"/>
            </a:endParaRPr>
          </a:p>
        </p:txBody>
      </p:sp>
      <p:sp>
        <p:nvSpPr>
          <p:cNvPr id="17" name="正方形/長方形 16"/>
          <p:cNvSpPr/>
          <p:nvPr/>
        </p:nvSpPr>
        <p:spPr>
          <a:xfrm>
            <a:off x="-778" y="2788510"/>
            <a:ext cx="5336707" cy="1107996"/>
          </a:xfrm>
          <a:prstGeom prst="rect">
            <a:avLst/>
          </a:prstGeom>
        </p:spPr>
        <p:txBody>
          <a:bodyPr wrap="square">
            <a:spAutoFit/>
          </a:bodyPr>
          <a:lstStyle/>
          <a:p>
            <a:r>
              <a:rPr lang="ja-JP" altLang="en-US" b="1" u="sng" dirty="0">
                <a:latin typeface="Meiryo UI" panose="020B0604030504040204" pitchFamily="50" charset="-128"/>
                <a:ea typeface="Meiryo UI" panose="020B0604030504040204" pitchFamily="50" charset="-128"/>
              </a:rPr>
              <a:t>★エピソード記憶</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Episodic Memory</a:t>
            </a:r>
            <a:r>
              <a:rPr lang="ja-JP" altLang="en-US" sz="12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は、</a:t>
            </a:r>
            <a:r>
              <a:rPr lang="en-US" altLang="ja-JP" sz="1600" dirty="0">
                <a:latin typeface="Meiryo UI" panose="020B0604030504040204" pitchFamily="50" charset="-128"/>
                <a:ea typeface="Meiryo UI" panose="020B0604030504040204" pitchFamily="50" charset="-128"/>
              </a:rPr>
              <a:t>one-shot encoding</a:t>
            </a:r>
            <a:r>
              <a:rPr lang="ja-JP" altLang="en-US" sz="1600" dirty="0">
                <a:latin typeface="Meiryo UI" panose="020B0604030504040204" pitchFamily="50" charset="-128"/>
                <a:ea typeface="Meiryo UI" panose="020B0604030504040204" pitchFamily="50" charset="-128"/>
              </a:rPr>
              <a:t>とも呼ばれ、たった一度の出来事、経験で、前後の文脈を踏まえた形で一瞬で記憶し、後で思い出し追体験が出来る長期の記憶。</a:t>
            </a:r>
          </a:p>
        </p:txBody>
      </p:sp>
      <p:sp>
        <p:nvSpPr>
          <p:cNvPr id="19" name="テキスト ボックス 18"/>
          <p:cNvSpPr txBox="1"/>
          <p:nvPr/>
        </p:nvSpPr>
        <p:spPr>
          <a:xfrm>
            <a:off x="3640236" y="453970"/>
            <a:ext cx="2118167" cy="261610"/>
          </a:xfrm>
          <a:prstGeom prst="rect">
            <a:avLst/>
          </a:prstGeom>
          <a:noFill/>
        </p:spPr>
        <p:txBody>
          <a:bodyPr wrap="square" rtlCol="0">
            <a:spAutoFit/>
          </a:bodyPr>
          <a:lstStyle/>
          <a:p>
            <a:pPr algn="ctr"/>
            <a:r>
              <a:rPr kumimoji="1" lang="en-US" altLang="ja-JP" sz="1050" dirty="0">
                <a:latin typeface="Meiryo UI" panose="020B0604030504040204" pitchFamily="50" charset="-128"/>
                <a:ea typeface="Meiryo UI" panose="020B0604030504040204" pitchFamily="50" charset="-128"/>
              </a:rPr>
              <a:t>Hippocampus</a:t>
            </a:r>
            <a:endParaRPr kumimoji="1" lang="ja-JP" altLang="en-US" sz="1050"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2897095" y="5964558"/>
            <a:ext cx="580967" cy="276999"/>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CA2</a:t>
            </a:r>
            <a:endParaRPr kumimoji="1" lang="ja-JP" altLang="en-US" sz="1200" dirty="0">
              <a:latin typeface="Meiryo UI" panose="020B0604030504040204" pitchFamily="50" charset="-128"/>
              <a:ea typeface="Meiryo UI" panose="020B0604030504040204" pitchFamily="50" charset="-128"/>
            </a:endParaRPr>
          </a:p>
        </p:txBody>
      </p:sp>
      <p:cxnSp>
        <p:nvCxnSpPr>
          <p:cNvPr id="28" name="直線矢印コネクタ 27"/>
          <p:cNvCxnSpPr/>
          <p:nvPr/>
        </p:nvCxnSpPr>
        <p:spPr>
          <a:xfrm flipV="1">
            <a:off x="3283373" y="5937239"/>
            <a:ext cx="376046" cy="1271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図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15" y="345814"/>
            <a:ext cx="3793631" cy="2350611"/>
          </a:xfrm>
          <a:prstGeom prst="rect">
            <a:avLst/>
          </a:prstGeom>
        </p:spPr>
      </p:pic>
      <p:pic>
        <p:nvPicPr>
          <p:cNvPr id="33" name="図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97763" y="432393"/>
            <a:ext cx="2571198" cy="1928400"/>
          </a:xfrm>
          <a:prstGeom prst="rect">
            <a:avLst/>
          </a:prstGeom>
        </p:spPr>
      </p:pic>
      <p:sp>
        <p:nvSpPr>
          <p:cNvPr id="34" name="正方形/長方形 33"/>
          <p:cNvSpPr/>
          <p:nvPr/>
        </p:nvSpPr>
        <p:spPr>
          <a:xfrm>
            <a:off x="4027370" y="962514"/>
            <a:ext cx="5429699" cy="646331"/>
          </a:xfrm>
          <a:prstGeom prst="rect">
            <a:avLst/>
          </a:prstGeom>
        </p:spPr>
        <p:txBody>
          <a:bodyPr wrap="square">
            <a:spAutoFit/>
          </a:bodyPr>
          <a:lstStyle/>
          <a:p>
            <a:r>
              <a:rPr lang="en-US" altLang="ja-JP" sz="3600" b="1" u="sng" dirty="0">
                <a:solidFill>
                  <a:srgbClr val="C00000"/>
                </a:solidFill>
                <a:latin typeface="Meiryo UI" panose="020B0604030504040204" pitchFamily="50" charset="-128"/>
                <a:ea typeface="Meiryo UI" panose="020B0604030504040204" pitchFamily="50" charset="-128"/>
              </a:rPr>
              <a:t>DQN</a:t>
            </a:r>
            <a:r>
              <a:rPr lang="ja-JP" altLang="en-US" sz="3200" b="1" dirty="0">
                <a:latin typeface="Meiryo UI" panose="020B0604030504040204" pitchFamily="50" charset="-128"/>
                <a:ea typeface="Meiryo UI" panose="020B0604030504040204" pitchFamily="50" charset="-128"/>
              </a:rPr>
              <a:t>＝</a:t>
            </a:r>
            <a:r>
              <a:rPr lang="ja-JP" altLang="en-US" sz="3200" b="1" u="sng" dirty="0">
                <a:latin typeface="Meiryo UI" panose="020B0604030504040204" pitchFamily="50" charset="-128"/>
                <a:ea typeface="Meiryo UI" panose="020B0604030504040204" pitchFamily="50" charset="-128"/>
              </a:rPr>
              <a:t>深層学習</a:t>
            </a:r>
            <a:r>
              <a:rPr lang="en-US" altLang="ja-JP" sz="3200" b="1" dirty="0">
                <a:latin typeface="Meiryo UI" panose="020B0604030504040204" pitchFamily="50" charset="-128"/>
                <a:ea typeface="Meiryo UI" panose="020B0604030504040204" pitchFamily="50" charset="-128"/>
              </a:rPr>
              <a:t>+</a:t>
            </a:r>
            <a:r>
              <a:rPr lang="ja-JP" altLang="en-US" sz="3200" b="1" u="sng" dirty="0">
                <a:latin typeface="Meiryo UI" panose="020B0604030504040204" pitchFamily="50" charset="-128"/>
                <a:ea typeface="Meiryo UI" panose="020B0604030504040204" pitchFamily="50" charset="-128"/>
              </a:rPr>
              <a:t>強化学習</a:t>
            </a:r>
            <a:endParaRPr lang="ja-JP" altLang="en-US" sz="2400" b="1" u="sng" dirty="0">
              <a:latin typeface="Meiryo UI" panose="020B0604030504040204" pitchFamily="50" charset="-128"/>
              <a:ea typeface="Meiryo UI" panose="020B0604030504040204" pitchFamily="50" charset="-128"/>
            </a:endParaRPr>
          </a:p>
        </p:txBody>
      </p:sp>
      <p:sp>
        <p:nvSpPr>
          <p:cNvPr id="35" name="テキスト ボックス 34"/>
          <p:cNvSpPr txBox="1"/>
          <p:nvPr/>
        </p:nvSpPr>
        <p:spPr>
          <a:xfrm>
            <a:off x="4055400" y="1532987"/>
            <a:ext cx="1357026" cy="253916"/>
          </a:xfrm>
          <a:prstGeom prst="rect">
            <a:avLst/>
          </a:prstGeom>
          <a:noFill/>
        </p:spPr>
        <p:txBody>
          <a:bodyPr wrap="square" rtlCol="0">
            <a:spAutoFit/>
          </a:bodyPr>
          <a:lstStyle/>
          <a:p>
            <a:r>
              <a:rPr kumimoji="1" lang="en-US" altLang="ja-JP" sz="1050" dirty="0">
                <a:latin typeface="Meiryo UI" panose="020B0604030504040204" pitchFamily="50" charset="-128"/>
                <a:ea typeface="Meiryo UI" panose="020B0604030504040204" pitchFamily="50" charset="-128"/>
              </a:rPr>
              <a:t>Deep</a:t>
            </a:r>
            <a:r>
              <a:rPr kumimoji="1" lang="ja-JP" altLang="en-US" sz="1050" dirty="0">
                <a:latin typeface="Meiryo UI" panose="020B0604030504040204" pitchFamily="50" charset="-128"/>
                <a:ea typeface="Meiryo UI" panose="020B0604030504040204" pitchFamily="50" charset="-128"/>
              </a:rPr>
              <a:t> </a:t>
            </a:r>
            <a:r>
              <a:rPr kumimoji="1" lang="en-US" altLang="ja-JP" sz="1050" dirty="0">
                <a:latin typeface="Meiryo UI" panose="020B0604030504040204" pitchFamily="50" charset="-128"/>
                <a:ea typeface="Meiryo UI" panose="020B0604030504040204" pitchFamily="50" charset="-128"/>
              </a:rPr>
              <a:t>Q-Network</a:t>
            </a:r>
            <a:endParaRPr kumimoji="1" lang="ja-JP" altLang="en-US" sz="1050" dirty="0">
              <a:latin typeface="Meiryo UI" panose="020B0604030504040204" pitchFamily="50" charset="-128"/>
              <a:ea typeface="Meiryo UI" panose="020B0604030504040204" pitchFamily="50" charset="-128"/>
            </a:endParaRPr>
          </a:p>
        </p:txBody>
      </p:sp>
      <p:sp>
        <p:nvSpPr>
          <p:cNvPr id="36" name="テキスト ボックス 35"/>
          <p:cNvSpPr txBox="1"/>
          <p:nvPr/>
        </p:nvSpPr>
        <p:spPr>
          <a:xfrm>
            <a:off x="5757136" y="1521119"/>
            <a:ext cx="1357026" cy="253916"/>
          </a:xfrm>
          <a:prstGeom prst="rect">
            <a:avLst/>
          </a:prstGeom>
          <a:noFill/>
        </p:spPr>
        <p:txBody>
          <a:bodyPr wrap="square" rtlCol="0">
            <a:spAutoFit/>
          </a:bodyPr>
          <a:lstStyle/>
          <a:p>
            <a:r>
              <a:rPr kumimoji="1" lang="en-US" altLang="ja-JP" sz="1050" dirty="0">
                <a:latin typeface="Meiryo UI" panose="020B0604030504040204" pitchFamily="50" charset="-128"/>
                <a:ea typeface="Meiryo UI" panose="020B0604030504040204" pitchFamily="50" charset="-128"/>
              </a:rPr>
              <a:t>Deep</a:t>
            </a:r>
            <a:r>
              <a:rPr kumimoji="1" lang="ja-JP" altLang="en-US" sz="1050" dirty="0">
                <a:latin typeface="Meiryo UI" panose="020B0604030504040204" pitchFamily="50" charset="-128"/>
                <a:ea typeface="Meiryo UI" panose="020B0604030504040204" pitchFamily="50" charset="-128"/>
              </a:rPr>
              <a:t> </a:t>
            </a:r>
            <a:r>
              <a:rPr kumimoji="1" lang="en-US" altLang="ja-JP" sz="1050" dirty="0">
                <a:latin typeface="Meiryo UI" panose="020B0604030504040204" pitchFamily="50" charset="-128"/>
                <a:ea typeface="Meiryo UI" panose="020B0604030504040204" pitchFamily="50" charset="-128"/>
              </a:rPr>
              <a:t>Learning</a:t>
            </a:r>
            <a:endParaRPr kumimoji="1" lang="ja-JP" altLang="en-US" sz="1050" dirty="0">
              <a:latin typeface="Meiryo UI" panose="020B0604030504040204" pitchFamily="50" charset="-128"/>
              <a:ea typeface="Meiryo UI" panose="020B0604030504040204" pitchFamily="50" charset="-128"/>
            </a:endParaRPr>
          </a:p>
        </p:txBody>
      </p:sp>
      <p:sp>
        <p:nvSpPr>
          <p:cNvPr id="37" name="テキスト ボックス 36"/>
          <p:cNvSpPr txBox="1"/>
          <p:nvPr/>
        </p:nvSpPr>
        <p:spPr>
          <a:xfrm>
            <a:off x="7533961" y="1526552"/>
            <a:ext cx="1876257" cy="253916"/>
          </a:xfrm>
          <a:prstGeom prst="rect">
            <a:avLst/>
          </a:prstGeom>
          <a:noFill/>
        </p:spPr>
        <p:txBody>
          <a:bodyPr wrap="square" rtlCol="0">
            <a:spAutoFit/>
          </a:bodyPr>
          <a:lstStyle/>
          <a:p>
            <a:r>
              <a:rPr kumimoji="1" lang="en-US" altLang="ja-JP" sz="1050" dirty="0">
                <a:latin typeface="Meiryo UI" panose="020B0604030504040204" pitchFamily="50" charset="-128"/>
                <a:ea typeface="Meiryo UI" panose="020B0604030504040204" pitchFamily="50" charset="-128"/>
              </a:rPr>
              <a:t>Reinforcement Learning</a:t>
            </a:r>
            <a:endParaRPr kumimoji="1" lang="ja-JP" altLang="en-US" sz="1050" dirty="0">
              <a:latin typeface="Meiryo UI" panose="020B0604030504040204" pitchFamily="50" charset="-128"/>
              <a:ea typeface="Meiryo UI" panose="020B0604030504040204" pitchFamily="50" charset="-128"/>
            </a:endParaRPr>
          </a:p>
        </p:txBody>
      </p:sp>
      <p:sp>
        <p:nvSpPr>
          <p:cNvPr id="38" name="正方形/長方形 37"/>
          <p:cNvSpPr/>
          <p:nvPr/>
        </p:nvSpPr>
        <p:spPr>
          <a:xfrm>
            <a:off x="706386" y="80009"/>
            <a:ext cx="2811988" cy="307777"/>
          </a:xfrm>
          <a:prstGeom prst="rect">
            <a:avLst/>
          </a:prstGeom>
        </p:spPr>
        <p:txBody>
          <a:bodyPr wrap="none">
            <a:spAutoFit/>
          </a:bodyPr>
          <a:lstStyle/>
          <a:p>
            <a:r>
              <a:rPr lang="ja-JP" altLang="en-US" sz="1400" dirty="0">
                <a:latin typeface="Meiryo UI" panose="020B0604030504040204" pitchFamily="50" charset="-128"/>
                <a:ea typeface="Meiryo UI" panose="020B0604030504040204" pitchFamily="50" charset="-128"/>
              </a:rPr>
              <a:t>「</a:t>
            </a:r>
            <a:r>
              <a:rPr lang="ja-JP" altLang="en-US" sz="1400" b="1" dirty="0">
                <a:latin typeface="Meiryo UI" panose="020B0604030504040204" pitchFamily="50" charset="-128"/>
                <a:ea typeface="Meiryo UI" panose="020B0604030504040204" pitchFamily="50" charset="-128"/>
              </a:rPr>
              <a:t>海馬</a:t>
            </a:r>
            <a:r>
              <a:rPr lang="ja-JP" altLang="en-US" sz="1400" dirty="0">
                <a:latin typeface="Meiryo UI" panose="020B0604030504040204" pitchFamily="50" charset="-128"/>
                <a:ea typeface="Meiryo UI" panose="020B0604030504040204" pitchFamily="50" charset="-128"/>
              </a:rPr>
              <a:t>」研究家：</a:t>
            </a:r>
            <a:r>
              <a:rPr lang="en-US" altLang="ja-JP" sz="1400" dirty="0" err="1">
                <a:latin typeface="Meiryo UI" panose="020B0604030504040204" pitchFamily="50" charset="-128"/>
                <a:ea typeface="Meiryo UI" panose="020B0604030504040204" pitchFamily="50" charset="-128"/>
              </a:rPr>
              <a:t>Demis</a:t>
            </a:r>
            <a:r>
              <a:rPr lang="en-US" altLang="ja-JP" sz="1400" dirty="0">
                <a:latin typeface="Meiryo UI" panose="020B0604030504040204" pitchFamily="50" charset="-128"/>
                <a:ea typeface="Meiryo UI" panose="020B0604030504040204" pitchFamily="50" charset="-128"/>
              </a:rPr>
              <a:t> </a:t>
            </a:r>
            <a:r>
              <a:rPr lang="en-US" altLang="ja-JP" sz="1400" dirty="0" err="1">
                <a:latin typeface="Meiryo UI" panose="020B0604030504040204" pitchFamily="50" charset="-128"/>
                <a:ea typeface="Meiryo UI" panose="020B0604030504040204" pitchFamily="50" charset="-128"/>
              </a:rPr>
              <a:t>Hassabis</a:t>
            </a:r>
            <a:endParaRPr lang="ja-JP" altLang="en-US" sz="1400" dirty="0">
              <a:latin typeface="Meiryo UI" panose="020B0604030504040204" pitchFamily="50" charset="-128"/>
              <a:ea typeface="Meiryo UI" panose="020B0604030504040204" pitchFamily="50" charset="-128"/>
            </a:endParaRPr>
          </a:p>
        </p:txBody>
      </p:sp>
      <p:sp>
        <p:nvSpPr>
          <p:cNvPr id="39" name="正方形/長方形 38"/>
          <p:cNvSpPr/>
          <p:nvPr/>
        </p:nvSpPr>
        <p:spPr>
          <a:xfrm>
            <a:off x="3977946" y="1789183"/>
            <a:ext cx="5450165" cy="523220"/>
          </a:xfrm>
          <a:prstGeom prst="rect">
            <a:avLst/>
          </a:prstGeom>
        </p:spPr>
        <p:txBody>
          <a:bodyPr wrap="square">
            <a:spAutoFit/>
          </a:bodyPr>
          <a:lstStyle/>
          <a:p>
            <a:r>
              <a:rPr lang="en-US" altLang="ja-JP" sz="1400" dirty="0">
                <a:latin typeface="Meiryo UI" panose="020B0604030504040204" pitchFamily="50" charset="-128"/>
                <a:ea typeface="Meiryo UI" panose="020B0604030504040204" pitchFamily="50" charset="-128"/>
              </a:rPr>
              <a:t>Google </a:t>
            </a:r>
            <a:r>
              <a:rPr lang="en-US" altLang="ja-JP" sz="1400" dirty="0" err="1">
                <a:latin typeface="Meiryo UI" panose="020B0604030504040204" pitchFamily="50" charset="-128"/>
                <a:ea typeface="Meiryo UI" panose="020B0604030504040204" pitchFamily="50" charset="-128"/>
              </a:rPr>
              <a:t>DeepMind</a:t>
            </a:r>
            <a:r>
              <a:rPr lang="ja-JP" altLang="en-US" sz="1400" dirty="0">
                <a:latin typeface="Meiryo UI" panose="020B0604030504040204" pitchFamily="50" charset="-128"/>
                <a:ea typeface="Meiryo UI" panose="020B0604030504040204" pitchFamily="50" charset="-128"/>
              </a:rPr>
              <a:t>が、エピソード記憶を適用し、圧倒的な学習能力を得ることを短期で可能とした！それが「</a:t>
            </a:r>
            <a:r>
              <a:rPr lang="en-US" altLang="ja-JP" sz="1400" b="1" u="sng" dirty="0">
                <a:solidFill>
                  <a:srgbClr val="C00000"/>
                </a:solidFill>
                <a:latin typeface="Meiryo UI" panose="020B0604030504040204" pitchFamily="50" charset="-128"/>
                <a:ea typeface="Meiryo UI" panose="020B0604030504040204" pitchFamily="50" charset="-128"/>
              </a:rPr>
              <a:t>DQN</a:t>
            </a:r>
            <a:r>
              <a:rPr lang="ja-JP" altLang="en-US" sz="1400" dirty="0">
                <a:latin typeface="Meiryo UI" panose="020B0604030504040204" pitchFamily="50" charset="-128"/>
                <a:ea typeface="Meiryo UI" panose="020B0604030504040204" pitchFamily="50" charset="-128"/>
              </a:rPr>
              <a:t>」である！！</a:t>
            </a:r>
          </a:p>
        </p:txBody>
      </p:sp>
      <p:sp>
        <p:nvSpPr>
          <p:cNvPr id="40" name="正方形/長方形 39"/>
          <p:cNvSpPr/>
          <p:nvPr/>
        </p:nvSpPr>
        <p:spPr>
          <a:xfrm>
            <a:off x="10873795" y="2311389"/>
            <a:ext cx="1532893" cy="215444"/>
          </a:xfrm>
          <a:prstGeom prst="rect">
            <a:avLst/>
          </a:prstGeom>
        </p:spPr>
        <p:txBody>
          <a:bodyPr wrap="square">
            <a:spAutoFit/>
          </a:bodyPr>
          <a:lstStyle/>
          <a:p>
            <a:r>
              <a:rPr lang="ja-JP" altLang="en-US" sz="800" dirty="0">
                <a:latin typeface="Meiryo UI" panose="020B0604030504040204" pitchFamily="50" charset="-128"/>
                <a:ea typeface="Meiryo UI" panose="020B0604030504040204" pitchFamily="50" charset="-128"/>
              </a:rPr>
              <a:t>（出典）</a:t>
            </a:r>
            <a:r>
              <a:rPr lang="en-US" altLang="ja-JP" sz="800" dirty="0">
                <a:latin typeface="Meiryo UI" panose="020B0604030504040204" pitchFamily="50" charset="-128"/>
                <a:ea typeface="Meiryo UI" panose="020B0604030504040204" pitchFamily="50" charset="-128"/>
              </a:rPr>
              <a:t>Nicovideo.jp</a:t>
            </a:r>
            <a:endParaRPr lang="ja-JP" altLang="en-US" sz="800" dirty="0">
              <a:latin typeface="Meiryo UI" panose="020B0604030504040204" pitchFamily="50" charset="-128"/>
              <a:ea typeface="Meiryo UI" panose="020B0604030504040204" pitchFamily="50" charset="-128"/>
            </a:endParaRPr>
          </a:p>
        </p:txBody>
      </p:sp>
      <p:sp>
        <p:nvSpPr>
          <p:cNvPr id="43" name="正方形/長方形 42"/>
          <p:cNvSpPr/>
          <p:nvPr/>
        </p:nvSpPr>
        <p:spPr>
          <a:xfrm>
            <a:off x="3971719" y="2237779"/>
            <a:ext cx="5432272" cy="230832"/>
          </a:xfrm>
          <a:prstGeom prst="rect">
            <a:avLst/>
          </a:prstGeom>
        </p:spPr>
        <p:txBody>
          <a:bodyPr wrap="square">
            <a:spAutoFit/>
          </a:bodyPr>
          <a:lstStyle/>
          <a:p>
            <a:r>
              <a:rPr lang="en-US" altLang="ja-JP" sz="900" dirty="0" err="1">
                <a:latin typeface="Meiryo UI" panose="020B0604030504040204" pitchFamily="50" charset="-128"/>
                <a:ea typeface="Meiryo UI" panose="020B0604030504040204" pitchFamily="50" charset="-128"/>
              </a:rPr>
              <a:t>Humanlevel</a:t>
            </a:r>
            <a:r>
              <a:rPr lang="en-US" altLang="ja-JP" sz="900" dirty="0">
                <a:latin typeface="Meiryo UI" panose="020B0604030504040204" pitchFamily="50" charset="-128"/>
                <a:ea typeface="Meiryo UI" panose="020B0604030504040204" pitchFamily="50" charset="-128"/>
              </a:rPr>
              <a:t> control through deep reinforcement learning. Nature</a:t>
            </a: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2015</a:t>
            </a: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 518, 529–533.</a:t>
            </a:r>
            <a:endParaRPr lang="ja-JP" altLang="en-US" sz="900" dirty="0">
              <a:latin typeface="Meiryo UI" panose="020B0604030504040204" pitchFamily="50" charset="-128"/>
              <a:ea typeface="Meiryo UI" panose="020B0604030504040204" pitchFamily="50" charset="-128"/>
            </a:endParaRPr>
          </a:p>
        </p:txBody>
      </p:sp>
      <p:pic>
        <p:nvPicPr>
          <p:cNvPr id="44" name="図 4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6564" y="425329"/>
            <a:ext cx="2583944" cy="1935464"/>
          </a:xfrm>
          <a:prstGeom prst="rect">
            <a:avLst/>
          </a:prstGeom>
        </p:spPr>
      </p:pic>
      <p:sp>
        <p:nvSpPr>
          <p:cNvPr id="45" name="正方形/長方形 44"/>
          <p:cNvSpPr/>
          <p:nvPr/>
        </p:nvSpPr>
        <p:spPr>
          <a:xfrm>
            <a:off x="10082231" y="166426"/>
            <a:ext cx="1104790" cy="307777"/>
          </a:xfrm>
          <a:prstGeom prst="rect">
            <a:avLst/>
          </a:prstGeom>
        </p:spPr>
        <p:txBody>
          <a:bodyPr wrap="none">
            <a:spAutoFit/>
          </a:bodyPr>
          <a:lstStyle/>
          <a:p>
            <a:r>
              <a:rPr lang="en-US" altLang="ja-JP" sz="1400" dirty="0">
                <a:latin typeface="Meiryo UI" panose="020B0604030504040204" pitchFamily="50" charset="-128"/>
                <a:ea typeface="Meiryo UI" panose="020B0604030504040204" pitchFamily="50" charset="-128"/>
              </a:rPr>
              <a:t>Atari 2600</a:t>
            </a:r>
            <a:endParaRPr lang="ja-JP" altLang="en-US" sz="1400" dirty="0">
              <a:latin typeface="Meiryo UI" panose="020B0604030504040204" pitchFamily="50" charset="-128"/>
              <a:ea typeface="Meiryo UI" panose="020B0604030504040204" pitchFamily="50" charset="-128"/>
            </a:endParaRPr>
          </a:p>
        </p:txBody>
      </p:sp>
      <p:sp>
        <p:nvSpPr>
          <p:cNvPr id="56" name="正方形/長方形 55"/>
          <p:cNvSpPr/>
          <p:nvPr/>
        </p:nvSpPr>
        <p:spPr>
          <a:xfrm>
            <a:off x="8675247" y="2651335"/>
            <a:ext cx="3516753" cy="1384995"/>
          </a:xfrm>
          <a:prstGeom prst="rect">
            <a:avLst/>
          </a:prstGeom>
        </p:spPr>
        <p:txBody>
          <a:bodyPr wrap="square">
            <a:spAutoFit/>
          </a:bodyPr>
          <a:lstStyle/>
          <a:p>
            <a:r>
              <a:rPr lang="ja-JP" altLang="en-US" sz="1200" dirty="0">
                <a:solidFill>
                  <a:srgbClr val="000000"/>
                </a:solidFill>
                <a:latin typeface="Meiryo UI" panose="020B0604030504040204" pitchFamily="50" charset="-128"/>
                <a:ea typeface="Meiryo UI" panose="020B0604030504040204" pitchFamily="50" charset="-128"/>
              </a:rPr>
              <a:t>記憶に関わる神経回路は</a:t>
            </a:r>
            <a:r>
              <a:rPr lang="en-US" altLang="ja-JP" sz="1200" dirty="0" err="1">
                <a:solidFill>
                  <a:srgbClr val="000000"/>
                </a:solidFill>
                <a:latin typeface="Meiryo UI" panose="020B0604030504040204" pitchFamily="50" charset="-128"/>
                <a:ea typeface="Meiryo UI" panose="020B0604030504040204" pitchFamily="50" charset="-128"/>
              </a:rPr>
              <a:t>Papez</a:t>
            </a:r>
            <a:r>
              <a:rPr lang="ja-JP" altLang="en-US" sz="1200" dirty="0">
                <a:solidFill>
                  <a:srgbClr val="000000"/>
                </a:solidFill>
                <a:latin typeface="Meiryo UI" panose="020B0604030504040204" pitchFamily="50" charset="-128"/>
                <a:ea typeface="Meiryo UI" panose="020B0604030504040204" pitchFamily="50" charset="-128"/>
              </a:rPr>
              <a:t>回路と呼ばれている。帯状回が興奮する事で海馬 → 海馬采・脳弓 → 乳頭体（乳頭体視床路を通る）→ 視床前核 → 帯状回 → 海馬傍回 → 海馬体を結ぶ経路で持続的に興奮する事で情動が生まれ記憶に関与する事が知られている。</a:t>
            </a:r>
            <a:r>
              <a:rPr lang="en-US" altLang="ja-JP" sz="1200" dirty="0">
                <a:solidFill>
                  <a:srgbClr val="000000"/>
                </a:solidFill>
                <a:latin typeface="Meiryo UI" panose="020B0604030504040204" pitchFamily="50" charset="-128"/>
                <a:ea typeface="Meiryo UI" panose="020B0604030504040204" pitchFamily="50" charset="-128"/>
              </a:rPr>
              <a:t>(</a:t>
            </a:r>
            <a:r>
              <a:rPr lang="ja-JP" altLang="en-US" sz="1200" dirty="0">
                <a:solidFill>
                  <a:srgbClr val="000000"/>
                </a:solidFill>
                <a:latin typeface="Meiryo UI" panose="020B0604030504040204" pitchFamily="50" charset="-128"/>
                <a:ea typeface="Meiryo UI" panose="020B0604030504040204" pitchFamily="50" charset="-128"/>
              </a:rPr>
              <a:t>パペッツ回路）情動・本能などに関与するほか、恐怖・攻撃・性行動・快楽反応にも関与。</a:t>
            </a:r>
            <a:endParaRPr lang="ja-JP" altLang="en-US" sz="1200" dirty="0">
              <a:latin typeface="Meiryo UI" panose="020B0604030504040204" pitchFamily="50" charset="-128"/>
              <a:ea typeface="Meiryo UI" panose="020B0604030504040204" pitchFamily="50" charset="-128"/>
            </a:endParaRPr>
          </a:p>
        </p:txBody>
      </p:sp>
      <p:sp>
        <p:nvSpPr>
          <p:cNvPr id="16" name="円/楕円 15"/>
          <p:cNvSpPr/>
          <p:nvPr/>
        </p:nvSpPr>
        <p:spPr>
          <a:xfrm>
            <a:off x="6063062" y="3699052"/>
            <a:ext cx="1737813" cy="1504697"/>
          </a:xfrm>
          <a:prstGeom prst="ellipse">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p:cNvCxnSpPr/>
          <p:nvPr/>
        </p:nvCxnSpPr>
        <p:spPr>
          <a:xfrm flipV="1">
            <a:off x="7851255" y="4340507"/>
            <a:ext cx="2161526" cy="306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1599118" y="6126003"/>
            <a:ext cx="657946" cy="369332"/>
          </a:xfrm>
          <a:prstGeom prst="rect">
            <a:avLst/>
          </a:prstGeom>
          <a:noFill/>
        </p:spPr>
        <p:txBody>
          <a:bodyPr wrap="square" rtlCol="0">
            <a:spAutoFit/>
          </a:bodyPr>
          <a:lstStyle/>
          <a:p>
            <a:r>
              <a:rPr kumimoji="1" lang="ja-JP" altLang="en-US" b="1" dirty="0">
                <a:solidFill>
                  <a:srgbClr val="C00000"/>
                </a:solidFill>
                <a:latin typeface="Meiryo UI" panose="020B0604030504040204" pitchFamily="50" charset="-128"/>
                <a:ea typeface="Meiryo UI" panose="020B0604030504040204" pitchFamily="50" charset="-128"/>
              </a:rPr>
              <a:t>海馬</a:t>
            </a:r>
          </a:p>
        </p:txBody>
      </p:sp>
      <p:sp>
        <p:nvSpPr>
          <p:cNvPr id="30" name="正方形/長方形 29"/>
          <p:cNvSpPr/>
          <p:nvPr/>
        </p:nvSpPr>
        <p:spPr>
          <a:xfrm>
            <a:off x="10052025" y="4368191"/>
            <a:ext cx="1205779" cy="276999"/>
          </a:xfrm>
          <a:prstGeom prst="rect">
            <a:avLst/>
          </a:prstGeom>
        </p:spPr>
        <p:txBody>
          <a:bodyPr wrap="none">
            <a:spAutoFit/>
          </a:bodyPr>
          <a:lstStyle/>
          <a:p>
            <a:r>
              <a:rPr lang="en-US" altLang="ja-JP" sz="1200" dirty="0">
                <a:latin typeface="Meiryo UI" panose="020B0604030504040204" pitchFamily="50" charset="-128"/>
                <a:ea typeface="Meiryo UI" panose="020B0604030504040204" pitchFamily="50" charset="-128"/>
              </a:rPr>
              <a:t>limbic system</a:t>
            </a:r>
            <a:endParaRPr lang="ja-JP" altLang="en-US" sz="1200" dirty="0">
              <a:latin typeface="Meiryo UI" panose="020B0604030504040204" pitchFamily="50" charset="-128"/>
              <a:ea typeface="Meiryo UI" panose="020B0604030504040204" pitchFamily="50" charset="-128"/>
            </a:endParaRPr>
          </a:p>
        </p:txBody>
      </p:sp>
      <p:sp>
        <p:nvSpPr>
          <p:cNvPr id="58" name="テキスト ボックス 57"/>
          <p:cNvSpPr txBox="1"/>
          <p:nvPr/>
        </p:nvSpPr>
        <p:spPr>
          <a:xfrm>
            <a:off x="3834732" y="6396207"/>
            <a:ext cx="580967" cy="276999"/>
          </a:xfrm>
          <a:prstGeom prst="rect">
            <a:avLst/>
          </a:prstGeom>
          <a:solidFill>
            <a:schemeClr val="bg1"/>
          </a:solid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CA3</a:t>
            </a:r>
            <a:endParaRPr kumimoji="1" lang="ja-JP" altLang="en-US" sz="1200"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423915" y="6156781"/>
            <a:ext cx="1160106" cy="338554"/>
          </a:xfrm>
          <a:prstGeom prst="rect">
            <a:avLst/>
          </a:prstGeom>
          <a:noFill/>
        </p:spPr>
        <p:txBody>
          <a:bodyPr wrap="square" rtlCol="0">
            <a:spAutoFit/>
          </a:bodyPr>
          <a:lstStyle/>
          <a:p>
            <a:pPr algn="ctr"/>
            <a:r>
              <a:rPr kumimoji="1" lang="ja-JP" altLang="en-US" sz="1600" b="1" dirty="0">
                <a:latin typeface="Meiryo UI" panose="020B0604030504040204" pitchFamily="50" charset="-128"/>
                <a:ea typeface="Meiryo UI" panose="020B0604030504040204" pitchFamily="50" charset="-128"/>
              </a:rPr>
              <a:t>脳内</a:t>
            </a:r>
            <a:r>
              <a:rPr kumimoji="1" lang="en-US" altLang="ja-JP" sz="1600" b="1" dirty="0">
                <a:latin typeface="Meiryo UI" panose="020B0604030504040204" pitchFamily="50" charset="-128"/>
                <a:ea typeface="Meiryo UI" panose="020B0604030504040204" pitchFamily="50" charset="-128"/>
              </a:rPr>
              <a:t>GPS</a:t>
            </a:r>
            <a:endParaRPr kumimoji="1" lang="ja-JP" altLang="en-US" sz="16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30616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object 2"/>
          <p:cNvSpPr/>
          <p:nvPr/>
        </p:nvSpPr>
        <p:spPr>
          <a:xfrm>
            <a:off x="4318000" y="597802"/>
            <a:ext cx="3301492" cy="2723248"/>
          </a:xfrm>
          <a:prstGeom prst="rect">
            <a:avLst/>
          </a:prstGeom>
          <a:blipFill>
            <a:blip r:embed="rId3" cstate="print"/>
            <a:stretch>
              <a:fillRect/>
            </a:stretch>
          </a:blipFill>
        </p:spPr>
        <p:txBody>
          <a:bodyPr wrap="square" lIns="0" tIns="0" rIns="0" bIns="0" rtlCol="0"/>
          <a:lstStyle/>
          <a:p>
            <a:endParaRPr/>
          </a:p>
        </p:txBody>
      </p:sp>
      <p:sp>
        <p:nvSpPr>
          <p:cNvPr id="85" name="object 4"/>
          <p:cNvSpPr txBox="1"/>
          <p:nvPr/>
        </p:nvSpPr>
        <p:spPr>
          <a:xfrm>
            <a:off x="0" y="852094"/>
            <a:ext cx="12192000" cy="2503891"/>
          </a:xfrm>
          <a:prstGeom prst="rect">
            <a:avLst/>
          </a:prstGeom>
        </p:spPr>
        <p:txBody>
          <a:bodyPr vert="horz" wrap="square" lIns="0" tIns="13335" rIns="0" bIns="0" rtlCol="0">
            <a:spAutoFit/>
          </a:bodyPr>
          <a:lstStyle/>
          <a:p>
            <a:pPr algn="ctr">
              <a:lnSpc>
                <a:spcPct val="100000"/>
              </a:lnSpc>
              <a:spcBef>
                <a:spcPts val="105"/>
              </a:spcBef>
            </a:pPr>
            <a:r>
              <a:rPr sz="2000" b="1" spc="-5" dirty="0">
                <a:solidFill>
                  <a:schemeClr val="accent4">
                    <a:lumMod val="50000"/>
                  </a:schemeClr>
                </a:solidFill>
                <a:latin typeface="Meiryo UI" panose="020B0604030504040204" pitchFamily="50" charset="-128"/>
                <a:ea typeface="Meiryo UI" panose="020B0604030504040204" pitchFamily="50" charset="-128"/>
                <a:cs typeface="Arial"/>
              </a:rPr>
              <a:t>Impenetrable </a:t>
            </a:r>
            <a:r>
              <a:rPr sz="2000" b="1" dirty="0">
                <a:solidFill>
                  <a:schemeClr val="accent4">
                    <a:lumMod val="50000"/>
                  </a:schemeClr>
                </a:solidFill>
                <a:latin typeface="Meiryo UI" panose="020B0604030504040204" pitchFamily="50" charset="-128"/>
                <a:ea typeface="Meiryo UI" panose="020B0604030504040204" pitchFamily="50" charset="-128"/>
                <a:cs typeface="Arial"/>
              </a:rPr>
              <a:t>jungles where many </a:t>
            </a:r>
            <a:r>
              <a:rPr sz="2000" b="1" spc="-5" dirty="0">
                <a:solidFill>
                  <a:schemeClr val="accent4">
                    <a:lumMod val="50000"/>
                  </a:schemeClr>
                </a:solidFill>
                <a:latin typeface="Meiryo UI" panose="020B0604030504040204" pitchFamily="50" charset="-128"/>
                <a:ea typeface="Meiryo UI" panose="020B0604030504040204" pitchFamily="50" charset="-128"/>
                <a:cs typeface="Arial"/>
              </a:rPr>
              <a:t>investigators have </a:t>
            </a:r>
            <a:r>
              <a:rPr sz="2000" b="1" dirty="0">
                <a:solidFill>
                  <a:schemeClr val="accent4">
                    <a:lumMod val="50000"/>
                  </a:schemeClr>
                </a:solidFill>
                <a:latin typeface="Meiryo UI" panose="020B0604030504040204" pitchFamily="50" charset="-128"/>
                <a:ea typeface="Meiryo UI" panose="020B0604030504040204" pitchFamily="50" charset="-128"/>
                <a:cs typeface="Arial"/>
              </a:rPr>
              <a:t>lost</a:t>
            </a:r>
            <a:r>
              <a:rPr sz="2000" b="1" spc="-65" dirty="0">
                <a:solidFill>
                  <a:schemeClr val="accent4">
                    <a:lumMod val="50000"/>
                  </a:schemeClr>
                </a:solidFill>
                <a:latin typeface="Meiryo UI" panose="020B0604030504040204" pitchFamily="50" charset="-128"/>
                <a:ea typeface="Meiryo UI" panose="020B0604030504040204" pitchFamily="50" charset="-128"/>
                <a:cs typeface="Arial"/>
              </a:rPr>
              <a:t> </a:t>
            </a:r>
            <a:r>
              <a:rPr sz="2000" b="1" spc="-5" dirty="0">
                <a:solidFill>
                  <a:schemeClr val="accent4">
                    <a:lumMod val="50000"/>
                  </a:schemeClr>
                </a:solidFill>
                <a:latin typeface="Meiryo UI" panose="020B0604030504040204" pitchFamily="50" charset="-128"/>
                <a:ea typeface="Meiryo UI" panose="020B0604030504040204" pitchFamily="50" charset="-128"/>
                <a:cs typeface="Arial"/>
              </a:rPr>
              <a:t>themselves</a:t>
            </a:r>
            <a:endParaRPr sz="2000" b="1" dirty="0">
              <a:solidFill>
                <a:schemeClr val="accent4">
                  <a:lumMod val="50000"/>
                </a:schemeClr>
              </a:solidFill>
              <a:latin typeface="Meiryo UI" panose="020B0604030504040204" pitchFamily="50" charset="-128"/>
              <a:ea typeface="Meiryo UI" panose="020B0604030504040204" pitchFamily="50" charset="-128"/>
              <a:cs typeface="Arial"/>
            </a:endParaRPr>
          </a:p>
          <a:p>
            <a:pPr algn="ctr">
              <a:lnSpc>
                <a:spcPts val="1660"/>
              </a:lnSpc>
              <a:spcBef>
                <a:spcPts val="35"/>
              </a:spcBef>
            </a:pPr>
            <a:r>
              <a:rPr sz="1400" spc="-229" dirty="0">
                <a:solidFill>
                  <a:srgbClr val="1F497D"/>
                </a:solidFill>
                <a:latin typeface="Meiryo UI" panose="020B0604030504040204" pitchFamily="50" charset="-128"/>
                <a:ea typeface="Meiryo UI" panose="020B0604030504040204" pitchFamily="50" charset="-128"/>
                <a:cs typeface="Noto Sans CJK JP Regular"/>
              </a:rPr>
              <a:t>多</a:t>
            </a:r>
            <a:r>
              <a:rPr sz="1400" spc="-235" dirty="0">
                <a:solidFill>
                  <a:srgbClr val="1F497D"/>
                </a:solidFill>
                <a:latin typeface="Meiryo UI" panose="020B0604030504040204" pitchFamily="50" charset="-128"/>
                <a:ea typeface="Meiryo UI" panose="020B0604030504040204" pitchFamily="50" charset="-128"/>
                <a:cs typeface="Noto Sans CJK JP Regular"/>
              </a:rPr>
              <a:t>く</a:t>
            </a:r>
            <a:r>
              <a:rPr sz="1400" spc="-110" dirty="0">
                <a:solidFill>
                  <a:srgbClr val="1F497D"/>
                </a:solidFill>
                <a:latin typeface="Meiryo UI" panose="020B0604030504040204" pitchFamily="50" charset="-128"/>
                <a:ea typeface="Meiryo UI" panose="020B0604030504040204" pitchFamily="50" charset="-128"/>
                <a:cs typeface="Noto Sans CJK JP Regular"/>
              </a:rPr>
              <a:t>の</a:t>
            </a:r>
            <a:r>
              <a:rPr sz="1400" spc="-20" dirty="0">
                <a:solidFill>
                  <a:srgbClr val="1F497D"/>
                </a:solidFill>
                <a:latin typeface="Meiryo UI" panose="020B0604030504040204" pitchFamily="50" charset="-128"/>
                <a:ea typeface="Meiryo UI" panose="020B0604030504040204" pitchFamily="50" charset="-128"/>
                <a:cs typeface="Noto Sans CJK JP Regular"/>
              </a:rPr>
              <a:t>研究者</a:t>
            </a:r>
            <a:r>
              <a:rPr sz="1400" spc="-25" dirty="0">
                <a:solidFill>
                  <a:srgbClr val="1F497D"/>
                </a:solidFill>
                <a:latin typeface="Meiryo UI" panose="020B0604030504040204" pitchFamily="50" charset="-128"/>
                <a:ea typeface="Meiryo UI" panose="020B0604030504040204" pitchFamily="50" charset="-128"/>
                <a:cs typeface="Noto Sans CJK JP Regular"/>
              </a:rPr>
              <a:t>が</a:t>
            </a:r>
            <a:r>
              <a:rPr sz="1400" spc="-50" dirty="0">
                <a:solidFill>
                  <a:srgbClr val="1F497D"/>
                </a:solidFill>
                <a:latin typeface="Meiryo UI" panose="020B0604030504040204" pitchFamily="50" charset="-128"/>
                <a:ea typeface="Meiryo UI" panose="020B0604030504040204" pitchFamily="50" charset="-128"/>
                <a:cs typeface="Noto Sans CJK JP Regular"/>
              </a:rPr>
              <a:t>迷い</a:t>
            </a:r>
            <a:r>
              <a:rPr sz="1400" spc="-80" dirty="0">
                <a:solidFill>
                  <a:srgbClr val="1F497D"/>
                </a:solidFill>
                <a:latin typeface="Meiryo UI" panose="020B0604030504040204" pitchFamily="50" charset="-128"/>
                <a:ea typeface="Meiryo UI" panose="020B0604030504040204" pitchFamily="50" charset="-128"/>
                <a:cs typeface="Noto Sans CJK JP Regular"/>
              </a:rPr>
              <a:t>込</a:t>
            </a:r>
            <a:r>
              <a:rPr sz="1400" spc="-85" dirty="0">
                <a:solidFill>
                  <a:srgbClr val="1F497D"/>
                </a:solidFill>
                <a:latin typeface="Meiryo UI" panose="020B0604030504040204" pitchFamily="50" charset="-128"/>
                <a:ea typeface="Meiryo UI" panose="020B0604030504040204" pitchFamily="50" charset="-128"/>
                <a:cs typeface="Noto Sans CJK JP Regular"/>
              </a:rPr>
              <a:t>ん</a:t>
            </a:r>
            <a:r>
              <a:rPr sz="1400" spc="-170" dirty="0">
                <a:solidFill>
                  <a:srgbClr val="1F497D"/>
                </a:solidFill>
                <a:latin typeface="Meiryo UI" panose="020B0604030504040204" pitchFamily="50" charset="-128"/>
                <a:ea typeface="Meiryo UI" panose="020B0604030504040204" pitchFamily="50" charset="-128"/>
                <a:cs typeface="Noto Sans CJK JP Regular"/>
              </a:rPr>
              <a:t>で</a:t>
            </a:r>
            <a:r>
              <a:rPr sz="1400" spc="-280" dirty="0">
                <a:solidFill>
                  <a:srgbClr val="1F497D"/>
                </a:solidFill>
                <a:latin typeface="Meiryo UI" panose="020B0604030504040204" pitchFamily="50" charset="-128"/>
                <a:ea typeface="Meiryo UI" panose="020B0604030504040204" pitchFamily="50" charset="-128"/>
                <a:cs typeface="Noto Sans CJK JP Regular"/>
              </a:rPr>
              <a:t>き</a:t>
            </a:r>
            <a:r>
              <a:rPr sz="1400" spc="-145" dirty="0">
                <a:solidFill>
                  <a:srgbClr val="1F497D"/>
                </a:solidFill>
                <a:latin typeface="Meiryo UI" panose="020B0604030504040204" pitchFamily="50" charset="-128"/>
                <a:ea typeface="Meiryo UI" panose="020B0604030504040204" pitchFamily="50" charset="-128"/>
                <a:cs typeface="Noto Sans CJK JP Regular"/>
              </a:rPr>
              <a:t>た</a:t>
            </a:r>
            <a:r>
              <a:rPr sz="1400" spc="-190" dirty="0">
                <a:solidFill>
                  <a:srgbClr val="1F497D"/>
                </a:solidFill>
                <a:latin typeface="Meiryo UI" panose="020B0604030504040204" pitchFamily="50" charset="-128"/>
                <a:ea typeface="Meiryo UI" panose="020B0604030504040204" pitchFamily="50" charset="-128"/>
                <a:cs typeface="Noto Sans CJK JP Regular"/>
              </a:rPr>
              <a:t>通</a:t>
            </a:r>
            <a:r>
              <a:rPr sz="1400" spc="-204" dirty="0">
                <a:solidFill>
                  <a:srgbClr val="1F497D"/>
                </a:solidFill>
                <a:latin typeface="Meiryo UI" panose="020B0604030504040204" pitchFamily="50" charset="-128"/>
                <a:ea typeface="Meiryo UI" panose="020B0604030504040204" pitchFamily="50" charset="-128"/>
                <a:cs typeface="Noto Sans CJK JP Regular"/>
              </a:rPr>
              <a:t>り</a:t>
            </a:r>
            <a:r>
              <a:rPr sz="1400" spc="-75" dirty="0">
                <a:solidFill>
                  <a:srgbClr val="1F497D"/>
                </a:solidFill>
                <a:latin typeface="Meiryo UI" panose="020B0604030504040204" pitchFamily="50" charset="-128"/>
                <a:ea typeface="Meiryo UI" panose="020B0604030504040204" pitchFamily="50" charset="-128"/>
                <a:cs typeface="Noto Sans CJK JP Regular"/>
              </a:rPr>
              <a:t>抜</a:t>
            </a:r>
            <a:r>
              <a:rPr sz="1400" spc="-80" dirty="0">
                <a:solidFill>
                  <a:srgbClr val="1F497D"/>
                </a:solidFill>
                <a:latin typeface="Meiryo UI" panose="020B0604030504040204" pitchFamily="50" charset="-128"/>
                <a:ea typeface="Meiryo UI" panose="020B0604030504040204" pitchFamily="50" charset="-128"/>
                <a:cs typeface="Noto Sans CJK JP Regular"/>
              </a:rPr>
              <a:t>け</a:t>
            </a:r>
            <a:r>
              <a:rPr sz="1400" spc="-240" dirty="0">
                <a:solidFill>
                  <a:srgbClr val="1F497D"/>
                </a:solidFill>
                <a:latin typeface="Meiryo UI" panose="020B0604030504040204" pitchFamily="50" charset="-128"/>
                <a:ea typeface="Meiryo UI" panose="020B0604030504040204" pitchFamily="50" charset="-128"/>
                <a:cs typeface="Noto Sans CJK JP Regular"/>
              </a:rPr>
              <a:t>ら</a:t>
            </a:r>
            <a:r>
              <a:rPr sz="1400" spc="-120" dirty="0">
                <a:solidFill>
                  <a:srgbClr val="1F497D"/>
                </a:solidFill>
                <a:latin typeface="Meiryo UI" panose="020B0604030504040204" pitchFamily="50" charset="-128"/>
                <a:ea typeface="Meiryo UI" panose="020B0604030504040204" pitchFamily="50" charset="-128"/>
                <a:cs typeface="Noto Sans CJK JP Regular"/>
              </a:rPr>
              <a:t>れ</a:t>
            </a:r>
            <a:r>
              <a:rPr sz="1400" spc="-170" dirty="0">
                <a:solidFill>
                  <a:srgbClr val="1F497D"/>
                </a:solidFill>
                <a:latin typeface="Meiryo UI" panose="020B0604030504040204" pitchFamily="50" charset="-128"/>
                <a:ea typeface="Meiryo UI" panose="020B0604030504040204" pitchFamily="50" charset="-128"/>
                <a:cs typeface="Noto Sans CJK JP Regular"/>
              </a:rPr>
              <a:t>な</a:t>
            </a:r>
            <a:r>
              <a:rPr sz="1400" spc="-95" dirty="0">
                <a:solidFill>
                  <a:srgbClr val="1F497D"/>
                </a:solidFill>
                <a:latin typeface="Meiryo UI" panose="020B0604030504040204" pitchFamily="50" charset="-128"/>
                <a:ea typeface="Meiryo UI" panose="020B0604030504040204" pitchFamily="50" charset="-128"/>
                <a:cs typeface="Noto Sans CJK JP Regular"/>
              </a:rPr>
              <a:t>い</a:t>
            </a:r>
            <a:r>
              <a:rPr sz="1400" spc="-180" dirty="0">
                <a:solidFill>
                  <a:srgbClr val="1F497D"/>
                </a:solidFill>
                <a:latin typeface="Meiryo UI" panose="020B0604030504040204" pitchFamily="50" charset="-128"/>
                <a:ea typeface="Meiryo UI" panose="020B0604030504040204" pitchFamily="50" charset="-128"/>
                <a:cs typeface="Noto Sans CJK JP Regular"/>
              </a:rPr>
              <a:t>ジ</a:t>
            </a:r>
            <a:r>
              <a:rPr sz="1400" spc="-420" dirty="0">
                <a:solidFill>
                  <a:srgbClr val="1F497D"/>
                </a:solidFill>
                <a:latin typeface="Meiryo UI" panose="020B0604030504040204" pitchFamily="50" charset="-128"/>
                <a:ea typeface="Meiryo UI" panose="020B0604030504040204" pitchFamily="50" charset="-128"/>
                <a:cs typeface="Noto Sans CJK JP Regular"/>
              </a:rPr>
              <a:t>ャ</a:t>
            </a:r>
            <a:r>
              <a:rPr sz="1400" spc="-204" dirty="0">
                <a:solidFill>
                  <a:srgbClr val="1F497D"/>
                </a:solidFill>
                <a:latin typeface="Meiryo UI" panose="020B0604030504040204" pitchFamily="50" charset="-128"/>
                <a:ea typeface="Meiryo UI" panose="020B0604030504040204" pitchFamily="50" charset="-128"/>
                <a:cs typeface="Noto Sans CJK JP Regular"/>
              </a:rPr>
              <a:t>ング</a:t>
            </a:r>
            <a:r>
              <a:rPr sz="1400" spc="-105" dirty="0">
                <a:solidFill>
                  <a:srgbClr val="1F497D"/>
                </a:solidFill>
                <a:latin typeface="Meiryo UI" panose="020B0604030504040204" pitchFamily="50" charset="-128"/>
                <a:ea typeface="Meiryo UI" panose="020B0604030504040204" pitchFamily="50" charset="-128"/>
                <a:cs typeface="Noto Sans CJK JP Regular"/>
              </a:rPr>
              <a:t>ル</a:t>
            </a:r>
            <a:endParaRPr sz="1400" dirty="0">
              <a:latin typeface="Meiryo UI" panose="020B0604030504040204" pitchFamily="50" charset="-128"/>
              <a:ea typeface="Meiryo UI" panose="020B0604030504040204" pitchFamily="50" charset="-128"/>
              <a:cs typeface="Noto Sans CJK JP Regular"/>
            </a:endParaRPr>
          </a:p>
          <a:p>
            <a:pPr algn="ctr">
              <a:lnSpc>
                <a:spcPts val="2380"/>
              </a:lnSpc>
            </a:pPr>
            <a:r>
              <a:rPr sz="2000" dirty="0">
                <a:solidFill>
                  <a:srgbClr val="1F497D"/>
                </a:solidFill>
                <a:latin typeface="Meiryo UI" panose="020B0604030504040204" pitchFamily="50" charset="-128"/>
                <a:ea typeface="Meiryo UI" panose="020B0604030504040204" pitchFamily="50" charset="-128"/>
                <a:cs typeface="Arial"/>
              </a:rPr>
              <a:t>(Ramón y Cajal,</a:t>
            </a:r>
            <a:r>
              <a:rPr sz="2000" spc="-60" dirty="0">
                <a:solidFill>
                  <a:srgbClr val="1F497D"/>
                </a:solidFill>
                <a:latin typeface="Meiryo UI" panose="020B0604030504040204" pitchFamily="50" charset="-128"/>
                <a:ea typeface="Meiryo UI" panose="020B0604030504040204" pitchFamily="50" charset="-128"/>
                <a:cs typeface="Arial"/>
              </a:rPr>
              <a:t> </a:t>
            </a:r>
            <a:r>
              <a:rPr sz="2000" dirty="0">
                <a:solidFill>
                  <a:srgbClr val="1F497D"/>
                </a:solidFill>
                <a:latin typeface="Meiryo UI" panose="020B0604030504040204" pitchFamily="50" charset="-128"/>
                <a:ea typeface="Meiryo UI" panose="020B0604030504040204" pitchFamily="50" charset="-128"/>
                <a:cs typeface="Arial"/>
              </a:rPr>
              <a:t>1923)</a:t>
            </a:r>
            <a:endParaRPr sz="2000" dirty="0">
              <a:latin typeface="Meiryo UI" panose="020B0604030504040204" pitchFamily="50" charset="-128"/>
              <a:ea typeface="Meiryo UI" panose="020B0604030504040204" pitchFamily="50" charset="-128"/>
              <a:cs typeface="Arial"/>
            </a:endParaRPr>
          </a:p>
          <a:p>
            <a:pPr algn="ctr">
              <a:lnSpc>
                <a:spcPct val="100000"/>
              </a:lnSpc>
              <a:spcBef>
                <a:spcPts val="1440"/>
              </a:spcBef>
            </a:pPr>
            <a:r>
              <a:rPr lang="ja-JP" altLang="en-US" sz="4400" b="1" u="sng" spc="-30" dirty="0">
                <a:solidFill>
                  <a:srgbClr val="C00000"/>
                </a:solidFill>
                <a:latin typeface="Meiryo UI" panose="020B0604030504040204" pitchFamily="50" charset="-128"/>
                <a:ea typeface="Meiryo UI" panose="020B0604030504040204" pitchFamily="50" charset="-128"/>
                <a:cs typeface="Noto Sans CJK JP Regular"/>
              </a:rPr>
              <a:t>「</a:t>
            </a:r>
            <a:r>
              <a:rPr sz="9600" b="1" u="sng" spc="-30" dirty="0">
                <a:solidFill>
                  <a:srgbClr val="C00000"/>
                </a:solidFill>
                <a:latin typeface="Meiryo UI" panose="020B0604030504040204" pitchFamily="50" charset="-128"/>
                <a:ea typeface="Meiryo UI" panose="020B0604030504040204" pitchFamily="50" charset="-128"/>
                <a:cs typeface="Noto Sans CJK JP Regular"/>
              </a:rPr>
              <a:t>脳</a:t>
            </a:r>
            <a:r>
              <a:rPr lang="ja-JP" altLang="en-US" sz="4400" b="1" u="sng" spc="-30" dirty="0">
                <a:solidFill>
                  <a:srgbClr val="C00000"/>
                </a:solidFill>
                <a:latin typeface="Meiryo UI" panose="020B0604030504040204" pitchFamily="50" charset="-128"/>
                <a:ea typeface="Meiryo UI" panose="020B0604030504040204" pitchFamily="50" charset="-128"/>
                <a:cs typeface="Noto Sans CJK JP Regular"/>
              </a:rPr>
              <a:t>」</a:t>
            </a:r>
            <a:r>
              <a:rPr sz="4400" b="1" u="sng" spc="-35" dirty="0">
                <a:solidFill>
                  <a:schemeClr val="accent2">
                    <a:lumMod val="50000"/>
                  </a:schemeClr>
                </a:solidFill>
                <a:latin typeface="Meiryo UI" panose="020B0604030504040204" pitchFamily="50" charset="-128"/>
                <a:ea typeface="Meiryo UI" panose="020B0604030504040204" pitchFamily="50" charset="-128"/>
                <a:cs typeface="Noto Sans CJK JP Regular"/>
              </a:rPr>
              <a:t>は</a:t>
            </a:r>
            <a:r>
              <a:rPr sz="4400" b="1" u="sng" spc="-10" dirty="0">
                <a:solidFill>
                  <a:schemeClr val="accent2">
                    <a:lumMod val="50000"/>
                  </a:schemeClr>
                </a:solidFill>
                <a:latin typeface="Meiryo UI" panose="020B0604030504040204" pitchFamily="50" charset="-128"/>
                <a:ea typeface="Meiryo UI" panose="020B0604030504040204" pitchFamily="50" charset="-128"/>
                <a:cs typeface="Arial"/>
              </a:rPr>
              <a:t>21</a:t>
            </a:r>
            <a:r>
              <a:rPr sz="4400" b="1" u="sng" spc="-60" dirty="0">
                <a:solidFill>
                  <a:schemeClr val="accent2">
                    <a:lumMod val="50000"/>
                  </a:schemeClr>
                </a:solidFill>
                <a:latin typeface="Meiryo UI" panose="020B0604030504040204" pitchFamily="50" charset="-128"/>
                <a:ea typeface="Meiryo UI" panose="020B0604030504040204" pitchFamily="50" charset="-128"/>
                <a:cs typeface="Noto Sans CJK JP Regular"/>
              </a:rPr>
              <a:t>世紀</a:t>
            </a:r>
            <a:r>
              <a:rPr sz="4400" b="1" u="sng" spc="-65" dirty="0">
                <a:solidFill>
                  <a:schemeClr val="accent2">
                    <a:lumMod val="50000"/>
                  </a:schemeClr>
                </a:solidFill>
                <a:latin typeface="Meiryo UI" panose="020B0604030504040204" pitchFamily="50" charset="-128"/>
                <a:ea typeface="Meiryo UI" panose="020B0604030504040204" pitchFamily="50" charset="-128"/>
                <a:cs typeface="Noto Sans CJK JP Regular"/>
              </a:rPr>
              <a:t>の</a:t>
            </a:r>
            <a:r>
              <a:rPr sz="4400" b="1" u="sng" spc="-60" dirty="0">
                <a:solidFill>
                  <a:schemeClr val="accent2">
                    <a:lumMod val="50000"/>
                  </a:schemeClr>
                </a:solidFill>
                <a:latin typeface="Meiryo UI" panose="020B0604030504040204" pitchFamily="50" charset="-128"/>
                <a:ea typeface="Meiryo UI" panose="020B0604030504040204" pitchFamily="50" charset="-128"/>
                <a:cs typeface="Noto Sans CJK JP Regular"/>
              </a:rPr>
              <a:t>最大</a:t>
            </a:r>
            <a:r>
              <a:rPr sz="4400" b="1" u="sng" spc="-65" dirty="0">
                <a:solidFill>
                  <a:schemeClr val="accent2">
                    <a:lumMod val="50000"/>
                  </a:schemeClr>
                </a:solidFill>
                <a:latin typeface="Meiryo UI" panose="020B0604030504040204" pitchFamily="50" charset="-128"/>
                <a:ea typeface="Meiryo UI" panose="020B0604030504040204" pitchFamily="50" charset="-128"/>
                <a:cs typeface="Noto Sans CJK JP Regular"/>
              </a:rPr>
              <a:t>の</a:t>
            </a:r>
            <a:r>
              <a:rPr sz="6600" b="1" u="sng" spc="-140" dirty="0">
                <a:solidFill>
                  <a:srgbClr val="C00000"/>
                </a:solidFill>
                <a:latin typeface="Meiryo UI" panose="020B0604030504040204" pitchFamily="50" charset="-128"/>
                <a:ea typeface="Meiryo UI" panose="020B0604030504040204" pitchFamily="50" charset="-128"/>
                <a:cs typeface="Noto Sans CJK JP Regular"/>
              </a:rPr>
              <a:t>フ</a:t>
            </a:r>
            <a:r>
              <a:rPr sz="6600" b="1" u="sng" spc="-400" dirty="0">
                <a:solidFill>
                  <a:srgbClr val="C00000"/>
                </a:solidFill>
                <a:latin typeface="Meiryo UI" panose="020B0604030504040204" pitchFamily="50" charset="-128"/>
                <a:ea typeface="Meiryo UI" panose="020B0604030504040204" pitchFamily="50" charset="-128"/>
                <a:cs typeface="Noto Sans CJK JP Regular"/>
              </a:rPr>
              <a:t>ロ</a:t>
            </a:r>
            <a:r>
              <a:rPr sz="6600" b="1" u="sng" spc="-395" dirty="0">
                <a:solidFill>
                  <a:srgbClr val="C00000"/>
                </a:solidFill>
                <a:latin typeface="Meiryo UI" panose="020B0604030504040204" pitchFamily="50" charset="-128"/>
                <a:ea typeface="Meiryo UI" panose="020B0604030504040204" pitchFamily="50" charset="-128"/>
                <a:cs typeface="Noto Sans CJK JP Regular"/>
              </a:rPr>
              <a:t>ン</a:t>
            </a:r>
            <a:r>
              <a:rPr sz="6600" b="1" u="sng" spc="-409" dirty="0">
                <a:solidFill>
                  <a:srgbClr val="C00000"/>
                </a:solidFill>
                <a:latin typeface="Meiryo UI" panose="020B0604030504040204" pitchFamily="50" charset="-128"/>
                <a:ea typeface="Meiryo UI" panose="020B0604030504040204" pitchFamily="50" charset="-128"/>
                <a:cs typeface="Noto Sans CJK JP Regular"/>
              </a:rPr>
              <a:t>テ</a:t>
            </a:r>
            <a:r>
              <a:rPr sz="6600" b="1" u="sng" spc="-965" dirty="0">
                <a:solidFill>
                  <a:srgbClr val="C00000"/>
                </a:solidFill>
                <a:latin typeface="Meiryo UI" panose="020B0604030504040204" pitchFamily="50" charset="-128"/>
                <a:ea typeface="Meiryo UI" panose="020B0604030504040204" pitchFamily="50" charset="-128"/>
                <a:cs typeface="Noto Sans CJK JP Regular"/>
              </a:rPr>
              <a:t>ィ</a:t>
            </a:r>
            <a:r>
              <a:rPr sz="6600" b="1" u="sng" spc="-285" dirty="0">
                <a:solidFill>
                  <a:srgbClr val="C00000"/>
                </a:solidFill>
                <a:latin typeface="Meiryo UI" panose="020B0604030504040204" pitchFamily="50" charset="-128"/>
                <a:ea typeface="Meiryo UI" panose="020B0604030504040204" pitchFamily="50" charset="-128"/>
                <a:cs typeface="Noto Sans CJK JP Regular"/>
              </a:rPr>
              <a:t>ア</a:t>
            </a:r>
            <a:r>
              <a:rPr lang="ja-JP" altLang="en-US" sz="4400" b="1" u="sng" spc="-285" dirty="0">
                <a:solidFill>
                  <a:srgbClr val="C00000"/>
                </a:solidFill>
                <a:latin typeface="Meiryo UI" panose="020B0604030504040204" pitchFamily="50" charset="-128"/>
                <a:ea typeface="Meiryo UI" panose="020B0604030504040204" pitchFamily="50" charset="-128"/>
                <a:cs typeface="Noto Sans CJK JP Regular"/>
              </a:rPr>
              <a:t>領域</a:t>
            </a:r>
            <a:endParaRPr sz="4400" b="1" u="sng" dirty="0">
              <a:solidFill>
                <a:srgbClr val="C00000"/>
              </a:solidFill>
              <a:latin typeface="Meiryo UI" panose="020B0604030504040204" pitchFamily="50" charset="-128"/>
              <a:ea typeface="Meiryo UI" panose="020B0604030504040204" pitchFamily="50" charset="-128"/>
              <a:cs typeface="Noto Sans CJK JP Regular"/>
            </a:endParaRPr>
          </a:p>
        </p:txBody>
      </p:sp>
      <p:sp>
        <p:nvSpPr>
          <p:cNvPr id="91" name="object 8"/>
          <p:cNvSpPr txBox="1"/>
          <p:nvPr/>
        </p:nvSpPr>
        <p:spPr>
          <a:xfrm>
            <a:off x="2755691" y="5465411"/>
            <a:ext cx="6688455" cy="1154162"/>
          </a:xfrm>
          <a:prstGeom prst="rect">
            <a:avLst/>
          </a:prstGeom>
        </p:spPr>
        <p:txBody>
          <a:bodyPr vert="horz" wrap="square" lIns="0" tIns="12700" rIns="0" bIns="0" rtlCol="0">
            <a:spAutoFit/>
          </a:bodyPr>
          <a:lstStyle/>
          <a:p>
            <a:pPr algn="ctr">
              <a:lnSpc>
                <a:spcPct val="100000"/>
              </a:lnSpc>
              <a:spcBef>
                <a:spcPts val="100"/>
              </a:spcBef>
            </a:pPr>
            <a:r>
              <a:rPr sz="2800" b="1" spc="-45" dirty="0">
                <a:solidFill>
                  <a:srgbClr val="002060"/>
                </a:solidFill>
                <a:latin typeface="Meiryo UI" panose="020B0604030504040204" pitchFamily="50" charset="-128"/>
                <a:ea typeface="Meiryo UI" panose="020B0604030504040204" pitchFamily="50" charset="-128"/>
                <a:cs typeface="Noto Sans CJK JP Regular"/>
              </a:rPr>
              <a:t>脳活動</a:t>
            </a:r>
            <a:r>
              <a:rPr sz="2800" b="1" spc="-50" dirty="0">
                <a:solidFill>
                  <a:srgbClr val="002060"/>
                </a:solidFill>
                <a:latin typeface="Meiryo UI" panose="020B0604030504040204" pitchFamily="50" charset="-128"/>
                <a:ea typeface="Meiryo UI" panose="020B0604030504040204" pitchFamily="50" charset="-128"/>
                <a:cs typeface="Noto Sans CJK JP Regular"/>
              </a:rPr>
              <a:t>の</a:t>
            </a:r>
            <a:r>
              <a:rPr sz="2800" b="1" spc="-60" dirty="0">
                <a:solidFill>
                  <a:srgbClr val="002060"/>
                </a:solidFill>
                <a:latin typeface="Meiryo UI" panose="020B0604030504040204" pitchFamily="50" charset="-128"/>
                <a:ea typeface="Meiryo UI" panose="020B0604030504040204" pitchFamily="50" charset="-128"/>
                <a:cs typeface="Noto Sans CJK JP Regular"/>
              </a:rPr>
              <a:t>理解</a:t>
            </a:r>
            <a:r>
              <a:rPr sz="2800" b="1" spc="-65" dirty="0">
                <a:solidFill>
                  <a:srgbClr val="002060"/>
                </a:solidFill>
                <a:latin typeface="Meiryo UI" panose="020B0604030504040204" pitchFamily="50" charset="-128"/>
                <a:ea typeface="Meiryo UI" panose="020B0604030504040204" pitchFamily="50" charset="-128"/>
                <a:cs typeface="Noto Sans CJK JP Regular"/>
              </a:rPr>
              <a:t>は</a:t>
            </a:r>
            <a:r>
              <a:rPr sz="2800" b="1" spc="-40" dirty="0">
                <a:solidFill>
                  <a:srgbClr val="002060"/>
                </a:solidFill>
                <a:latin typeface="Meiryo UI" panose="020B0604030504040204" pitchFamily="50" charset="-128"/>
                <a:ea typeface="Meiryo UI" panose="020B0604030504040204" pitchFamily="50" charset="-128"/>
                <a:cs typeface="Noto Sans CJK JP Regular"/>
              </a:rPr>
              <a:t>人間活動</a:t>
            </a:r>
            <a:r>
              <a:rPr sz="2800" b="1" spc="-45" dirty="0">
                <a:solidFill>
                  <a:srgbClr val="002060"/>
                </a:solidFill>
                <a:latin typeface="Meiryo UI" panose="020B0604030504040204" pitchFamily="50" charset="-128"/>
                <a:ea typeface="Meiryo UI" panose="020B0604030504040204" pitchFamily="50" charset="-128"/>
                <a:cs typeface="Noto Sans CJK JP Regular"/>
              </a:rPr>
              <a:t>の</a:t>
            </a:r>
            <a:r>
              <a:rPr sz="2800" b="1" dirty="0">
                <a:solidFill>
                  <a:srgbClr val="002060"/>
                </a:solidFill>
                <a:latin typeface="Meiryo UI" panose="020B0604030504040204" pitchFamily="50" charset="-128"/>
                <a:ea typeface="Meiryo UI" panose="020B0604030504040204" pitchFamily="50" charset="-128"/>
                <a:cs typeface="Noto Sans CJK JP Regular"/>
              </a:rPr>
              <a:t>理解</a:t>
            </a:r>
          </a:p>
          <a:p>
            <a:pPr algn="ctr">
              <a:lnSpc>
                <a:spcPct val="100000"/>
              </a:lnSpc>
              <a:spcBef>
                <a:spcPts val="1664"/>
              </a:spcBef>
            </a:pPr>
            <a:r>
              <a:rPr sz="1600" spc="-20" dirty="0">
                <a:latin typeface="Arial"/>
                <a:cs typeface="Arial"/>
              </a:rPr>
              <a:t>“Tool-driven </a:t>
            </a:r>
            <a:r>
              <a:rPr sz="1600" spc="-5" dirty="0">
                <a:latin typeface="Arial"/>
                <a:cs typeface="Arial"/>
              </a:rPr>
              <a:t>revolution </a:t>
            </a:r>
            <a:r>
              <a:rPr sz="1600" dirty="0">
                <a:latin typeface="Arial"/>
                <a:cs typeface="Arial"/>
              </a:rPr>
              <a:t>is </a:t>
            </a:r>
            <a:r>
              <a:rPr sz="1600" spc="-5" dirty="0">
                <a:latin typeface="Arial"/>
                <a:cs typeface="Arial"/>
              </a:rPr>
              <a:t>to </a:t>
            </a:r>
            <a:r>
              <a:rPr sz="1600" dirty="0">
                <a:latin typeface="Arial"/>
                <a:cs typeface="Arial"/>
              </a:rPr>
              <a:t>discover </a:t>
            </a:r>
            <a:r>
              <a:rPr sz="1600" spc="-5" dirty="0">
                <a:latin typeface="Arial"/>
                <a:cs typeface="Arial"/>
              </a:rPr>
              <a:t>new things that have to be</a:t>
            </a:r>
            <a:r>
              <a:rPr sz="1600" spc="165" dirty="0">
                <a:latin typeface="Arial"/>
                <a:cs typeface="Arial"/>
              </a:rPr>
              <a:t> </a:t>
            </a:r>
            <a:r>
              <a:rPr sz="1600" spc="-5" dirty="0">
                <a:latin typeface="Arial"/>
                <a:cs typeface="Arial"/>
              </a:rPr>
              <a:t>explained”</a:t>
            </a:r>
            <a:endParaRPr sz="1600" dirty="0">
              <a:latin typeface="Arial"/>
              <a:cs typeface="Arial"/>
            </a:endParaRPr>
          </a:p>
          <a:p>
            <a:pPr algn="ctr">
              <a:lnSpc>
                <a:spcPct val="100000"/>
              </a:lnSpc>
            </a:pPr>
            <a:r>
              <a:rPr sz="1600" spc="-5" dirty="0">
                <a:latin typeface="Arial"/>
                <a:cs typeface="Arial"/>
              </a:rPr>
              <a:t>--- Imagined Worlds, Freeman</a:t>
            </a:r>
            <a:r>
              <a:rPr sz="1600" spc="50" dirty="0">
                <a:latin typeface="Arial"/>
                <a:cs typeface="Arial"/>
              </a:rPr>
              <a:t> </a:t>
            </a:r>
            <a:r>
              <a:rPr sz="1600" spc="-10" dirty="0">
                <a:latin typeface="Arial"/>
                <a:cs typeface="Arial"/>
              </a:rPr>
              <a:t>Dyson</a:t>
            </a:r>
            <a:endParaRPr sz="1600" dirty="0">
              <a:latin typeface="Arial"/>
              <a:cs typeface="Arial"/>
            </a:endParaRPr>
          </a:p>
        </p:txBody>
      </p:sp>
      <p:sp>
        <p:nvSpPr>
          <p:cNvPr id="92" name="object 9"/>
          <p:cNvSpPr txBox="1">
            <a:spLocks/>
          </p:cNvSpPr>
          <p:nvPr/>
        </p:nvSpPr>
        <p:spPr>
          <a:xfrm>
            <a:off x="3928224" y="8448"/>
            <a:ext cx="4389120" cy="505267"/>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3200" b="1" spc="-40" dirty="0">
                <a:latin typeface="Meiryo UI" panose="020B0604030504040204" pitchFamily="50" charset="-128"/>
                <a:ea typeface="Meiryo UI" panose="020B0604030504040204" pitchFamily="50" charset="-128"/>
              </a:rPr>
              <a:t>脳機能研究</a:t>
            </a:r>
            <a:r>
              <a:rPr lang="ja-JP" altLang="en-US" sz="3200" b="1" spc="-45" dirty="0">
                <a:latin typeface="Meiryo UI" panose="020B0604030504040204" pitchFamily="50" charset="-128"/>
                <a:ea typeface="Meiryo UI" panose="020B0604030504040204" pitchFamily="50" charset="-128"/>
              </a:rPr>
              <a:t>の</a:t>
            </a:r>
            <a:r>
              <a:rPr lang="ja-JP" altLang="en-US" sz="3200" b="1" spc="-215" dirty="0">
                <a:latin typeface="Meiryo UI" panose="020B0604030504040204" pitchFamily="50" charset="-128"/>
                <a:ea typeface="Meiryo UI" panose="020B0604030504040204" pitchFamily="50" charset="-128"/>
              </a:rPr>
              <a:t>現状と</a:t>
            </a:r>
            <a:r>
              <a:rPr lang="ja-JP" altLang="en-US" sz="3200" b="1" dirty="0">
                <a:latin typeface="Meiryo UI" panose="020B0604030504040204" pitchFamily="50" charset="-128"/>
                <a:ea typeface="Meiryo UI" panose="020B0604030504040204" pitchFamily="50" charset="-128"/>
              </a:rPr>
              <a:t>動向</a:t>
            </a:r>
          </a:p>
        </p:txBody>
      </p:sp>
      <p:sp>
        <p:nvSpPr>
          <p:cNvPr id="93" name="object 10"/>
          <p:cNvSpPr txBox="1"/>
          <p:nvPr/>
        </p:nvSpPr>
        <p:spPr>
          <a:xfrm>
            <a:off x="3630295" y="4247107"/>
            <a:ext cx="5004435" cy="1081405"/>
          </a:xfrm>
          <a:prstGeom prst="rect">
            <a:avLst/>
          </a:prstGeom>
        </p:spPr>
        <p:txBody>
          <a:bodyPr vert="horz" wrap="square" lIns="0" tIns="12700" rIns="0" bIns="0" rtlCol="0">
            <a:spAutoFit/>
          </a:bodyPr>
          <a:lstStyle/>
          <a:p>
            <a:pPr marL="12700" marR="5080" algn="ctr">
              <a:lnSpc>
                <a:spcPct val="100000"/>
              </a:lnSpc>
              <a:spcBef>
                <a:spcPts val="100"/>
              </a:spcBef>
            </a:pPr>
            <a:r>
              <a:rPr sz="1800" spc="-35" dirty="0" err="1">
                <a:latin typeface="Meiryo UI" panose="020B0604030504040204" pitchFamily="50" charset="-128"/>
                <a:ea typeface="Meiryo UI" panose="020B0604030504040204" pitchFamily="50" charset="-128"/>
                <a:cs typeface="Noto Sans CJK JP Regular"/>
              </a:rPr>
              <a:t>基礎か</a:t>
            </a:r>
            <a:r>
              <a:rPr sz="1800" spc="-305" dirty="0" err="1">
                <a:latin typeface="Meiryo UI" panose="020B0604030504040204" pitchFamily="50" charset="-128"/>
                <a:ea typeface="Meiryo UI" panose="020B0604030504040204" pitchFamily="50" charset="-128"/>
                <a:cs typeface="Noto Sans CJK JP Regular"/>
              </a:rPr>
              <a:t>ら</a:t>
            </a:r>
            <a:r>
              <a:rPr sz="1800" spc="-50" dirty="0" err="1">
                <a:latin typeface="Meiryo UI" panose="020B0604030504040204" pitchFamily="50" charset="-128"/>
                <a:ea typeface="Meiryo UI" panose="020B0604030504040204" pitchFamily="50" charset="-128"/>
                <a:cs typeface="Noto Sans CJK JP Regular"/>
              </a:rPr>
              <a:t>応用</a:t>
            </a:r>
            <a:r>
              <a:rPr sz="1800" spc="-55" dirty="0" err="1">
                <a:latin typeface="Meiryo UI" panose="020B0604030504040204" pitchFamily="50" charset="-128"/>
                <a:ea typeface="Meiryo UI" panose="020B0604030504040204" pitchFamily="50" charset="-128"/>
                <a:cs typeface="Noto Sans CJK JP Regular"/>
              </a:rPr>
              <a:t>に</a:t>
            </a:r>
            <a:r>
              <a:rPr sz="1800" spc="-145" dirty="0" err="1">
                <a:latin typeface="Meiryo UI" panose="020B0604030504040204" pitchFamily="50" charset="-128"/>
                <a:ea typeface="Meiryo UI" panose="020B0604030504040204" pitchFamily="50" charset="-128"/>
                <a:cs typeface="Noto Sans CJK JP Regular"/>
              </a:rPr>
              <a:t>至る</a:t>
            </a:r>
            <a:r>
              <a:rPr sz="1800" spc="-275" dirty="0" err="1">
                <a:latin typeface="Meiryo UI" panose="020B0604030504040204" pitchFamily="50" charset="-128"/>
                <a:ea typeface="Meiryo UI" panose="020B0604030504040204" pitchFamily="50" charset="-128"/>
                <a:cs typeface="Noto Sans CJK JP Regular"/>
              </a:rPr>
              <a:t>ま</a:t>
            </a:r>
            <a:r>
              <a:rPr sz="1800" spc="-280" dirty="0" err="1">
                <a:latin typeface="Meiryo UI" panose="020B0604030504040204" pitchFamily="50" charset="-128"/>
                <a:ea typeface="Meiryo UI" panose="020B0604030504040204" pitchFamily="50" charset="-128"/>
                <a:cs typeface="Noto Sans CJK JP Regular"/>
              </a:rPr>
              <a:t>で</a:t>
            </a:r>
            <a:r>
              <a:rPr lang="ja-JP" altLang="en-US" sz="1800" spc="-280" dirty="0">
                <a:latin typeface="Meiryo UI" panose="020B0604030504040204" pitchFamily="50" charset="-128"/>
                <a:ea typeface="Meiryo UI" panose="020B0604030504040204" pitchFamily="50" charset="-128"/>
                <a:cs typeface="Noto Sans CJK JP Regular"/>
              </a:rPr>
              <a:t>の</a:t>
            </a:r>
            <a:r>
              <a:rPr sz="1800" spc="-60" dirty="0" err="1">
                <a:latin typeface="Meiryo UI" panose="020B0604030504040204" pitchFamily="50" charset="-128"/>
                <a:ea typeface="Meiryo UI" panose="020B0604030504040204" pitchFamily="50" charset="-128"/>
                <a:cs typeface="Noto Sans CJK JP Regular"/>
              </a:rPr>
              <a:t>脳科学研究</a:t>
            </a:r>
            <a:r>
              <a:rPr sz="1800" spc="-65" dirty="0" err="1">
                <a:latin typeface="Meiryo UI" panose="020B0604030504040204" pitchFamily="50" charset="-128"/>
                <a:ea typeface="Meiryo UI" panose="020B0604030504040204" pitchFamily="50" charset="-128"/>
                <a:cs typeface="Noto Sans CJK JP Regular"/>
              </a:rPr>
              <a:t>を</a:t>
            </a:r>
            <a:r>
              <a:rPr sz="1800" spc="-80" dirty="0" err="1">
                <a:latin typeface="Meiryo UI" panose="020B0604030504040204" pitchFamily="50" charset="-128"/>
                <a:ea typeface="Meiryo UI" panose="020B0604030504040204" pitchFamily="50" charset="-128"/>
                <a:cs typeface="Noto Sans CJK JP Regular"/>
              </a:rPr>
              <a:t>支援す</a:t>
            </a:r>
            <a:r>
              <a:rPr sz="1800" spc="-280" dirty="0" err="1">
                <a:latin typeface="Meiryo UI" panose="020B0604030504040204" pitchFamily="50" charset="-128"/>
                <a:ea typeface="Meiryo UI" panose="020B0604030504040204" pitchFamily="50" charset="-128"/>
                <a:cs typeface="Noto Sans CJK JP Regular"/>
              </a:rPr>
              <a:t>る</a:t>
            </a:r>
            <a:r>
              <a:rPr sz="1800" dirty="0" err="1">
                <a:latin typeface="Meiryo UI" panose="020B0604030504040204" pitchFamily="50" charset="-128"/>
                <a:ea typeface="Meiryo UI" panose="020B0604030504040204" pitchFamily="50" charset="-128"/>
                <a:cs typeface="Noto Sans CJK JP Regular"/>
              </a:rPr>
              <a:t>政策</a:t>
            </a:r>
            <a:endParaRPr lang="en-US" sz="1800" dirty="0">
              <a:latin typeface="Meiryo UI" panose="020B0604030504040204" pitchFamily="50" charset="-128"/>
              <a:ea typeface="Meiryo UI" panose="020B0604030504040204" pitchFamily="50" charset="-128"/>
              <a:cs typeface="Noto Sans CJK JP Regular"/>
            </a:endParaRPr>
          </a:p>
          <a:p>
            <a:pPr marL="12700" marR="5080" algn="ctr">
              <a:lnSpc>
                <a:spcPct val="100000"/>
              </a:lnSpc>
              <a:spcBef>
                <a:spcPts val="100"/>
              </a:spcBef>
            </a:pPr>
            <a:r>
              <a:rPr sz="1800" spc="-45" dirty="0" err="1">
                <a:latin typeface="Meiryo UI" panose="020B0604030504040204" pitchFamily="50" charset="-128"/>
                <a:ea typeface="Meiryo UI" panose="020B0604030504040204" pitchFamily="50" charset="-128"/>
                <a:cs typeface="Noto Sans CJK JP Regular"/>
              </a:rPr>
              <a:t>世界各国</a:t>
            </a:r>
            <a:r>
              <a:rPr sz="1800" spc="-55" dirty="0" err="1">
                <a:latin typeface="Meiryo UI" panose="020B0604030504040204" pitchFamily="50" charset="-128"/>
                <a:ea typeface="Meiryo UI" panose="020B0604030504040204" pitchFamily="50" charset="-128"/>
                <a:cs typeface="Noto Sans CJK JP Regular"/>
              </a:rPr>
              <a:t>で</a:t>
            </a:r>
            <a:r>
              <a:rPr sz="1800" spc="-180" dirty="0" err="1">
                <a:latin typeface="Meiryo UI" panose="020B0604030504040204" pitchFamily="50" charset="-128"/>
                <a:ea typeface="Meiryo UI" panose="020B0604030504040204" pitchFamily="50" charset="-128"/>
                <a:cs typeface="Noto Sans CJK JP Regular"/>
              </a:rPr>
              <a:t>策定・展開</a:t>
            </a:r>
            <a:endParaRPr sz="1800" dirty="0">
              <a:latin typeface="Meiryo UI" panose="020B0604030504040204" pitchFamily="50" charset="-128"/>
              <a:ea typeface="Meiryo UI" panose="020B0604030504040204" pitchFamily="50" charset="-128"/>
              <a:cs typeface="Noto Sans CJK JP Regular"/>
            </a:endParaRPr>
          </a:p>
          <a:p>
            <a:pPr marL="635" algn="ctr">
              <a:lnSpc>
                <a:spcPct val="100000"/>
              </a:lnSpc>
              <a:spcBef>
                <a:spcPts val="1110"/>
              </a:spcBef>
            </a:pPr>
            <a:r>
              <a:rPr sz="2400" b="1" spc="-40" dirty="0">
                <a:solidFill>
                  <a:srgbClr val="002060"/>
                </a:solidFill>
                <a:latin typeface="Meiryo UI" panose="020B0604030504040204" pitchFamily="50" charset="-128"/>
                <a:ea typeface="Meiryo UI" panose="020B0604030504040204" pitchFamily="50" charset="-128"/>
                <a:cs typeface="Noto Sans CJK JP Regular"/>
              </a:rPr>
              <a:t>神経科学</a:t>
            </a:r>
            <a:r>
              <a:rPr sz="2400" b="1" spc="-45" dirty="0">
                <a:solidFill>
                  <a:srgbClr val="002060"/>
                </a:solidFill>
                <a:latin typeface="Meiryo UI" panose="020B0604030504040204" pitchFamily="50" charset="-128"/>
                <a:ea typeface="Meiryo UI" panose="020B0604030504040204" pitchFamily="50" charset="-128"/>
                <a:cs typeface="Noto Sans CJK JP Regular"/>
              </a:rPr>
              <a:t>の</a:t>
            </a:r>
            <a:r>
              <a:rPr sz="2400" b="1" spc="-95" dirty="0">
                <a:solidFill>
                  <a:srgbClr val="002060"/>
                </a:solidFill>
                <a:latin typeface="Meiryo UI" panose="020B0604030504040204" pitchFamily="50" charset="-128"/>
                <a:ea typeface="Meiryo UI" panose="020B0604030504040204" pitchFamily="50" charset="-128"/>
                <a:cs typeface="Noto Sans CJK JP Regular"/>
              </a:rPr>
              <a:t>急速な</a:t>
            </a:r>
            <a:r>
              <a:rPr sz="2400" b="1" dirty="0">
                <a:solidFill>
                  <a:srgbClr val="002060"/>
                </a:solidFill>
                <a:latin typeface="Meiryo UI" panose="020B0604030504040204" pitchFamily="50" charset="-128"/>
                <a:ea typeface="Meiryo UI" panose="020B0604030504040204" pitchFamily="50" charset="-128"/>
                <a:cs typeface="Noto Sans CJK JP Regular"/>
              </a:rPr>
              <a:t>進展</a:t>
            </a:r>
          </a:p>
        </p:txBody>
      </p:sp>
      <p:sp>
        <p:nvSpPr>
          <p:cNvPr id="3" name="正方形/長方形 2"/>
          <p:cNvSpPr/>
          <p:nvPr/>
        </p:nvSpPr>
        <p:spPr>
          <a:xfrm>
            <a:off x="1752600" y="3317845"/>
            <a:ext cx="8763000" cy="707886"/>
          </a:xfrm>
          <a:prstGeom prst="rect">
            <a:avLst/>
          </a:prstGeom>
        </p:spPr>
        <p:txBody>
          <a:bodyPr wrap="square">
            <a:spAutoFit/>
          </a:bodyPr>
          <a:lstStyle/>
          <a:p>
            <a:pPr algn="ctr"/>
            <a:r>
              <a:rPr lang="ja-JP" altLang="en-US" sz="2000" dirty="0">
                <a:latin typeface="Meiryo UI" panose="020B0604030504040204" pitchFamily="50" charset="-128"/>
                <a:ea typeface="Meiryo UI" panose="020B0604030504040204" pitchFamily="50" charset="-128"/>
              </a:rPr>
              <a:t>脳活動の包括的理解が可能なレベルに「ようやく」到達</a:t>
            </a:r>
          </a:p>
          <a:p>
            <a:pPr algn="ctr"/>
            <a:r>
              <a:rPr lang="ja-JP" altLang="en-US" sz="2000" dirty="0">
                <a:latin typeface="Meiryo UI" panose="020B0604030504040204" pitchFamily="50" charset="-128"/>
                <a:ea typeface="Meiryo UI" panose="020B0604030504040204" pitchFamily="50" charset="-128"/>
              </a:rPr>
              <a:t>分子、ニューロン、神経ネットワーク、システム、認知・情動・行動、コミュニケーション</a:t>
            </a:r>
          </a:p>
        </p:txBody>
      </p:sp>
    </p:spTree>
    <p:extLst>
      <p:ext uri="{BB962C8B-B14F-4D97-AF65-F5344CB8AC3E}">
        <p14:creationId xmlns:p14="http://schemas.microsoft.com/office/powerpoint/2010/main" val="57008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テキスト ボックス 21"/>
          <p:cNvSpPr txBox="1"/>
          <p:nvPr/>
        </p:nvSpPr>
        <p:spPr>
          <a:xfrm>
            <a:off x="3281948" y="210382"/>
            <a:ext cx="5692366" cy="6432530"/>
          </a:xfrm>
          <a:prstGeom prst="rect">
            <a:avLst/>
          </a:prstGeom>
          <a:noFill/>
        </p:spPr>
        <p:txBody>
          <a:bodyPr wrap="square" rtlCol="0" anchor="ctr">
            <a:spAutoFit/>
          </a:bodyPr>
          <a:lstStyle/>
          <a:p>
            <a:pPr algn="ctr"/>
            <a:r>
              <a:rPr kumimoji="1" lang="en-US" altLang="ja-JP" sz="41200" b="1" dirty="0">
                <a:solidFill>
                  <a:schemeClr val="bg1">
                    <a:lumMod val="85000"/>
                  </a:schemeClr>
                </a:solidFill>
                <a:latin typeface="Meiryo UI" panose="020B0604030504040204" pitchFamily="50" charset="-128"/>
                <a:ea typeface="Meiryo UI" panose="020B0604030504040204" pitchFamily="50" charset="-128"/>
              </a:rPr>
              <a:t>3</a:t>
            </a:r>
            <a:endParaRPr kumimoji="1" lang="ja-JP" altLang="en-US" sz="412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10622" y="2767288"/>
            <a:ext cx="12191999" cy="1323439"/>
          </a:xfrm>
          <a:prstGeom prst="rect">
            <a:avLst/>
          </a:prstGeom>
          <a:noFill/>
        </p:spPr>
        <p:txBody>
          <a:bodyPr wrap="square" rtlCol="0">
            <a:spAutoFit/>
          </a:bodyPr>
          <a:lstStyle/>
          <a:p>
            <a:pPr algn="ctr"/>
            <a:r>
              <a:rPr kumimoji="1" lang="ja-JP" altLang="en-US" sz="8000" b="1" dirty="0">
                <a:solidFill>
                  <a:srgbClr val="C00000"/>
                </a:solidFill>
                <a:latin typeface="Malgun Gothic" panose="020B0503020000020004" pitchFamily="34" charset="-127"/>
                <a:ea typeface="Malgun Gothic" panose="020B0503020000020004" pitchFamily="34" charset="-127"/>
              </a:rPr>
              <a:t>脳　</a:t>
            </a:r>
            <a:r>
              <a:rPr kumimoji="1" lang="ja-JP" altLang="en-US" sz="8000" b="1" dirty="0">
                <a:latin typeface="Malgun Gothic" panose="020B0503020000020004" pitchFamily="34" charset="-127"/>
                <a:ea typeface="Malgun Gothic" panose="020B0503020000020004" pitchFamily="34" charset="-127"/>
              </a:rPr>
              <a:t>を</a:t>
            </a:r>
            <a:r>
              <a:rPr kumimoji="1" lang="ja-JP" altLang="en-US" sz="8000" b="1" u="sng" dirty="0">
                <a:solidFill>
                  <a:srgbClr val="7030A0"/>
                </a:solidFill>
                <a:latin typeface="Malgun Gothic" panose="020B0503020000020004" pitchFamily="34" charset="-127"/>
                <a:ea typeface="Malgun Gothic" panose="020B0503020000020004" pitchFamily="34" charset="-127"/>
              </a:rPr>
              <a:t>探</a:t>
            </a:r>
            <a:r>
              <a:rPr kumimoji="1" lang="ja-JP" altLang="en-US" sz="8000" b="1" u="sng" dirty="0">
                <a:latin typeface="Malgun Gothic" panose="020B0503020000020004" pitchFamily="34" charset="-127"/>
                <a:ea typeface="Malgun Gothic" panose="020B0503020000020004" pitchFamily="34" charset="-127"/>
              </a:rPr>
              <a:t>る</a:t>
            </a:r>
            <a:r>
              <a:rPr kumimoji="1" lang="ja-JP" altLang="en-US" sz="3600" b="1" dirty="0">
                <a:latin typeface="Malgun Gothic" panose="020B0503020000020004" pitchFamily="34" charset="-127"/>
                <a:ea typeface="Malgun Gothic" panose="020B0503020000020004" pitchFamily="34" charset="-127"/>
              </a:rPr>
              <a:t>、</a:t>
            </a:r>
            <a:r>
              <a:rPr lang="ja-JP" altLang="en-US" sz="8000" b="1" u="sng" dirty="0">
                <a:solidFill>
                  <a:srgbClr val="002060"/>
                </a:solidFill>
                <a:latin typeface="Malgun Gothic" panose="020B0503020000020004" pitchFamily="34" charset="-127"/>
                <a:ea typeface="Malgun Gothic" panose="020B0503020000020004" pitchFamily="34" charset="-127"/>
              </a:rPr>
              <a:t>操</a:t>
            </a:r>
            <a:r>
              <a:rPr lang="ja-JP" altLang="en-US" sz="8000" b="1" u="sng" dirty="0">
                <a:latin typeface="Malgun Gothic" panose="020B0503020000020004" pitchFamily="34" charset="-127"/>
                <a:ea typeface="Malgun Gothic" panose="020B0503020000020004" pitchFamily="34" charset="-127"/>
              </a:rPr>
              <a:t>る</a:t>
            </a:r>
            <a:endParaRPr kumimoji="1" lang="en-US" altLang="ja-JP" sz="3200" u="sng" dirty="0">
              <a:latin typeface="Malgun Gothic" panose="020B0503020000020004" pitchFamily="34" charset="-127"/>
              <a:ea typeface="Malgun Gothic" panose="020B0503020000020004" pitchFamily="34" charset="-127"/>
            </a:endParaRPr>
          </a:p>
        </p:txBody>
      </p:sp>
      <p:pic>
        <p:nvPicPr>
          <p:cNvPr id="15" name="図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1948" y="2895261"/>
            <a:ext cx="1162557" cy="1062772"/>
          </a:xfrm>
          <a:prstGeom prst="rect">
            <a:avLst/>
          </a:prstGeom>
        </p:spPr>
      </p:pic>
    </p:spTree>
    <p:extLst>
      <p:ext uri="{BB962C8B-B14F-4D97-AF65-F5344CB8AC3E}">
        <p14:creationId xmlns:p14="http://schemas.microsoft.com/office/powerpoint/2010/main" val="4168328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958107" y="0"/>
            <a:ext cx="10358652"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脳と機械を繋ぐ</a:t>
            </a:r>
            <a:r>
              <a:rPr lang="en-US" altLang="ja-JP" sz="3200" b="1" dirty="0">
                <a:latin typeface="Meiryo UI" panose="020B0604030504040204" pitchFamily="50" charset="-128"/>
                <a:ea typeface="Meiryo UI" panose="020B0604030504040204" pitchFamily="50" charset="-128"/>
              </a:rPr>
              <a:t>~BMI</a:t>
            </a:r>
            <a:endParaRPr kumimoji="1" lang="ja-JP" altLang="en-US" sz="3200" b="1" dirty="0">
              <a:latin typeface="Meiryo UI" panose="020B0604030504040204" pitchFamily="50" charset="-128"/>
              <a:ea typeface="Meiryo UI" panose="020B0604030504040204" pitchFamily="50" charset="-128"/>
            </a:endParaRPr>
          </a:p>
        </p:txBody>
      </p:sp>
      <p:graphicFrame>
        <p:nvGraphicFramePr>
          <p:cNvPr id="3" name="表 2"/>
          <p:cNvGraphicFramePr>
            <a:graphicFrameLocks noGrp="1"/>
          </p:cNvGraphicFramePr>
          <p:nvPr>
            <p:extLst>
              <p:ext uri="{D42A27DB-BD31-4B8C-83A1-F6EECF244321}">
                <p14:modId xmlns:p14="http://schemas.microsoft.com/office/powerpoint/2010/main" val="3404008792"/>
              </p:ext>
            </p:extLst>
          </p:nvPr>
        </p:nvGraphicFramePr>
        <p:xfrm>
          <a:off x="696913" y="800560"/>
          <a:ext cx="10871200" cy="4546600"/>
        </p:xfrm>
        <a:graphic>
          <a:graphicData uri="http://schemas.openxmlformats.org/drawingml/2006/table">
            <a:tbl>
              <a:tblPr firstRow="1" bandRow="1">
                <a:tableStyleId>{5940675A-B579-460E-94D1-54222C63F5DA}</a:tableStyleId>
              </a:tblPr>
              <a:tblGrid>
                <a:gridCol w="17780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gridCol w="6908800">
                  <a:extLst>
                    <a:ext uri="{9D8B030D-6E8A-4147-A177-3AD203B41FA5}">
                      <a16:colId xmlns:a16="http://schemas.microsoft.com/office/drawing/2014/main" val="20002"/>
                    </a:ext>
                  </a:extLst>
                </a:gridCol>
                <a:gridCol w="1155700">
                  <a:extLst>
                    <a:ext uri="{9D8B030D-6E8A-4147-A177-3AD203B41FA5}">
                      <a16:colId xmlns:a16="http://schemas.microsoft.com/office/drawing/2014/main" val="20003"/>
                    </a:ext>
                  </a:extLst>
                </a:gridCol>
              </a:tblGrid>
              <a:tr h="370840">
                <a:tc>
                  <a:txBody>
                    <a:bodyPr/>
                    <a:lstStyle/>
                    <a:p>
                      <a:pPr algn="ctr"/>
                      <a:r>
                        <a:rPr kumimoji="1" lang="ja-JP" altLang="en-US" sz="1800" b="1" dirty="0">
                          <a:solidFill>
                            <a:schemeClr val="bg1"/>
                          </a:solidFill>
                          <a:latin typeface="Meiryo UI" panose="020B0604030504040204" pitchFamily="50" charset="-128"/>
                          <a:ea typeface="Meiryo UI" panose="020B0604030504040204" pitchFamily="50" charset="-128"/>
                        </a:rPr>
                        <a:t>分類</a:t>
                      </a:r>
                    </a:p>
                  </a:txBody>
                  <a:tcPr>
                    <a:solidFill>
                      <a:schemeClr val="tx1"/>
                    </a:solidFill>
                  </a:tcPr>
                </a:tc>
                <a:tc>
                  <a:txBody>
                    <a:bodyPr/>
                    <a:lstStyle/>
                    <a:p>
                      <a:pPr algn="ctr"/>
                      <a:endParaRPr kumimoji="1" lang="ja-JP" altLang="en-US" sz="1800" b="1" dirty="0">
                        <a:solidFill>
                          <a:schemeClr val="bg1"/>
                        </a:solidFill>
                        <a:latin typeface="Meiryo UI" panose="020B0604030504040204" pitchFamily="50" charset="-128"/>
                        <a:ea typeface="Meiryo UI" panose="020B0604030504040204" pitchFamily="50" charset="-128"/>
                      </a:endParaRPr>
                    </a:p>
                  </a:txBody>
                  <a:tcPr>
                    <a:solidFill>
                      <a:schemeClr val="tx1"/>
                    </a:solidFill>
                  </a:tcPr>
                </a:tc>
                <a:tc>
                  <a:txBody>
                    <a:bodyPr/>
                    <a:lstStyle/>
                    <a:p>
                      <a:pPr algn="ctr"/>
                      <a:r>
                        <a:rPr kumimoji="1" lang="ja-JP" altLang="en-US" sz="1800" b="1" dirty="0">
                          <a:solidFill>
                            <a:schemeClr val="bg1"/>
                          </a:solidFill>
                          <a:latin typeface="Meiryo UI" panose="020B0604030504040204" pitchFamily="50" charset="-128"/>
                          <a:ea typeface="Meiryo UI" panose="020B0604030504040204" pitchFamily="50" charset="-128"/>
                        </a:rPr>
                        <a:t>概要 と 事例</a:t>
                      </a:r>
                    </a:p>
                  </a:txBody>
                  <a:tcPr>
                    <a:solidFill>
                      <a:schemeClr val="tx1"/>
                    </a:solidFill>
                  </a:tcPr>
                </a:tc>
                <a:tc>
                  <a:txBody>
                    <a:bodyPr/>
                    <a:lstStyle/>
                    <a:p>
                      <a:pPr algn="ctr"/>
                      <a:r>
                        <a:rPr kumimoji="1" lang="ja-JP" altLang="en-US" sz="1800" b="1" dirty="0">
                          <a:solidFill>
                            <a:schemeClr val="bg1"/>
                          </a:solidFill>
                          <a:latin typeface="Meiryo UI" panose="020B0604030504040204" pitchFamily="50" charset="-128"/>
                          <a:ea typeface="Meiryo UI" panose="020B0604030504040204" pitchFamily="50" charset="-128"/>
                        </a:rPr>
                        <a:t>手術要否</a:t>
                      </a:r>
                    </a:p>
                  </a:txBody>
                  <a:tcPr>
                    <a:solidFill>
                      <a:schemeClr val="tx1"/>
                    </a:solidFill>
                  </a:tcPr>
                </a:tc>
                <a:extLst>
                  <a:ext uri="{0D108BD9-81ED-4DB2-BD59-A6C34878D82A}">
                    <a16:rowId xmlns:a16="http://schemas.microsoft.com/office/drawing/2014/main" val="10000"/>
                  </a:ext>
                </a:extLst>
              </a:tr>
              <a:tr h="370840">
                <a:tc rowSpan="2">
                  <a:txBody>
                    <a:bodyPr/>
                    <a:lstStyle/>
                    <a:p>
                      <a:pPr algn="ctr"/>
                      <a:r>
                        <a:rPr kumimoji="1" lang="ja-JP" altLang="en-US" sz="1600" b="1" dirty="0">
                          <a:latin typeface="Meiryo UI" panose="020B0604030504040204" pitchFamily="50" charset="-128"/>
                          <a:ea typeface="Meiryo UI" panose="020B0604030504040204" pitchFamily="50" charset="-128"/>
                        </a:rPr>
                        <a:t>出力型</a:t>
                      </a:r>
                      <a:r>
                        <a:rPr kumimoji="1" lang="en-US" altLang="ja-JP" sz="1600" dirty="0">
                          <a:latin typeface="Meiryo UI" panose="020B0604030504040204" pitchFamily="50" charset="-128"/>
                          <a:ea typeface="Meiryo UI" panose="020B0604030504040204" pitchFamily="50" charset="-128"/>
                        </a:rPr>
                        <a:t>BMI</a:t>
                      </a:r>
                      <a:endParaRPr kumimoji="1" lang="ja-JP" altLang="en-US" sz="1600"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sz="1600" dirty="0">
                          <a:latin typeface="Meiryo UI" panose="020B0604030504040204" pitchFamily="50" charset="-128"/>
                          <a:ea typeface="Meiryo UI" panose="020B0604030504040204" pitchFamily="50" charset="-128"/>
                        </a:rPr>
                        <a:t>侵襲</a:t>
                      </a:r>
                    </a:p>
                  </a:txBody>
                  <a:tcPr anchor="ctr"/>
                </a:tc>
                <a:tc>
                  <a:txBody>
                    <a:bodyPr/>
                    <a:lstStyle/>
                    <a:p>
                      <a:r>
                        <a:rPr kumimoji="1" lang="ja-JP" altLang="en-US" sz="1600" dirty="0">
                          <a:solidFill>
                            <a:srgbClr val="FF0000"/>
                          </a:solidFill>
                          <a:latin typeface="Meiryo UI" panose="020B0604030504040204" pitchFamily="50" charset="-128"/>
                          <a:ea typeface="Meiryo UI" panose="020B0604030504040204" pitchFamily="50" charset="-128"/>
                        </a:rPr>
                        <a:t>頭蓋内</a:t>
                      </a:r>
                      <a:r>
                        <a:rPr kumimoji="1" lang="ja-JP" altLang="en-US" sz="1600" dirty="0">
                          <a:latin typeface="Meiryo UI" panose="020B0604030504040204" pitchFamily="50" charset="-128"/>
                          <a:ea typeface="Meiryo UI" panose="020B0604030504040204" pitchFamily="50" charset="-128"/>
                        </a:rPr>
                        <a:t>脳波でロボットやコンピュータを操作</a:t>
                      </a:r>
                      <a:endParaRPr kumimoji="1" lang="en-US" altLang="ja-JP" sz="1600" dirty="0">
                        <a:latin typeface="Meiryo UI" panose="020B0604030504040204" pitchFamily="50" charset="-128"/>
                        <a:ea typeface="Meiryo UI" panose="020B0604030504040204" pitchFamily="50" charset="-128"/>
                      </a:endParaRPr>
                    </a:p>
                    <a:p>
                      <a:r>
                        <a:rPr kumimoji="1" lang="en-US" altLang="ja-JP" sz="1600" dirty="0">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事例</a:t>
                      </a:r>
                      <a:r>
                        <a:rPr kumimoji="1" lang="en-US" altLang="ja-JP" sz="1600" dirty="0">
                          <a:latin typeface="Meiryo UI" panose="020B0604030504040204" pitchFamily="50" charset="-128"/>
                          <a:ea typeface="Meiryo UI" panose="020B0604030504040204" pitchFamily="50" charset="-128"/>
                        </a:rPr>
                        <a:t>】</a:t>
                      </a:r>
                    </a:p>
                    <a:p>
                      <a:r>
                        <a:rPr kumimoji="1" lang="en-US" altLang="ja-JP" sz="1600" dirty="0">
                          <a:latin typeface="Meiryo UI" panose="020B0604030504040204" pitchFamily="50" charset="-128"/>
                          <a:ea typeface="Meiryo UI" panose="020B0604030504040204" pitchFamily="50" charset="-128"/>
                        </a:rPr>
                        <a:t>2002</a:t>
                      </a:r>
                      <a:r>
                        <a:rPr kumimoji="1" lang="ja-JP" altLang="en-US" sz="1600" baseline="0" dirty="0">
                          <a:latin typeface="Meiryo UI" panose="020B0604030504040204" pitchFamily="50" charset="-128"/>
                          <a:ea typeface="Meiryo UI" panose="020B0604030504040204" pitchFamily="50" charset="-128"/>
                        </a:rPr>
                        <a:t>年、米ブラウン大学</a:t>
                      </a:r>
                      <a:r>
                        <a:rPr lang="en-US" altLang="ja-JP" sz="1600" dirty="0">
                          <a:latin typeface="Meiryo UI" panose="020B0604030504040204" pitchFamily="50" charset="-128"/>
                          <a:ea typeface="Meiryo UI" panose="020B0604030504040204" pitchFamily="50" charset="-128"/>
                        </a:rPr>
                        <a:t>J. Donoghue</a:t>
                      </a:r>
                      <a:r>
                        <a:rPr lang="ja-JP" altLang="en-US" sz="1600" dirty="0">
                          <a:latin typeface="Meiryo UI" panose="020B0604030504040204" pitchFamily="50" charset="-128"/>
                          <a:ea typeface="Meiryo UI" panose="020B0604030504040204" pitchFamily="50" charset="-128"/>
                        </a:rPr>
                        <a:t>教授が脳内刺入針電極による慢性臨床試験を実施。</a:t>
                      </a:r>
                      <a:endParaRPr lang="en-US" altLang="ja-JP" sz="1600" dirty="0">
                        <a:latin typeface="Meiryo UI" panose="020B0604030504040204" pitchFamily="50" charset="-128"/>
                        <a:ea typeface="Meiryo UI" panose="020B0604030504040204" pitchFamily="50" charset="-128"/>
                      </a:endParaRPr>
                    </a:p>
                    <a:p>
                      <a:r>
                        <a:rPr kumimoji="1" lang="ja-JP" altLang="en-US" sz="1600" baseline="0" dirty="0">
                          <a:latin typeface="Meiryo UI" panose="020B0604030504040204" pitchFamily="50" charset="-128"/>
                          <a:ea typeface="Meiryo UI" panose="020B0604030504040204" pitchFamily="50" charset="-128"/>
                        </a:rPr>
                        <a:t>脳表シート電極を使用（大阪大学、ピッツバーグ大学）</a:t>
                      </a:r>
                      <a:endParaRPr kumimoji="1" lang="en-US" altLang="ja-JP" sz="1600" baseline="0" dirty="0">
                        <a:latin typeface="Meiryo UI" panose="020B0604030504040204" pitchFamily="50" charset="-128"/>
                        <a:ea typeface="Meiryo UI" panose="020B0604030504040204" pitchFamily="50" charset="-128"/>
                      </a:endParaRPr>
                    </a:p>
                  </a:txBody>
                  <a:tcPr/>
                </a:tc>
                <a:tc>
                  <a:txBody>
                    <a:bodyPr/>
                    <a:lstStyle/>
                    <a:p>
                      <a:pPr algn="ctr"/>
                      <a:r>
                        <a:rPr kumimoji="1" lang="ja-JP" altLang="en-US" sz="1600" dirty="0">
                          <a:latin typeface="Meiryo UI" panose="020B0604030504040204" pitchFamily="50" charset="-128"/>
                          <a:ea typeface="Meiryo UI" panose="020B0604030504040204" pitchFamily="50" charset="-128"/>
                        </a:rPr>
                        <a:t>必要</a:t>
                      </a:r>
                    </a:p>
                  </a:txBody>
                  <a:tcPr anchor="ct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pPr algn="ctr"/>
                      <a:r>
                        <a:rPr kumimoji="1" lang="ja-JP" altLang="en-US" sz="1600" dirty="0">
                          <a:latin typeface="Meiryo UI" panose="020B0604030504040204" pitchFamily="50" charset="-128"/>
                          <a:ea typeface="Meiryo UI" panose="020B0604030504040204" pitchFamily="50" charset="-128"/>
                        </a:rPr>
                        <a:t>非侵襲</a:t>
                      </a:r>
                    </a:p>
                  </a:txBody>
                  <a:tcPr anchor="ctr"/>
                </a:tc>
                <a:tc>
                  <a:txBody>
                    <a:bodyPr/>
                    <a:lstStyle/>
                    <a:p>
                      <a:r>
                        <a:rPr kumimoji="1" lang="ja-JP" altLang="en-US" sz="1600" dirty="0">
                          <a:solidFill>
                            <a:srgbClr val="FF0000"/>
                          </a:solidFill>
                          <a:latin typeface="Meiryo UI" panose="020B0604030504040204" pitchFamily="50" charset="-128"/>
                          <a:ea typeface="Meiryo UI" panose="020B0604030504040204" pitchFamily="50" charset="-128"/>
                        </a:rPr>
                        <a:t>頭皮</a:t>
                      </a:r>
                      <a:r>
                        <a:rPr kumimoji="1" lang="ja-JP" altLang="en-US" sz="1600" dirty="0">
                          <a:latin typeface="Meiryo UI" panose="020B0604030504040204" pitchFamily="50" charset="-128"/>
                          <a:ea typeface="Meiryo UI" panose="020B0604030504040204" pitchFamily="50" charset="-128"/>
                        </a:rPr>
                        <a:t>脳波、誘発電位で文字やメッセージを選択</a:t>
                      </a:r>
                      <a:endParaRPr kumimoji="1" lang="en-US" altLang="ja-JP" sz="1600" dirty="0">
                        <a:latin typeface="Meiryo UI" panose="020B0604030504040204" pitchFamily="50" charset="-128"/>
                        <a:ea typeface="Meiryo UI" panose="020B0604030504040204" pitchFamily="50" charset="-128"/>
                      </a:endParaRPr>
                    </a:p>
                    <a:p>
                      <a:r>
                        <a:rPr kumimoji="1" lang="en-US" altLang="ja-JP" sz="1600" dirty="0">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事例</a:t>
                      </a:r>
                      <a:r>
                        <a:rPr kumimoji="1" lang="en-US" altLang="ja-JP" sz="1600" dirty="0">
                          <a:latin typeface="Meiryo UI" panose="020B0604030504040204" pitchFamily="50" charset="-128"/>
                          <a:ea typeface="Meiryo UI" panose="020B0604030504040204" pitchFamily="50" charset="-128"/>
                        </a:rPr>
                        <a:t>】</a:t>
                      </a:r>
                    </a:p>
                    <a:p>
                      <a:r>
                        <a:rPr kumimoji="1" lang="en-US" altLang="ja-JP" sz="1600" dirty="0" err="1">
                          <a:latin typeface="Meiryo UI" panose="020B0604030504040204" pitchFamily="50" charset="-128"/>
                          <a:ea typeface="Meiryo UI" panose="020B0604030504040204" pitchFamily="50" charset="-128"/>
                        </a:rPr>
                        <a:t>ItendiX</a:t>
                      </a:r>
                      <a:r>
                        <a:rPr kumimoji="1" lang="en-US" altLang="ja-JP" sz="1600" baseline="0" dirty="0">
                          <a:latin typeface="Meiryo UI" panose="020B0604030504040204" pitchFamily="50" charset="-128"/>
                          <a:ea typeface="Meiryo UI" panose="020B0604030504040204" pitchFamily="50" charset="-128"/>
                        </a:rPr>
                        <a:t> P300 speller</a:t>
                      </a:r>
                      <a:r>
                        <a:rPr kumimoji="1" lang="ja-JP" altLang="en-US" sz="1600" baseline="0" dirty="0">
                          <a:latin typeface="Meiryo UI" panose="020B0604030504040204" pitchFamily="50" charset="-128"/>
                          <a:ea typeface="Meiryo UI" panose="020B0604030504040204" pitchFamily="50" charset="-128"/>
                        </a:rPr>
                        <a:t>（ジーマンテック社）</a:t>
                      </a:r>
                      <a:endParaRPr kumimoji="1" lang="en-US" altLang="ja-JP" sz="1600" baseline="0" dirty="0">
                        <a:latin typeface="Meiryo UI" panose="020B0604030504040204" pitchFamily="50" charset="-128"/>
                        <a:ea typeface="Meiryo UI" panose="020B0604030504040204" pitchFamily="50" charset="-128"/>
                      </a:endParaRPr>
                    </a:p>
                    <a:p>
                      <a:r>
                        <a:rPr kumimoji="1" lang="ja-JP" altLang="en-US" sz="1600" baseline="0" dirty="0">
                          <a:latin typeface="Meiryo UI" panose="020B0604030504040204" pitchFamily="50" charset="-128"/>
                          <a:ea typeface="Meiryo UI" panose="020B0604030504040204" pitchFamily="50" charset="-128"/>
                        </a:rPr>
                        <a:t>ニューロコミュニケーター（産業技術総合研究所）</a:t>
                      </a:r>
                      <a:endParaRPr kumimoji="1" lang="en-US" altLang="ja-JP" sz="1600" baseline="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マクトス</a:t>
                      </a:r>
                      <a:r>
                        <a:rPr kumimoji="1" lang="en-US" altLang="ja-JP" sz="1600" dirty="0">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株式会社テクノスジャパン）</a:t>
                      </a:r>
                    </a:p>
                  </a:txBody>
                  <a:tcPr/>
                </a:tc>
                <a:tc>
                  <a:txBody>
                    <a:bodyPr/>
                    <a:lstStyle/>
                    <a:p>
                      <a:pPr algn="ctr"/>
                      <a:r>
                        <a:rPr kumimoji="1" lang="ja-JP" altLang="en-US" sz="1600" dirty="0">
                          <a:latin typeface="Meiryo UI" panose="020B0604030504040204" pitchFamily="50" charset="-128"/>
                          <a:ea typeface="Meiryo UI" panose="020B0604030504040204" pitchFamily="50" charset="-128"/>
                        </a:rPr>
                        <a:t>不要</a:t>
                      </a:r>
                    </a:p>
                  </a:txBody>
                  <a:tcPr anchor="ctr"/>
                </a:tc>
                <a:extLst>
                  <a:ext uri="{0D108BD9-81ED-4DB2-BD59-A6C34878D82A}">
                    <a16:rowId xmlns:a16="http://schemas.microsoft.com/office/drawing/2014/main" val="10002"/>
                  </a:ext>
                </a:extLst>
              </a:tr>
              <a:tr h="370840">
                <a:tc>
                  <a:txBody>
                    <a:bodyPr/>
                    <a:lstStyle/>
                    <a:p>
                      <a:pPr algn="ctr"/>
                      <a:r>
                        <a:rPr kumimoji="1" lang="ja-JP" altLang="en-US" sz="1600" b="1" dirty="0">
                          <a:latin typeface="Meiryo UI" panose="020B0604030504040204" pitchFamily="50" charset="-128"/>
                          <a:ea typeface="Meiryo UI" panose="020B0604030504040204" pitchFamily="50" charset="-128"/>
                        </a:rPr>
                        <a:t>入力型</a:t>
                      </a:r>
                      <a:r>
                        <a:rPr kumimoji="1" lang="en-US" altLang="ja-JP" sz="1600" dirty="0">
                          <a:latin typeface="Meiryo UI" panose="020B0604030504040204" pitchFamily="50" charset="-128"/>
                          <a:ea typeface="Meiryo UI" panose="020B0604030504040204" pitchFamily="50" charset="-128"/>
                        </a:rPr>
                        <a:t>BMI</a:t>
                      </a:r>
                      <a:endParaRPr kumimoji="1" lang="ja-JP" altLang="en-US" sz="1600"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sz="1600" dirty="0">
                          <a:latin typeface="Meiryo UI" panose="020B0604030504040204" pitchFamily="50" charset="-128"/>
                          <a:ea typeface="Meiryo UI" panose="020B0604030504040204" pitchFamily="50" charset="-128"/>
                        </a:rPr>
                        <a:t>侵襲</a:t>
                      </a:r>
                    </a:p>
                  </a:txBody>
                  <a:tcPr anchor="ctr"/>
                </a:tc>
                <a:tc>
                  <a:txBody>
                    <a:bodyPr/>
                    <a:lstStyle/>
                    <a:p>
                      <a:r>
                        <a:rPr kumimoji="1" lang="ja-JP" altLang="en-US" sz="1600" dirty="0">
                          <a:latin typeface="Meiryo UI" panose="020B0604030504040204" pitchFamily="50" charset="-128"/>
                          <a:ea typeface="Meiryo UI" panose="020B0604030504040204" pitchFamily="50" charset="-128"/>
                        </a:rPr>
                        <a:t>★マイクの音を電気信号に変えて脳に入力→</a:t>
                      </a:r>
                      <a:r>
                        <a:rPr kumimoji="1" lang="ja-JP" altLang="en-US" sz="1600" b="1" u="sng" dirty="0">
                          <a:solidFill>
                            <a:srgbClr val="FF0000"/>
                          </a:solidFill>
                          <a:latin typeface="Meiryo UI" panose="020B0604030504040204" pitchFamily="50" charset="-128"/>
                          <a:ea typeface="Meiryo UI" panose="020B0604030504040204" pitchFamily="50" charset="-128"/>
                        </a:rPr>
                        <a:t>人工内耳</a:t>
                      </a:r>
                      <a:endParaRPr kumimoji="1" lang="en-US" altLang="ja-JP" sz="1600" b="1" u="sng" dirty="0">
                        <a:solidFill>
                          <a:srgbClr val="FF0000"/>
                        </a:solidFill>
                        <a:latin typeface="Meiryo UI" panose="020B0604030504040204" pitchFamily="50" charset="-128"/>
                        <a:ea typeface="Meiryo UI" panose="020B0604030504040204" pitchFamily="50" charset="-128"/>
                      </a:endParaRPr>
                    </a:p>
                    <a:p>
                      <a:r>
                        <a:rPr kumimoji="1" lang="en-US" altLang="ja-JP" sz="1600" dirty="0">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実用化</a:t>
                      </a:r>
                      <a:r>
                        <a:rPr kumimoji="1" lang="en-US" altLang="ja-JP" sz="1600" dirty="0">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聴性インプラント</a:t>
                      </a:r>
                      <a:r>
                        <a:rPr kumimoji="1" lang="en-US" altLang="ja-JP" sz="1600" dirty="0">
                          <a:latin typeface="Meiryo UI" panose="020B0604030504040204" pitchFamily="50" charset="-128"/>
                          <a:ea typeface="Meiryo UI" panose="020B0604030504040204" pitchFamily="50" charset="-128"/>
                        </a:rPr>
                        <a:t>:Cochlear</a:t>
                      </a:r>
                      <a:r>
                        <a:rPr kumimoji="1" lang="ja-JP" altLang="en-US" sz="1600" dirty="0">
                          <a:latin typeface="Meiryo UI" panose="020B0604030504040204" pitchFamily="50" charset="-128"/>
                          <a:ea typeface="Meiryo UI" panose="020B0604030504040204" pitchFamily="50" charset="-128"/>
                        </a:rPr>
                        <a:t>（豪州）、</a:t>
                      </a:r>
                      <a:r>
                        <a:rPr kumimoji="1" lang="en-US" altLang="ja-JP" sz="1600" dirty="0">
                          <a:latin typeface="Meiryo UI" panose="020B0604030504040204" pitchFamily="50" charset="-128"/>
                          <a:ea typeface="Meiryo UI" panose="020B0604030504040204" pitchFamily="50" charset="-128"/>
                        </a:rPr>
                        <a:t>Med-EL</a:t>
                      </a:r>
                      <a:r>
                        <a:rPr kumimoji="1" lang="ja-JP" altLang="en-US" sz="1600" dirty="0">
                          <a:latin typeface="Meiryo UI" panose="020B0604030504040204" pitchFamily="50" charset="-128"/>
                          <a:ea typeface="Meiryo UI" panose="020B0604030504040204" pitchFamily="50" charset="-128"/>
                        </a:rPr>
                        <a:t>（墺太利）、　</a:t>
                      </a:r>
                      <a:r>
                        <a:rPr kumimoji="1" lang="en-US" altLang="ja-JP" sz="1600" dirty="0">
                          <a:latin typeface="Meiryo UI" panose="020B0604030504040204" pitchFamily="50" charset="-128"/>
                          <a:ea typeface="Meiryo UI" panose="020B0604030504040204" pitchFamily="50" charset="-128"/>
                        </a:rPr>
                        <a:t>Advanced Bionics AG</a:t>
                      </a:r>
                      <a:r>
                        <a:rPr kumimoji="1" lang="ja-JP" altLang="en-US" sz="1600" dirty="0">
                          <a:latin typeface="Meiryo UI" panose="020B0604030504040204" pitchFamily="50" charset="-128"/>
                          <a:ea typeface="Meiryo UI" panose="020B0604030504040204" pitchFamily="50" charset="-128"/>
                        </a:rPr>
                        <a:t>（独）</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★カメラの画像を電気信号に変えて脳に入力→</a:t>
                      </a:r>
                      <a:r>
                        <a:rPr kumimoji="1" lang="ja-JP" altLang="en-US" sz="1600" b="1" u="sng" dirty="0">
                          <a:solidFill>
                            <a:srgbClr val="FF0000"/>
                          </a:solidFill>
                          <a:latin typeface="Meiryo UI" panose="020B0604030504040204" pitchFamily="50" charset="-128"/>
                          <a:ea typeface="Meiryo UI" panose="020B0604030504040204" pitchFamily="50" charset="-128"/>
                        </a:rPr>
                        <a:t>人工網膜</a:t>
                      </a:r>
                      <a:endParaRPr kumimoji="1" lang="en-US" altLang="ja-JP" sz="1600" b="1" u="sng" dirty="0">
                        <a:solidFill>
                          <a:srgbClr val="FF0000"/>
                        </a:solidFill>
                        <a:latin typeface="Meiryo UI" panose="020B0604030504040204" pitchFamily="50" charset="-128"/>
                        <a:ea typeface="Meiryo UI" panose="020B0604030504040204" pitchFamily="50" charset="-128"/>
                      </a:endParaRPr>
                    </a:p>
                    <a:p>
                      <a:r>
                        <a:rPr kumimoji="1" lang="en-US" altLang="ja-JP" sz="1600" b="0" u="none" dirty="0">
                          <a:solidFill>
                            <a:schemeClr val="tx1"/>
                          </a:solidFill>
                          <a:latin typeface="Meiryo UI" panose="020B0604030504040204" pitchFamily="50" charset="-128"/>
                          <a:ea typeface="Meiryo UI" panose="020B0604030504040204" pitchFamily="50" charset="-128"/>
                        </a:rPr>
                        <a:t>【</a:t>
                      </a:r>
                      <a:r>
                        <a:rPr kumimoji="1" lang="ja-JP" altLang="en-US" sz="1600" b="0" u="none" dirty="0">
                          <a:solidFill>
                            <a:schemeClr val="tx1"/>
                          </a:solidFill>
                          <a:latin typeface="Meiryo UI" panose="020B0604030504040204" pitchFamily="50" charset="-128"/>
                          <a:ea typeface="Meiryo UI" panose="020B0604030504040204" pitchFamily="50" charset="-128"/>
                        </a:rPr>
                        <a:t>開発～実用化</a:t>
                      </a:r>
                      <a:r>
                        <a:rPr kumimoji="1" lang="en-US" altLang="ja-JP" sz="1600" b="0" u="none" dirty="0">
                          <a:solidFill>
                            <a:schemeClr val="tx1"/>
                          </a:solidFill>
                          <a:latin typeface="Meiryo UI" panose="020B0604030504040204" pitchFamily="50" charset="-128"/>
                          <a:ea typeface="Meiryo UI" panose="020B0604030504040204" pitchFamily="50" charset="-128"/>
                        </a:rPr>
                        <a:t>】Second Sight</a:t>
                      </a:r>
                      <a:r>
                        <a:rPr kumimoji="1" lang="ja-JP" altLang="en-US" sz="1600" b="0" u="none" dirty="0">
                          <a:solidFill>
                            <a:schemeClr val="tx1"/>
                          </a:solidFill>
                          <a:latin typeface="Meiryo UI" panose="020B0604030504040204" pitchFamily="50" charset="-128"/>
                          <a:ea typeface="Meiryo UI" panose="020B0604030504040204" pitchFamily="50" charset="-128"/>
                        </a:rPr>
                        <a:t>（米国）、</a:t>
                      </a:r>
                      <a:r>
                        <a:rPr kumimoji="1" lang="en-US" altLang="ja-JP" sz="1600" b="0" u="none" dirty="0" err="1">
                          <a:solidFill>
                            <a:schemeClr val="tx1"/>
                          </a:solidFill>
                          <a:latin typeface="Meiryo UI" panose="020B0604030504040204" pitchFamily="50" charset="-128"/>
                          <a:ea typeface="Meiryo UI" panose="020B0604030504040204" pitchFamily="50" charset="-128"/>
                        </a:rPr>
                        <a:t>Nano</a:t>
                      </a:r>
                      <a:r>
                        <a:rPr kumimoji="1" lang="en-US" altLang="ja-JP" sz="1600" b="0" u="none" dirty="0">
                          <a:solidFill>
                            <a:schemeClr val="tx1"/>
                          </a:solidFill>
                          <a:latin typeface="Meiryo UI" panose="020B0604030504040204" pitchFamily="50" charset="-128"/>
                          <a:ea typeface="Meiryo UI" panose="020B0604030504040204" pitchFamily="50" charset="-128"/>
                        </a:rPr>
                        <a:t>-Retina</a:t>
                      </a:r>
                      <a:r>
                        <a:rPr kumimoji="1" lang="ja-JP" altLang="en-US" sz="1600" b="0" u="none" dirty="0">
                          <a:solidFill>
                            <a:schemeClr val="tx1"/>
                          </a:solidFill>
                          <a:latin typeface="Meiryo UI" panose="020B0604030504040204" pitchFamily="50" charset="-128"/>
                          <a:ea typeface="Meiryo UI" panose="020B0604030504040204" pitchFamily="50" charset="-128"/>
                        </a:rPr>
                        <a:t>（イスラエル）、</a:t>
                      </a:r>
                      <a:r>
                        <a:rPr kumimoji="1" lang="en-US" altLang="ja-JP" sz="1600" b="0" u="none" dirty="0">
                          <a:solidFill>
                            <a:schemeClr val="tx1"/>
                          </a:solidFill>
                          <a:latin typeface="Meiryo UI" panose="020B0604030504040204" pitchFamily="50" charset="-128"/>
                          <a:ea typeface="Meiryo UI" panose="020B0604030504040204" pitchFamily="50" charset="-128"/>
                        </a:rPr>
                        <a:t>Retina Implant</a:t>
                      </a:r>
                      <a:r>
                        <a:rPr kumimoji="1" lang="ja-JP" altLang="en-US" sz="1600" b="0" u="none" dirty="0">
                          <a:solidFill>
                            <a:schemeClr val="tx1"/>
                          </a:solidFill>
                          <a:latin typeface="Meiryo UI" panose="020B0604030504040204" pitchFamily="50" charset="-128"/>
                          <a:ea typeface="Meiryo UI" panose="020B0604030504040204" pitchFamily="50" charset="-128"/>
                        </a:rPr>
                        <a:t>（独）</a:t>
                      </a:r>
                      <a:endParaRPr kumimoji="1" lang="en-US" altLang="ja-JP" sz="1600" b="0" u="none" dirty="0">
                        <a:solidFill>
                          <a:schemeClr val="tx1"/>
                        </a:solidFill>
                        <a:latin typeface="Meiryo UI" panose="020B0604030504040204" pitchFamily="50" charset="-128"/>
                        <a:ea typeface="Meiryo UI" panose="020B0604030504040204" pitchFamily="50" charset="-128"/>
                      </a:endParaRPr>
                    </a:p>
                  </a:txBody>
                  <a:tcPr/>
                </a:tc>
                <a:tc>
                  <a:txBody>
                    <a:bodyPr/>
                    <a:lstStyle/>
                    <a:p>
                      <a:pPr algn="ctr"/>
                      <a:r>
                        <a:rPr kumimoji="1" lang="ja-JP" altLang="en-US" sz="1600" dirty="0">
                          <a:latin typeface="Meiryo UI" panose="020B0604030504040204" pitchFamily="50" charset="-128"/>
                          <a:ea typeface="Meiryo UI" panose="020B0604030504040204" pitchFamily="50" charset="-128"/>
                        </a:rPr>
                        <a:t>必要</a:t>
                      </a:r>
                    </a:p>
                  </a:txBody>
                  <a:tcPr anchor="ctr"/>
                </a:tc>
                <a:extLst>
                  <a:ext uri="{0D108BD9-81ED-4DB2-BD59-A6C34878D82A}">
                    <a16:rowId xmlns:a16="http://schemas.microsoft.com/office/drawing/2014/main" val="10003"/>
                  </a:ext>
                </a:extLst>
              </a:tr>
            </a:tbl>
          </a:graphicData>
        </a:graphic>
      </p:graphicFrame>
      <p:sp>
        <p:nvSpPr>
          <p:cNvPr id="2" name="テキスト ボックス 1"/>
          <p:cNvSpPr txBox="1"/>
          <p:nvPr/>
        </p:nvSpPr>
        <p:spPr>
          <a:xfrm>
            <a:off x="3447186" y="584775"/>
            <a:ext cx="5370654"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（出典）臨床神経 </a:t>
            </a:r>
            <a:r>
              <a:rPr kumimoji="1" lang="en-US" altLang="ja-JP" sz="1050" dirty="0">
                <a:latin typeface="Meiryo UI" panose="020B0604030504040204" pitchFamily="50" charset="-128"/>
                <a:ea typeface="Meiryo UI" panose="020B0604030504040204" pitchFamily="50" charset="-128"/>
              </a:rPr>
              <a:t>2013;53:962-965</a:t>
            </a:r>
            <a:r>
              <a:rPr lang="ja-JP" altLang="en-US" sz="1050" dirty="0">
                <a:latin typeface="Meiryo UI" panose="020B0604030504040204" pitchFamily="50" charset="-128"/>
                <a:ea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rPr>
              <a:t>BMI</a:t>
            </a:r>
            <a:r>
              <a:rPr lang="ja-JP" altLang="en-US" sz="1050" dirty="0">
                <a:latin typeface="Meiryo UI" panose="020B0604030504040204" pitchFamily="50" charset="-128"/>
                <a:ea typeface="Meiryo UI" panose="020B0604030504040204" pitchFamily="50" charset="-128"/>
              </a:rPr>
              <a:t>の神経疾患治療への応用」</a:t>
            </a:r>
            <a:r>
              <a:rPr lang="en-US" altLang="ja-JP" sz="1050" dirty="0" err="1">
                <a:latin typeface="Meiryo UI" panose="020B0604030504040204" pitchFamily="50" charset="-128"/>
                <a:ea typeface="Meiryo UI" panose="020B0604030504040204" pitchFamily="50" charset="-128"/>
              </a:rPr>
              <a:t>Tabel</a:t>
            </a:r>
            <a:r>
              <a:rPr lang="ja-JP" altLang="en-US" sz="1050" dirty="0">
                <a:latin typeface="Meiryo UI" panose="020B0604030504040204" pitchFamily="50" charset="-128"/>
                <a:ea typeface="Meiryo UI" panose="020B0604030504040204" pitchFamily="50" charset="-128"/>
              </a:rPr>
              <a:t>１を改変</a:t>
            </a:r>
            <a:endParaRPr kumimoji="1" lang="en-US" altLang="ja-JP" sz="1050" dirty="0">
              <a:latin typeface="Meiryo UI" panose="020B0604030504040204" pitchFamily="50" charset="-128"/>
              <a:ea typeface="Meiryo UI" panose="020B0604030504040204" pitchFamily="50" charset="-128"/>
            </a:endParaRPr>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882" y="1727686"/>
            <a:ext cx="611017" cy="558572"/>
          </a:xfrm>
          <a:prstGeom prst="rect">
            <a:avLst/>
          </a:prstGeom>
        </p:spPr>
      </p:pic>
      <p:sp>
        <p:nvSpPr>
          <p:cNvPr id="10" name="右矢印 9"/>
          <p:cNvSpPr/>
          <p:nvPr/>
        </p:nvSpPr>
        <p:spPr>
          <a:xfrm>
            <a:off x="1632033" y="1727687"/>
            <a:ext cx="613458" cy="517808"/>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2036" y="3924962"/>
            <a:ext cx="611017" cy="558572"/>
          </a:xfrm>
          <a:prstGeom prst="rect">
            <a:avLst/>
          </a:prstGeom>
        </p:spPr>
      </p:pic>
      <p:sp>
        <p:nvSpPr>
          <p:cNvPr id="12" name="右矢印 11"/>
          <p:cNvSpPr/>
          <p:nvPr/>
        </p:nvSpPr>
        <p:spPr>
          <a:xfrm>
            <a:off x="1018575" y="3924675"/>
            <a:ext cx="613458" cy="517808"/>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C00000"/>
              </a:solidFill>
            </a:endParaRPr>
          </a:p>
        </p:txBody>
      </p:sp>
      <p:pic>
        <p:nvPicPr>
          <p:cNvPr id="13" name="Picture 5" descr="brain_electro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924" y="5485732"/>
            <a:ext cx="1723812" cy="1274177"/>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603430" y="5354432"/>
            <a:ext cx="1819729"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J. Donoghue</a:t>
            </a:r>
            <a:r>
              <a:rPr lang="ja-JP" altLang="en-US" sz="800" dirty="0">
                <a:latin typeface="Meiryo UI" panose="020B0604030504040204" pitchFamily="50" charset="-128"/>
                <a:ea typeface="Meiryo UI" panose="020B0604030504040204" pitchFamily="50" charset="-128"/>
              </a:rPr>
              <a:t>教授が脳内刺入針電極</a:t>
            </a:r>
            <a:endParaRPr lang="ja-JP" altLang="en-US" sz="800" dirty="0"/>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7885" y="5529709"/>
            <a:ext cx="1605582" cy="1204187"/>
          </a:xfrm>
          <a:prstGeom prst="rect">
            <a:avLst/>
          </a:prstGeom>
        </p:spPr>
      </p:pic>
      <p:sp>
        <p:nvSpPr>
          <p:cNvPr id="14" name="正方形/長方形 13"/>
          <p:cNvSpPr/>
          <p:nvPr/>
        </p:nvSpPr>
        <p:spPr>
          <a:xfrm>
            <a:off x="3162222" y="5368583"/>
            <a:ext cx="833883" cy="215444"/>
          </a:xfrm>
          <a:prstGeom prst="rect">
            <a:avLst/>
          </a:prstGeom>
        </p:spPr>
        <p:txBody>
          <a:bodyPr wrap="none">
            <a:spAutoFit/>
          </a:bodyPr>
          <a:lstStyle/>
          <a:p>
            <a:pPr algn="ctr"/>
            <a:r>
              <a:rPr lang="ja-JP" altLang="en-US" sz="800" dirty="0">
                <a:latin typeface="Meiryo UI" panose="020B0604030504040204" pitchFamily="50" charset="-128"/>
                <a:ea typeface="Meiryo UI" panose="020B0604030504040204" pitchFamily="50" charset="-128"/>
              </a:rPr>
              <a:t>脳表シート電極</a:t>
            </a:r>
            <a:endParaRPr lang="ja-JP" altLang="en-US" sz="800" dirty="0"/>
          </a:p>
        </p:txBody>
      </p:sp>
      <p:sp>
        <p:nvSpPr>
          <p:cNvPr id="15" name="正方形/長方形 14"/>
          <p:cNvSpPr/>
          <p:nvPr/>
        </p:nvSpPr>
        <p:spPr>
          <a:xfrm>
            <a:off x="1030821" y="6684419"/>
            <a:ext cx="691215" cy="215444"/>
          </a:xfrm>
          <a:prstGeom prst="rect">
            <a:avLst/>
          </a:prstGeom>
        </p:spPr>
        <p:txBody>
          <a:bodyPr wrap="none">
            <a:spAutoFit/>
          </a:bodyPr>
          <a:lstStyle/>
          <a:p>
            <a:pPr algn="ctr"/>
            <a:r>
              <a:rPr lang="ja-JP" altLang="en-US" sz="800" dirty="0">
                <a:latin typeface="Meiryo UI" panose="020B0604030504040204" pitchFamily="50" charset="-128"/>
                <a:ea typeface="Meiryo UI" panose="020B0604030504040204" pitchFamily="50" charset="-128"/>
              </a:rPr>
              <a:t>ブラウン大学</a:t>
            </a:r>
          </a:p>
        </p:txBody>
      </p:sp>
      <p:sp>
        <p:nvSpPr>
          <p:cNvPr id="17" name="正方形/長方形 16"/>
          <p:cNvSpPr/>
          <p:nvPr/>
        </p:nvSpPr>
        <p:spPr>
          <a:xfrm>
            <a:off x="3210312" y="6684419"/>
            <a:ext cx="595035" cy="215444"/>
          </a:xfrm>
          <a:prstGeom prst="rect">
            <a:avLst/>
          </a:prstGeom>
        </p:spPr>
        <p:txBody>
          <a:bodyPr wrap="none">
            <a:spAutoFit/>
          </a:bodyPr>
          <a:lstStyle/>
          <a:p>
            <a:pPr algn="ctr"/>
            <a:r>
              <a:rPr lang="ja-JP" altLang="en-US" sz="800" dirty="0">
                <a:latin typeface="Meiryo UI" panose="020B0604030504040204" pitchFamily="50" charset="-128"/>
                <a:ea typeface="Meiryo UI" panose="020B0604030504040204" pitchFamily="50" charset="-128"/>
              </a:rPr>
              <a:t>日本光電</a:t>
            </a:r>
          </a:p>
        </p:txBody>
      </p:sp>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6838" y="5529709"/>
            <a:ext cx="1897938" cy="1198697"/>
          </a:xfrm>
          <a:prstGeom prst="rect">
            <a:avLst/>
          </a:prstGeom>
        </p:spPr>
      </p:pic>
      <p:sp>
        <p:nvSpPr>
          <p:cNvPr id="18" name="正方形/長方形 17"/>
          <p:cNvSpPr/>
          <p:nvPr/>
        </p:nvSpPr>
        <p:spPr>
          <a:xfrm>
            <a:off x="5213103" y="5354432"/>
            <a:ext cx="1005403" cy="215444"/>
          </a:xfrm>
          <a:prstGeom prst="rect">
            <a:avLst/>
          </a:prstGeom>
        </p:spPr>
        <p:txBody>
          <a:bodyPr wrap="none">
            <a:spAutoFit/>
          </a:bodyPr>
          <a:lstStyle/>
          <a:p>
            <a:pPr algn="ctr"/>
            <a:r>
              <a:rPr lang="ja-JP" altLang="en-US" sz="800" dirty="0">
                <a:latin typeface="Meiryo UI" panose="020B0604030504040204" pitchFamily="50" charset="-128"/>
                <a:ea typeface="Meiryo UI" panose="020B0604030504040204" pitchFamily="50" charset="-128"/>
              </a:rPr>
              <a:t>脳皮脳波制御装置</a:t>
            </a:r>
            <a:endParaRPr lang="ja-JP" altLang="en-US" sz="800" dirty="0"/>
          </a:p>
        </p:txBody>
      </p:sp>
      <p:sp>
        <p:nvSpPr>
          <p:cNvPr id="19" name="正方形/長方形 18"/>
          <p:cNvSpPr/>
          <p:nvPr/>
        </p:nvSpPr>
        <p:spPr>
          <a:xfrm>
            <a:off x="5208780" y="6652187"/>
            <a:ext cx="814647" cy="215444"/>
          </a:xfrm>
          <a:prstGeom prst="rect">
            <a:avLst/>
          </a:prstGeom>
        </p:spPr>
        <p:txBody>
          <a:bodyPr wrap="none">
            <a:spAutoFit/>
          </a:bodyPr>
          <a:lstStyle/>
          <a:p>
            <a:pPr algn="ctr"/>
            <a:r>
              <a:rPr lang="en-US" altLang="ja-JP" sz="800" dirty="0">
                <a:latin typeface="Meiryo UI" panose="020B0604030504040204" pitchFamily="50" charset="-128"/>
                <a:ea typeface="Meiryo UI" panose="020B0604030504040204" pitchFamily="50" charset="-128"/>
              </a:rPr>
              <a:t>Miyuki </a:t>
            </a:r>
            <a:r>
              <a:rPr lang="en-US" altLang="ja-JP" sz="800" dirty="0" err="1">
                <a:latin typeface="Meiryo UI" panose="020B0604030504040204" pitchFamily="50" charset="-128"/>
                <a:ea typeface="Meiryo UI" panose="020B0604030504040204" pitchFamily="50" charset="-128"/>
              </a:rPr>
              <a:t>Giken</a:t>
            </a:r>
            <a:endParaRPr lang="ja-JP" altLang="en-US" sz="800" dirty="0">
              <a:latin typeface="Meiryo UI" panose="020B0604030504040204" pitchFamily="50" charset="-128"/>
              <a:ea typeface="Meiryo UI" panose="020B0604030504040204" pitchFamily="50" charset="-128"/>
            </a:endParaRPr>
          </a:p>
        </p:txBody>
      </p:sp>
      <p:pic>
        <p:nvPicPr>
          <p:cNvPr id="8" name="図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10486" y="5489007"/>
            <a:ext cx="2039332" cy="1229972"/>
          </a:xfrm>
          <a:prstGeom prst="rect">
            <a:avLst/>
          </a:prstGeom>
        </p:spPr>
      </p:pic>
      <p:sp>
        <p:nvSpPr>
          <p:cNvPr id="20" name="正方形/長方形 19"/>
          <p:cNvSpPr/>
          <p:nvPr/>
        </p:nvSpPr>
        <p:spPr>
          <a:xfrm>
            <a:off x="7605326" y="5337733"/>
            <a:ext cx="595035" cy="215444"/>
          </a:xfrm>
          <a:prstGeom prst="rect">
            <a:avLst/>
          </a:prstGeom>
        </p:spPr>
        <p:txBody>
          <a:bodyPr wrap="none">
            <a:spAutoFit/>
          </a:bodyPr>
          <a:lstStyle/>
          <a:p>
            <a:pPr algn="ctr"/>
            <a:r>
              <a:rPr lang="ja-JP" altLang="en-US" sz="800" dirty="0">
                <a:latin typeface="Meiryo UI" panose="020B0604030504040204" pitchFamily="50" charset="-128"/>
                <a:ea typeface="Meiryo UI" panose="020B0604030504040204" pitchFamily="50" charset="-128"/>
              </a:rPr>
              <a:t>人工内耳</a:t>
            </a:r>
            <a:endParaRPr lang="ja-JP" altLang="en-US" sz="800" dirty="0"/>
          </a:p>
        </p:txBody>
      </p:sp>
      <p:sp>
        <p:nvSpPr>
          <p:cNvPr id="21" name="正方形/長方形 20"/>
          <p:cNvSpPr/>
          <p:nvPr/>
        </p:nvSpPr>
        <p:spPr>
          <a:xfrm>
            <a:off x="6910486" y="6673663"/>
            <a:ext cx="1633782" cy="215444"/>
          </a:xfrm>
          <a:prstGeom prst="rect">
            <a:avLst/>
          </a:prstGeom>
        </p:spPr>
        <p:txBody>
          <a:bodyPr wrap="none">
            <a:spAutoFit/>
          </a:bodyPr>
          <a:lstStyle/>
          <a:p>
            <a:pPr algn="ctr"/>
            <a:r>
              <a:rPr lang="en-US" altLang="ja-JP" sz="800" dirty="0">
                <a:latin typeface="Meiryo UI" panose="020B0604030504040204" pitchFamily="50" charset="-128"/>
                <a:ea typeface="Meiryo UI" panose="020B0604030504040204" pitchFamily="50" charset="-128"/>
              </a:rPr>
              <a:t>www.</a:t>
            </a:r>
            <a:r>
              <a:rPr lang="ja-JP" altLang="en-US" sz="800" dirty="0">
                <a:latin typeface="Meiryo UI" panose="020B0604030504040204" pitchFamily="50" charset="-128"/>
                <a:ea typeface="Meiryo UI" panose="020B0604030504040204" pitchFamily="50" charset="-128"/>
              </a:rPr>
              <a:t>看護師転職企業</a:t>
            </a:r>
            <a:r>
              <a:rPr lang="en-US" altLang="ja-JP" sz="800" dirty="0">
                <a:latin typeface="Meiryo UI" panose="020B0604030504040204" pitchFamily="50" charset="-128"/>
                <a:ea typeface="Meiryo UI" panose="020B0604030504040204" pitchFamily="50" charset="-128"/>
              </a:rPr>
              <a:t>.jpn.com</a:t>
            </a:r>
            <a:endParaRPr lang="ja-JP" altLang="en-US" sz="800" dirty="0">
              <a:latin typeface="Meiryo UI" panose="020B0604030504040204" pitchFamily="50" charset="-128"/>
              <a:ea typeface="Meiryo UI" panose="020B0604030504040204" pitchFamily="50" charset="-128"/>
            </a:endParaRPr>
          </a:p>
        </p:txBody>
      </p:sp>
      <p:pic>
        <p:nvPicPr>
          <p:cNvPr id="22" name="図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06115" y="5514013"/>
            <a:ext cx="1976036" cy="1210017"/>
          </a:xfrm>
          <a:prstGeom prst="rect">
            <a:avLst/>
          </a:prstGeom>
        </p:spPr>
      </p:pic>
      <p:sp>
        <p:nvSpPr>
          <p:cNvPr id="23" name="正方形/長方形 22"/>
          <p:cNvSpPr/>
          <p:nvPr/>
        </p:nvSpPr>
        <p:spPr>
          <a:xfrm>
            <a:off x="9657803" y="5333929"/>
            <a:ext cx="1090363" cy="215444"/>
          </a:xfrm>
          <a:prstGeom prst="rect">
            <a:avLst/>
          </a:prstGeom>
        </p:spPr>
        <p:txBody>
          <a:bodyPr wrap="none">
            <a:spAutoFit/>
          </a:bodyPr>
          <a:lstStyle/>
          <a:p>
            <a:pPr algn="ctr"/>
            <a:r>
              <a:rPr lang="ja-JP" altLang="en-US" sz="800" dirty="0">
                <a:latin typeface="Meiryo UI" panose="020B0604030504040204" pitchFamily="50" charset="-128"/>
                <a:ea typeface="Meiryo UI" panose="020B0604030504040204" pitchFamily="50" charset="-128"/>
              </a:rPr>
              <a:t>人工網膜　</a:t>
            </a:r>
            <a:r>
              <a:rPr lang="en-US" altLang="ja-JP" sz="800" dirty="0">
                <a:latin typeface="Meiryo UI" panose="020B0604030504040204" pitchFamily="50" charset="-128"/>
                <a:ea typeface="Meiryo UI" panose="020B0604030504040204" pitchFamily="50" charset="-128"/>
              </a:rPr>
              <a:t>Argus Ⅱ</a:t>
            </a:r>
            <a:endParaRPr lang="ja-JP" altLang="en-US" sz="800" dirty="0"/>
          </a:p>
        </p:txBody>
      </p:sp>
      <p:sp>
        <p:nvSpPr>
          <p:cNvPr id="24" name="正方形/長方形 23"/>
          <p:cNvSpPr/>
          <p:nvPr/>
        </p:nvSpPr>
        <p:spPr>
          <a:xfrm>
            <a:off x="9741157" y="6693779"/>
            <a:ext cx="923650" cy="215444"/>
          </a:xfrm>
          <a:prstGeom prst="rect">
            <a:avLst/>
          </a:prstGeom>
        </p:spPr>
        <p:txBody>
          <a:bodyPr wrap="none">
            <a:spAutoFit/>
          </a:bodyPr>
          <a:lstStyle/>
          <a:p>
            <a:pPr algn="ctr"/>
            <a:r>
              <a:rPr lang="en-US" altLang="ja-JP" sz="800" dirty="0"/>
              <a:t>AFP/Jim WATSON</a:t>
            </a:r>
            <a:endParaRPr lang="ja-JP" altLang="en-US" sz="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02438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969682" y="0"/>
            <a:ext cx="10358652"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脳を探る＆操る</a:t>
            </a:r>
            <a:endParaRPr kumimoji="1" lang="ja-JP" altLang="en-US" sz="3200" b="1" dirty="0">
              <a:latin typeface="Meiryo UI" panose="020B0604030504040204" pitchFamily="50" charset="-128"/>
              <a:ea typeface="Meiryo UI" panose="020B0604030504040204" pitchFamily="50" charset="-128"/>
            </a:endParaRPr>
          </a:p>
        </p:txBody>
      </p:sp>
      <p:pic>
        <p:nvPicPr>
          <p:cNvPr id="48" name="Picture 8" descr="jj_brain_lobes.jpg                                             00003B01Book                           ABA78158:"/>
          <p:cNvPicPr>
            <a:picLocks noChangeAspect="1" noChangeArrowheads="1"/>
          </p:cNvPicPr>
          <p:nvPr/>
        </p:nvPicPr>
        <p:blipFill>
          <a:blip r:embed="rId3">
            <a:extLst>
              <a:ext uri="{28A0092B-C50C-407E-A947-70E740481C1C}">
                <a14:useLocalDpi xmlns:a14="http://schemas.microsoft.com/office/drawing/2010/main" val="0"/>
              </a:ext>
            </a:extLst>
          </a:blip>
          <a:srcRect l="3999" t="5333" r="14667" b="13333"/>
          <a:stretch>
            <a:fillRect/>
          </a:stretch>
        </p:blipFill>
        <p:spPr bwMode="auto">
          <a:xfrm rot="19983366">
            <a:off x="3486442" y="1700825"/>
            <a:ext cx="4225639" cy="4225640"/>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右矢印 48"/>
          <p:cNvSpPr/>
          <p:nvPr/>
        </p:nvSpPr>
        <p:spPr>
          <a:xfrm>
            <a:off x="1943100" y="2565075"/>
            <a:ext cx="2336800" cy="990600"/>
          </a:xfrm>
          <a:prstGeom prst="rightArrow">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右矢印 49"/>
          <p:cNvSpPr/>
          <p:nvPr/>
        </p:nvSpPr>
        <p:spPr>
          <a:xfrm>
            <a:off x="7429500" y="2565075"/>
            <a:ext cx="2540000" cy="990600"/>
          </a:xfrm>
          <a:prstGeom prst="rightArrow">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p:cNvSpPr txBox="1"/>
          <p:nvPr/>
        </p:nvSpPr>
        <p:spPr>
          <a:xfrm>
            <a:off x="258974" y="1525372"/>
            <a:ext cx="1846659" cy="4483100"/>
          </a:xfrm>
          <a:prstGeom prst="rect">
            <a:avLst/>
          </a:prstGeom>
          <a:noFill/>
        </p:spPr>
        <p:txBody>
          <a:bodyPr vert="eaVert" wrap="square" rtlCol="0">
            <a:spAutoFit/>
          </a:bodyPr>
          <a:lstStyle/>
          <a:p>
            <a:pPr algn="ctr"/>
            <a:r>
              <a:rPr kumimoji="1" lang="ja-JP" altLang="en-US" sz="5400" b="1" dirty="0">
                <a:solidFill>
                  <a:srgbClr val="002060"/>
                </a:solidFill>
                <a:latin typeface="Meiryo UI" panose="020B0604030504040204" pitchFamily="50" charset="-128"/>
                <a:ea typeface="Meiryo UI" panose="020B0604030504040204" pitchFamily="50" charset="-128"/>
              </a:rPr>
              <a:t>脳を制御する</a:t>
            </a:r>
            <a:endParaRPr kumimoji="1" lang="en-US" altLang="ja-JP" sz="5400" b="1" dirty="0">
              <a:solidFill>
                <a:srgbClr val="002060"/>
              </a:solidFill>
              <a:latin typeface="Meiryo UI" panose="020B0604030504040204" pitchFamily="50" charset="-128"/>
              <a:ea typeface="Meiryo UI" panose="020B0604030504040204" pitchFamily="50" charset="-128"/>
            </a:endParaRPr>
          </a:p>
          <a:p>
            <a:pPr algn="ctr"/>
            <a:r>
              <a:rPr kumimoji="1" lang="ja-JP" altLang="en-US" sz="5400" b="1" dirty="0">
                <a:solidFill>
                  <a:srgbClr val="002060"/>
                </a:solidFill>
                <a:latin typeface="Meiryo UI" panose="020B0604030504040204" pitchFamily="50" charset="-128"/>
                <a:ea typeface="Meiryo UI" panose="020B0604030504040204" pitchFamily="50" charset="-128"/>
              </a:rPr>
              <a:t>刺激を与える</a:t>
            </a:r>
          </a:p>
        </p:txBody>
      </p:sp>
      <p:sp>
        <p:nvSpPr>
          <p:cNvPr id="52" name="テキスト ボックス 51"/>
          <p:cNvSpPr txBox="1"/>
          <p:nvPr/>
        </p:nvSpPr>
        <p:spPr>
          <a:xfrm>
            <a:off x="10148938" y="1487857"/>
            <a:ext cx="1846659" cy="4483100"/>
          </a:xfrm>
          <a:prstGeom prst="rect">
            <a:avLst/>
          </a:prstGeom>
          <a:noFill/>
        </p:spPr>
        <p:txBody>
          <a:bodyPr vert="eaVert" wrap="square" rtlCol="0">
            <a:spAutoFit/>
          </a:bodyPr>
          <a:lstStyle/>
          <a:p>
            <a:pPr algn="ctr"/>
            <a:r>
              <a:rPr kumimoji="1" lang="ja-JP" altLang="en-US" sz="5400" b="1" dirty="0">
                <a:solidFill>
                  <a:schemeClr val="accent4">
                    <a:lumMod val="50000"/>
                  </a:schemeClr>
                </a:solidFill>
                <a:latin typeface="Meiryo UI" panose="020B0604030504040204" pitchFamily="50" charset="-128"/>
                <a:ea typeface="Meiryo UI" panose="020B0604030504040204" pitchFamily="50" charset="-128"/>
              </a:rPr>
              <a:t>仕組みを知る</a:t>
            </a:r>
            <a:endParaRPr kumimoji="1" lang="en-US" altLang="ja-JP" sz="5400" b="1" dirty="0">
              <a:solidFill>
                <a:schemeClr val="accent4">
                  <a:lumMod val="50000"/>
                </a:schemeClr>
              </a:solidFill>
              <a:latin typeface="Meiryo UI" panose="020B0604030504040204" pitchFamily="50" charset="-128"/>
              <a:ea typeface="Meiryo UI" panose="020B0604030504040204" pitchFamily="50" charset="-128"/>
            </a:endParaRPr>
          </a:p>
          <a:p>
            <a:pPr algn="ctr"/>
            <a:r>
              <a:rPr kumimoji="1" lang="ja-JP" altLang="en-US" sz="5400" b="1" dirty="0">
                <a:solidFill>
                  <a:schemeClr val="accent4">
                    <a:lumMod val="50000"/>
                  </a:schemeClr>
                </a:solidFill>
                <a:latin typeface="Meiryo UI" panose="020B0604030504040204" pitchFamily="50" charset="-128"/>
                <a:ea typeface="Meiryo UI" panose="020B0604030504040204" pitchFamily="50" charset="-128"/>
              </a:rPr>
              <a:t>脳を読み取る</a:t>
            </a:r>
          </a:p>
        </p:txBody>
      </p:sp>
      <p:sp>
        <p:nvSpPr>
          <p:cNvPr id="53" name="テキスト ボックス 52"/>
          <p:cNvSpPr txBox="1"/>
          <p:nvPr/>
        </p:nvSpPr>
        <p:spPr>
          <a:xfrm>
            <a:off x="2108126" y="1487857"/>
            <a:ext cx="2809230" cy="1077218"/>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★直接皮質刺激（</a:t>
            </a:r>
            <a:r>
              <a:rPr kumimoji="1" lang="en-US" altLang="ja-JP" sz="1600" dirty="0">
                <a:latin typeface="Meiryo UI" panose="020B0604030504040204" pitchFamily="50" charset="-128"/>
                <a:ea typeface="Meiryo UI" panose="020B0604030504040204" pitchFamily="50" charset="-128"/>
              </a:rPr>
              <a:t>ECS</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★脳深部刺激（</a:t>
            </a:r>
            <a:r>
              <a:rPr lang="en-US" altLang="ja-JP" sz="1600" dirty="0">
                <a:latin typeface="Meiryo UI" panose="020B0604030504040204" pitchFamily="50" charset="-128"/>
                <a:ea typeface="Meiryo UI" panose="020B0604030504040204" pitchFamily="50" charset="-128"/>
              </a:rPr>
              <a:t>DBS</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★人工内耳</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人口網膜</a:t>
            </a:r>
          </a:p>
        </p:txBody>
      </p:sp>
      <p:sp>
        <p:nvSpPr>
          <p:cNvPr id="54" name="テキスト ボックス 53"/>
          <p:cNvSpPr txBox="1"/>
          <p:nvPr/>
        </p:nvSpPr>
        <p:spPr>
          <a:xfrm>
            <a:off x="1943100" y="3641727"/>
            <a:ext cx="3149674" cy="230832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★経頭蓋直流電気刺激</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kumimoji="1" lang="en-US" altLang="ja-JP" sz="1600" dirty="0" err="1">
                <a:latin typeface="Meiryo UI" panose="020B0604030504040204" pitchFamily="50" charset="-128"/>
                <a:ea typeface="Meiryo UI" panose="020B0604030504040204" pitchFamily="50" charset="-128"/>
              </a:rPr>
              <a:t>tDCS</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★経頭蓋交流電気刺激　　　（</a:t>
            </a:r>
            <a:r>
              <a:rPr lang="en-US" altLang="ja-JP" sz="1600" dirty="0" err="1">
                <a:latin typeface="Meiryo UI" panose="020B0604030504040204" pitchFamily="50" charset="-128"/>
                <a:ea typeface="Meiryo UI" panose="020B0604030504040204" pitchFamily="50" charset="-128"/>
              </a:rPr>
              <a:t>tACS</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★経頭蓋磁気刺激</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TMS</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★ニューロフィードバック</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★デコーデットニューロフィードバック</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★バイオフィードバック</a:t>
            </a:r>
            <a:endParaRPr kumimoji="1" lang="ja-JP" altLang="en-US" sz="1600" dirty="0">
              <a:latin typeface="Meiryo UI" panose="020B0604030504040204" pitchFamily="50" charset="-128"/>
              <a:ea typeface="Meiryo UI" panose="020B0604030504040204" pitchFamily="50" charset="-128"/>
            </a:endParaRPr>
          </a:p>
        </p:txBody>
      </p:sp>
      <p:sp>
        <p:nvSpPr>
          <p:cNvPr id="55" name="テキスト ボックス 54"/>
          <p:cNvSpPr txBox="1"/>
          <p:nvPr/>
        </p:nvSpPr>
        <p:spPr>
          <a:xfrm>
            <a:off x="7661000" y="1449191"/>
            <a:ext cx="2324678" cy="1077218"/>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★埋込電極</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　（剣山、マクロアレイ）</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★皮質脳波（</a:t>
            </a:r>
            <a:r>
              <a:rPr lang="en-US" altLang="ja-JP" sz="1600" dirty="0" err="1">
                <a:latin typeface="Meiryo UI" panose="020B0604030504040204" pitchFamily="50" charset="-128"/>
                <a:ea typeface="Meiryo UI" panose="020B0604030504040204" pitchFamily="50" charset="-128"/>
              </a:rPr>
              <a:t>ECoG</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★深部電極</a:t>
            </a:r>
          </a:p>
        </p:txBody>
      </p:sp>
      <p:sp>
        <p:nvSpPr>
          <p:cNvPr id="56" name="テキスト ボックス 55"/>
          <p:cNvSpPr txBox="1"/>
          <p:nvPr/>
        </p:nvSpPr>
        <p:spPr>
          <a:xfrm>
            <a:off x="7731399" y="3603627"/>
            <a:ext cx="2809230" cy="230832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★脳波（</a:t>
            </a:r>
            <a:r>
              <a:rPr kumimoji="1" lang="en-US" altLang="ja-JP" sz="1600" dirty="0">
                <a:latin typeface="Meiryo UI" panose="020B0604030504040204" pitchFamily="50" charset="-128"/>
                <a:ea typeface="Meiryo UI" panose="020B0604030504040204" pitchFamily="50" charset="-128"/>
              </a:rPr>
              <a:t>EEG</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★脳磁波（</a:t>
            </a:r>
            <a:r>
              <a:rPr lang="en-US" altLang="ja-JP" sz="1600" dirty="0">
                <a:latin typeface="Meiryo UI" panose="020B0604030504040204" pitchFamily="50" charset="-128"/>
                <a:ea typeface="Meiryo UI" panose="020B0604030504040204" pitchFamily="50" charset="-128"/>
              </a:rPr>
              <a:t>MEG</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★陽電子断層撮影</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PET</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★機能的磁気共鳴画像</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fMRI</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★近赤外分光計測（</a:t>
            </a:r>
            <a:r>
              <a:rPr lang="en-US" altLang="ja-JP" sz="1600" dirty="0">
                <a:latin typeface="Meiryo UI" panose="020B0604030504040204" pitchFamily="50" charset="-128"/>
                <a:ea typeface="Meiryo UI" panose="020B0604030504040204" pitchFamily="50" charset="-128"/>
              </a:rPr>
              <a:t>NIRS</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★拡散テンソル画像（</a:t>
            </a:r>
            <a:r>
              <a:rPr kumimoji="1" lang="en-US" altLang="ja-JP" sz="1600" dirty="0">
                <a:latin typeface="Meiryo UI" panose="020B0604030504040204" pitchFamily="50" charset="-128"/>
                <a:ea typeface="Meiryo UI" panose="020B0604030504040204" pitchFamily="50" charset="-128"/>
              </a:rPr>
              <a:t>DTI</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★磁気共鳴分光法（</a:t>
            </a:r>
            <a:r>
              <a:rPr lang="en-US" altLang="ja-JP" sz="1600" dirty="0">
                <a:latin typeface="Meiryo UI" panose="020B0604030504040204" pitchFamily="50" charset="-128"/>
                <a:ea typeface="Meiryo UI" panose="020B0604030504040204" pitchFamily="50" charset="-128"/>
              </a:rPr>
              <a:t>MRS</a:t>
            </a:r>
            <a:r>
              <a:rPr lang="ja-JP" altLang="en-US" sz="1600" dirty="0">
                <a:latin typeface="Meiryo UI" panose="020B0604030504040204" pitchFamily="50" charset="-128"/>
                <a:ea typeface="Meiryo UI" panose="020B0604030504040204" pitchFamily="50" charset="-128"/>
              </a:rPr>
              <a:t>）</a:t>
            </a:r>
            <a:endParaRPr kumimoji="1" lang="ja-JP" altLang="en-US" sz="1600" dirty="0">
              <a:latin typeface="Meiryo UI" panose="020B0604030504040204" pitchFamily="50" charset="-128"/>
              <a:ea typeface="Meiryo UI" panose="020B0604030504040204" pitchFamily="50" charset="-128"/>
            </a:endParaRPr>
          </a:p>
        </p:txBody>
      </p:sp>
      <p:sp>
        <p:nvSpPr>
          <p:cNvPr id="57" name="角丸四角形 56"/>
          <p:cNvSpPr/>
          <p:nvPr/>
        </p:nvSpPr>
        <p:spPr>
          <a:xfrm>
            <a:off x="2105633" y="773526"/>
            <a:ext cx="2029470" cy="444500"/>
          </a:xfrm>
          <a:prstGeom prst="roundRect">
            <a:avLst>
              <a:gd name="adj" fmla="val 50000"/>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HGS教科書体" panose="02020600000000000000" pitchFamily="18" charset="-128"/>
                <a:ea typeface="HGS教科書体" panose="02020600000000000000" pitchFamily="18" charset="-128"/>
              </a:rPr>
              <a:t>侵襲</a:t>
            </a:r>
          </a:p>
        </p:txBody>
      </p:sp>
      <p:sp>
        <p:nvSpPr>
          <p:cNvPr id="58" name="角丸四角形 57"/>
          <p:cNvSpPr/>
          <p:nvPr/>
        </p:nvSpPr>
        <p:spPr>
          <a:xfrm>
            <a:off x="7596734" y="778081"/>
            <a:ext cx="2029470" cy="444500"/>
          </a:xfrm>
          <a:prstGeom prst="roundRect">
            <a:avLst>
              <a:gd name="adj" fmla="val 50000"/>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HGS教科書体" panose="02020600000000000000" pitchFamily="18" charset="-128"/>
                <a:ea typeface="HGS教科書体" panose="02020600000000000000" pitchFamily="18" charset="-128"/>
              </a:rPr>
              <a:t>侵襲</a:t>
            </a:r>
          </a:p>
        </p:txBody>
      </p:sp>
      <p:sp>
        <p:nvSpPr>
          <p:cNvPr id="59" name="角丸四角形 58"/>
          <p:cNvSpPr/>
          <p:nvPr/>
        </p:nvSpPr>
        <p:spPr>
          <a:xfrm>
            <a:off x="2070100" y="6066893"/>
            <a:ext cx="2029470" cy="444500"/>
          </a:xfrm>
          <a:prstGeom prst="roundRect">
            <a:avLst>
              <a:gd name="adj" fmla="val 50000"/>
            </a:avLst>
          </a:prstGeom>
          <a:solidFill>
            <a:schemeClr val="accent2">
              <a:lumMod val="75000"/>
            </a:schemeClr>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HGS教科書体" panose="02020600000000000000" pitchFamily="18" charset="-128"/>
                <a:ea typeface="HGS教科書体" panose="02020600000000000000" pitchFamily="18" charset="-128"/>
              </a:rPr>
              <a:t>非侵襲</a:t>
            </a:r>
          </a:p>
        </p:txBody>
      </p:sp>
      <p:sp>
        <p:nvSpPr>
          <p:cNvPr id="60" name="角丸四角形 59"/>
          <p:cNvSpPr/>
          <p:nvPr/>
        </p:nvSpPr>
        <p:spPr>
          <a:xfrm>
            <a:off x="7965430" y="6106684"/>
            <a:ext cx="2029470" cy="444500"/>
          </a:xfrm>
          <a:prstGeom prst="roundRect">
            <a:avLst>
              <a:gd name="adj" fmla="val 50000"/>
            </a:avLst>
          </a:prstGeom>
          <a:solidFill>
            <a:schemeClr val="accent2">
              <a:lumMod val="75000"/>
            </a:schemeClr>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HGS教科書体" panose="02020600000000000000" pitchFamily="18" charset="-128"/>
                <a:ea typeface="HGS教科書体" panose="02020600000000000000" pitchFamily="18" charset="-128"/>
              </a:rPr>
              <a:t>非侵襲</a:t>
            </a:r>
          </a:p>
        </p:txBody>
      </p:sp>
      <p:sp>
        <p:nvSpPr>
          <p:cNvPr id="61" name="角丸四角形 60"/>
          <p:cNvSpPr/>
          <p:nvPr/>
        </p:nvSpPr>
        <p:spPr>
          <a:xfrm>
            <a:off x="223441" y="571175"/>
            <a:ext cx="6995748" cy="6121399"/>
          </a:xfrm>
          <a:prstGeom prst="roundRect">
            <a:avLst>
              <a:gd name="adj" fmla="val 3986"/>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角丸四角形 62"/>
          <p:cNvSpPr/>
          <p:nvPr/>
        </p:nvSpPr>
        <p:spPr>
          <a:xfrm>
            <a:off x="4356100" y="571175"/>
            <a:ext cx="7718475" cy="6121399"/>
          </a:xfrm>
          <a:prstGeom prst="roundRect">
            <a:avLst>
              <a:gd name="adj" fmla="val 3986"/>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63"/>
          <p:cNvSpPr txBox="1"/>
          <p:nvPr/>
        </p:nvSpPr>
        <p:spPr>
          <a:xfrm>
            <a:off x="2405385" y="2810359"/>
            <a:ext cx="1358900" cy="461665"/>
          </a:xfrm>
          <a:prstGeom prst="rect">
            <a:avLst/>
          </a:prstGeom>
          <a:noFill/>
        </p:spPr>
        <p:txBody>
          <a:bodyPr wrap="square" rtlCol="0">
            <a:spAutoFit/>
          </a:bodyPr>
          <a:lstStyle/>
          <a:p>
            <a:pPr algn="ctr"/>
            <a:r>
              <a:rPr kumimoji="1" lang="en-US" altLang="ja-JP" sz="2400" b="1" dirty="0">
                <a:solidFill>
                  <a:schemeClr val="bg1"/>
                </a:solidFill>
              </a:rPr>
              <a:t>Input</a:t>
            </a:r>
            <a:endParaRPr kumimoji="1" lang="ja-JP" altLang="en-US" sz="2400" b="1" dirty="0">
              <a:solidFill>
                <a:schemeClr val="bg1"/>
              </a:solidFill>
            </a:endParaRPr>
          </a:p>
        </p:txBody>
      </p:sp>
      <p:sp>
        <p:nvSpPr>
          <p:cNvPr id="65" name="テキスト ボックス 64"/>
          <p:cNvSpPr txBox="1"/>
          <p:nvPr/>
        </p:nvSpPr>
        <p:spPr>
          <a:xfrm>
            <a:off x="7961139" y="2810359"/>
            <a:ext cx="1358900" cy="461665"/>
          </a:xfrm>
          <a:prstGeom prst="rect">
            <a:avLst/>
          </a:prstGeom>
          <a:noFill/>
        </p:spPr>
        <p:txBody>
          <a:bodyPr wrap="square" rtlCol="0">
            <a:spAutoFit/>
          </a:bodyPr>
          <a:lstStyle/>
          <a:p>
            <a:pPr algn="ctr"/>
            <a:r>
              <a:rPr kumimoji="1" lang="en-US" altLang="ja-JP" sz="2400" b="1" dirty="0">
                <a:solidFill>
                  <a:schemeClr val="bg1"/>
                </a:solidFill>
              </a:rPr>
              <a:t>Output</a:t>
            </a:r>
            <a:endParaRPr kumimoji="1" lang="ja-JP" altLang="en-US" sz="2400" b="1" dirty="0">
              <a:solidFill>
                <a:schemeClr val="bg1"/>
              </a:solidFill>
            </a:endParaRPr>
          </a:p>
        </p:txBody>
      </p:sp>
      <p:sp>
        <p:nvSpPr>
          <p:cNvPr id="67" name="テキスト ボックス 66"/>
          <p:cNvSpPr txBox="1"/>
          <p:nvPr/>
        </p:nvSpPr>
        <p:spPr>
          <a:xfrm>
            <a:off x="5167634" y="972814"/>
            <a:ext cx="1438957" cy="584775"/>
          </a:xfrm>
          <a:prstGeom prst="rect">
            <a:avLst/>
          </a:prstGeom>
          <a:noFill/>
        </p:spPr>
        <p:txBody>
          <a:bodyPr wrap="square" rtlCol="0">
            <a:spAutoFit/>
          </a:bodyPr>
          <a:lstStyle/>
          <a:p>
            <a:pPr algn="ctr"/>
            <a:r>
              <a:rPr kumimoji="1" lang="en-US" altLang="ja-JP" sz="3200" dirty="0">
                <a:latin typeface="Segoe UI Black" panose="020B0A02040204020203" pitchFamily="34" charset="0"/>
                <a:ea typeface="Segoe UI Black" panose="020B0A02040204020203" pitchFamily="34" charset="0"/>
                <a:cs typeface="Segoe UI Black" panose="020B0A02040204020203" pitchFamily="34" charset="0"/>
              </a:rPr>
              <a:t>Brain</a:t>
            </a:r>
            <a:endParaRPr kumimoji="1" lang="ja-JP" altLang="en-US" sz="3200" dirty="0">
              <a:latin typeface="Segoe UI Black" panose="020B0A02040204020203" pitchFamily="34" charset="0"/>
              <a:ea typeface="HGS創英角ｺﾞｼｯｸUB" panose="020B0900000000000000" pitchFamily="50" charset="-128"/>
              <a:cs typeface="Segoe UI Black" panose="020B0A02040204020203" pitchFamily="34" charset="0"/>
            </a:endParaRPr>
          </a:p>
        </p:txBody>
      </p:sp>
    </p:spTree>
    <p:extLst>
      <p:ext uri="{BB962C8B-B14F-4D97-AF65-F5344CB8AC3E}">
        <p14:creationId xmlns:p14="http://schemas.microsoft.com/office/powerpoint/2010/main" val="2918919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969682" y="0"/>
            <a:ext cx="10358652"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脳を探る・・・読み取る</a:t>
            </a:r>
            <a:endParaRPr kumimoji="1" lang="ja-JP" altLang="en-US" sz="3200" b="1" dirty="0">
              <a:latin typeface="Meiryo UI" panose="020B0604030504040204" pitchFamily="50" charset="-128"/>
              <a:ea typeface="Meiryo UI" panose="020B0604030504040204" pitchFamily="50" charset="-128"/>
            </a:endParaRPr>
          </a:p>
        </p:txBody>
      </p:sp>
      <p:sp>
        <p:nvSpPr>
          <p:cNvPr id="36" name="正方形/長方形 35"/>
          <p:cNvSpPr/>
          <p:nvPr/>
        </p:nvSpPr>
        <p:spPr>
          <a:xfrm>
            <a:off x="6208856" y="6651233"/>
            <a:ext cx="6059487" cy="253916"/>
          </a:xfrm>
          <a:prstGeom prst="rect">
            <a:avLst/>
          </a:prstGeom>
        </p:spPr>
        <p:txBody>
          <a:bodyPr wrap="square">
            <a:spAutoFit/>
          </a:bodyPr>
          <a:lstStyle/>
          <a:p>
            <a:r>
              <a:rPr lang="en-US" altLang="ja-JP" sz="1050" dirty="0">
                <a:latin typeface="游ゴシック" panose="020B0400000000000000" pitchFamily="50" charset="-128"/>
                <a:ea typeface="游ゴシック" panose="020B0400000000000000" pitchFamily="50" charset="-128"/>
              </a:rPr>
              <a:t>CBV</a:t>
            </a:r>
            <a:r>
              <a:rPr lang="ja-JP" altLang="en-US" sz="1050" dirty="0">
                <a:latin typeface="游ゴシック" panose="020B0400000000000000" pitchFamily="50" charset="-128"/>
                <a:ea typeface="游ゴシック" panose="020B0400000000000000" pitchFamily="50" charset="-128"/>
              </a:rPr>
              <a:t>：</a:t>
            </a:r>
            <a:r>
              <a:rPr lang="en-US" altLang="ja-JP" sz="1050" dirty="0">
                <a:latin typeface="游ゴシック" panose="020B0400000000000000" pitchFamily="50" charset="-128"/>
                <a:ea typeface="游ゴシック" panose="020B0400000000000000" pitchFamily="50" charset="-128"/>
              </a:rPr>
              <a:t>cerebral blood volume</a:t>
            </a:r>
            <a:r>
              <a:rPr lang="ja-JP" altLang="en-US" sz="1050" dirty="0" err="1">
                <a:latin typeface="游ゴシック" panose="020B0400000000000000" pitchFamily="50" charset="-128"/>
                <a:ea typeface="游ゴシック" panose="020B0400000000000000" pitchFamily="50" charset="-128"/>
              </a:rPr>
              <a:t>、</a:t>
            </a:r>
            <a:r>
              <a:rPr lang="en-US" altLang="ja-JP" sz="1050" dirty="0">
                <a:latin typeface="游ゴシック" panose="020B0400000000000000" pitchFamily="50" charset="-128"/>
                <a:ea typeface="游ゴシック" panose="020B0400000000000000" pitchFamily="50" charset="-128"/>
              </a:rPr>
              <a:t>CBF</a:t>
            </a:r>
            <a:r>
              <a:rPr lang="ja-JP" altLang="en-US" sz="1050" dirty="0">
                <a:latin typeface="游ゴシック" panose="020B0400000000000000" pitchFamily="50" charset="-128"/>
                <a:ea typeface="游ゴシック" panose="020B0400000000000000" pitchFamily="50" charset="-128"/>
              </a:rPr>
              <a:t>：</a:t>
            </a:r>
            <a:r>
              <a:rPr lang="en-US" altLang="ja-JP" sz="1050" dirty="0">
                <a:latin typeface="游ゴシック" panose="020B0400000000000000" pitchFamily="50" charset="-128"/>
                <a:ea typeface="游ゴシック" panose="020B0400000000000000" pitchFamily="50" charset="-128"/>
              </a:rPr>
              <a:t>cerebral blood flow</a:t>
            </a:r>
            <a:r>
              <a:rPr lang="ja-JP" altLang="en-US" sz="1050" dirty="0" err="1">
                <a:latin typeface="游ゴシック" panose="020B0400000000000000" pitchFamily="50" charset="-128"/>
                <a:ea typeface="游ゴシック" panose="020B0400000000000000" pitchFamily="50" charset="-128"/>
              </a:rPr>
              <a:t>、</a:t>
            </a:r>
            <a:r>
              <a:rPr lang="en-US" altLang="ja-JP" sz="1050" dirty="0">
                <a:latin typeface="游ゴシック" panose="020B0400000000000000" pitchFamily="50" charset="-128"/>
                <a:ea typeface="游ゴシック" panose="020B0400000000000000" pitchFamily="50" charset="-128"/>
              </a:rPr>
              <a:t>ATP</a:t>
            </a:r>
            <a:r>
              <a:rPr lang="ja-JP" altLang="en-US" sz="1050" dirty="0">
                <a:latin typeface="游ゴシック" panose="020B0400000000000000" pitchFamily="50" charset="-128"/>
                <a:ea typeface="游ゴシック" panose="020B0400000000000000" pitchFamily="50" charset="-128"/>
              </a:rPr>
              <a:t>：</a:t>
            </a:r>
            <a:r>
              <a:rPr lang="en-US" altLang="ja-JP" sz="1050" dirty="0">
                <a:latin typeface="游ゴシック" panose="020B0400000000000000" pitchFamily="50" charset="-128"/>
                <a:ea typeface="游ゴシック" panose="020B0400000000000000" pitchFamily="50" charset="-128"/>
              </a:rPr>
              <a:t>adenosine triphosphate.</a:t>
            </a:r>
            <a:endParaRPr lang="ja-JP" altLang="en-US" sz="1050" dirty="0">
              <a:latin typeface="游ゴシック" panose="020B0400000000000000" pitchFamily="50" charset="-128"/>
              <a:ea typeface="游ゴシック" panose="020B0400000000000000" pitchFamily="50" charset="-128"/>
            </a:endParaRPr>
          </a:p>
        </p:txBody>
      </p:sp>
      <p:pic>
        <p:nvPicPr>
          <p:cNvPr id="38" name="図 37"/>
          <p:cNvPicPr>
            <a:picLocks noChangeAspect="1"/>
          </p:cNvPicPr>
          <p:nvPr/>
        </p:nvPicPr>
        <p:blipFill>
          <a:blip r:embed="rId3"/>
          <a:stretch>
            <a:fillRect/>
          </a:stretch>
        </p:blipFill>
        <p:spPr>
          <a:xfrm>
            <a:off x="25401" y="2007870"/>
            <a:ext cx="5727700" cy="4803150"/>
          </a:xfrm>
          <a:prstGeom prst="rect">
            <a:avLst/>
          </a:prstGeom>
          <a:ln>
            <a:solidFill>
              <a:srgbClr val="C00000"/>
            </a:solidFill>
          </a:ln>
        </p:spPr>
      </p:pic>
      <p:sp>
        <p:nvSpPr>
          <p:cNvPr id="40" name="右矢印 39"/>
          <p:cNvSpPr/>
          <p:nvPr/>
        </p:nvSpPr>
        <p:spPr>
          <a:xfrm>
            <a:off x="5753101" y="2692400"/>
            <a:ext cx="876299" cy="1778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右矢印 40"/>
          <p:cNvSpPr/>
          <p:nvPr/>
        </p:nvSpPr>
        <p:spPr>
          <a:xfrm>
            <a:off x="5762294" y="4033838"/>
            <a:ext cx="520699" cy="18256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右矢印 41"/>
          <p:cNvSpPr/>
          <p:nvPr/>
        </p:nvSpPr>
        <p:spPr>
          <a:xfrm>
            <a:off x="5753100" y="5380038"/>
            <a:ext cx="876299" cy="1778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25401" y="435927"/>
            <a:ext cx="12168807" cy="1323439"/>
          </a:xfrm>
          <a:prstGeom prst="rect">
            <a:avLst/>
          </a:prstGeom>
        </p:spPr>
        <p:txBody>
          <a:bodyPr wrap="square">
            <a:spAutoFit/>
          </a:bodyPr>
          <a:lstStyle/>
          <a:p>
            <a:r>
              <a:rPr lang="ja-JP" altLang="en-US" sz="2000" b="1" dirty="0">
                <a:latin typeface="Meiryo UI" panose="020B0604030504040204" pitchFamily="50" charset="-128"/>
                <a:ea typeface="Meiryo UI" panose="020B0604030504040204" pitchFamily="50" charset="-128"/>
              </a:rPr>
              <a:t>脳を探ると言うことは</a:t>
            </a:r>
            <a:r>
              <a:rPr lang="ja-JP" altLang="en-US" sz="2000" dirty="0">
                <a:latin typeface="Meiryo UI" panose="020B0604030504040204" pitchFamily="50" charset="-128"/>
                <a:ea typeface="Meiryo UI" panose="020B0604030504040204" pitchFamily="50" charset="-128"/>
              </a:rPr>
              <a:t>・・・・・</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ヒトの精神活動などにより、</a:t>
            </a:r>
            <a:r>
              <a:rPr lang="ja-JP" altLang="en-US" sz="2000" b="1" dirty="0">
                <a:solidFill>
                  <a:srgbClr val="C00000"/>
                </a:solidFill>
                <a:latin typeface="Meiryo UI" panose="020B0604030504040204" pitchFamily="50" charset="-128"/>
                <a:ea typeface="Meiryo UI" panose="020B0604030504040204" pitchFamily="50" charset="-128"/>
              </a:rPr>
              <a:t>①ニューロンの活動が活発になる。（神経活動）</a:t>
            </a:r>
            <a:r>
              <a:rPr lang="ja-JP" altLang="en-US" sz="2000" dirty="0">
                <a:latin typeface="Meiryo UI" panose="020B0604030504040204" pitchFamily="50" charset="-128"/>
                <a:ea typeface="Meiryo UI" panose="020B0604030504040204" pitchFamily="50" charset="-128"/>
              </a:rPr>
              <a:t>ニューロンが活動するには</a:t>
            </a:r>
            <a:r>
              <a:rPr lang="ja-JP" altLang="en-US" sz="2000" dirty="0">
                <a:solidFill>
                  <a:srgbClr val="C00000"/>
                </a:solidFill>
                <a:latin typeface="Meiryo UI" panose="020B0604030504040204" pitchFamily="50" charset="-128"/>
                <a:ea typeface="Meiryo UI" panose="020B0604030504040204" pitchFamily="50" charset="-128"/>
              </a:rPr>
              <a:t>エネルギーとしてアデノシン三リン酸 </a:t>
            </a:r>
            <a:r>
              <a:rPr lang="en-US" altLang="ja-JP" sz="2000" dirty="0">
                <a:solidFill>
                  <a:srgbClr val="C00000"/>
                </a:solidFill>
                <a:latin typeface="Meiryo UI" panose="020B0604030504040204" pitchFamily="50" charset="-128"/>
                <a:ea typeface="Meiryo UI" panose="020B0604030504040204" pitchFamily="50" charset="-128"/>
              </a:rPr>
              <a:t>(Adenosine </a:t>
            </a:r>
            <a:r>
              <a:rPr lang="en-US" altLang="ja-JP" sz="2000" dirty="0" err="1">
                <a:solidFill>
                  <a:srgbClr val="C00000"/>
                </a:solidFill>
                <a:latin typeface="Meiryo UI" panose="020B0604030504040204" pitchFamily="50" charset="-128"/>
                <a:ea typeface="Meiryo UI" panose="020B0604030504040204" pitchFamily="50" charset="-128"/>
              </a:rPr>
              <a:t>triphosphate:ATP</a:t>
            </a:r>
            <a:r>
              <a:rPr lang="en-US" altLang="ja-JP" sz="2000" dirty="0">
                <a:solidFill>
                  <a:srgbClr val="C00000"/>
                </a:solidFill>
                <a:latin typeface="Meiryo UI" panose="020B0604030504040204" pitchFamily="50" charset="-128"/>
                <a:ea typeface="Meiryo UI" panose="020B0604030504040204" pitchFamily="50" charset="-128"/>
              </a:rPr>
              <a:t>) </a:t>
            </a:r>
            <a:r>
              <a:rPr lang="ja-JP" altLang="en-US" sz="2000" dirty="0">
                <a:solidFill>
                  <a:srgbClr val="C00000"/>
                </a:solidFill>
                <a:latin typeface="Meiryo UI" panose="020B0604030504040204" pitchFamily="50" charset="-128"/>
                <a:ea typeface="Meiryo UI" panose="020B0604030504040204" pitchFamily="50" charset="-128"/>
              </a:rPr>
              <a:t>が</a:t>
            </a:r>
            <a:r>
              <a:rPr lang="ja-JP" altLang="en-US" sz="2000" dirty="0">
                <a:latin typeface="Meiryo UI" panose="020B0604030504040204" pitchFamily="50" charset="-128"/>
                <a:ea typeface="Meiryo UI" panose="020B0604030504040204" pitchFamily="50" charset="-128"/>
              </a:rPr>
              <a:t>必要。</a:t>
            </a:r>
            <a:r>
              <a:rPr lang="en-US" altLang="ja-JP" sz="2000" dirty="0">
                <a:solidFill>
                  <a:srgbClr val="C00000"/>
                </a:solidFill>
                <a:latin typeface="Meiryo UI" panose="020B0604030504040204" pitchFamily="50" charset="-128"/>
                <a:ea typeface="Meiryo UI" panose="020B0604030504040204" pitchFamily="50" charset="-128"/>
              </a:rPr>
              <a:t>ATP</a:t>
            </a:r>
            <a:r>
              <a:rPr lang="ja-JP" altLang="en-US" sz="2000" dirty="0">
                <a:solidFill>
                  <a:srgbClr val="C00000"/>
                </a:solidFill>
                <a:latin typeface="Meiryo UI" panose="020B0604030504040204" pitchFamily="50" charset="-128"/>
                <a:ea typeface="Meiryo UI" panose="020B0604030504040204" pitchFamily="50" charset="-128"/>
              </a:rPr>
              <a:t>の産出には、酸素によって糖 </a:t>
            </a:r>
            <a:r>
              <a:rPr lang="en-US" altLang="ja-JP" sz="2000" dirty="0">
                <a:solidFill>
                  <a:srgbClr val="C00000"/>
                </a:solidFill>
                <a:latin typeface="Meiryo UI" panose="020B0604030504040204" pitchFamily="50" charset="-128"/>
                <a:ea typeface="Meiryo UI" panose="020B0604030504040204" pitchFamily="50" charset="-128"/>
              </a:rPr>
              <a:t>(</a:t>
            </a:r>
            <a:r>
              <a:rPr lang="ja-JP" altLang="en-US" sz="2000" dirty="0">
                <a:solidFill>
                  <a:srgbClr val="C00000"/>
                </a:solidFill>
                <a:latin typeface="Meiryo UI" panose="020B0604030504040204" pitchFamily="50" charset="-128"/>
                <a:ea typeface="Meiryo UI" panose="020B0604030504040204" pitchFamily="50" charset="-128"/>
              </a:rPr>
              <a:t>グルコース</a:t>
            </a:r>
            <a:r>
              <a:rPr lang="en-US" altLang="ja-JP" sz="2000" dirty="0">
                <a:solidFill>
                  <a:srgbClr val="C00000"/>
                </a:solidFill>
                <a:latin typeface="Meiryo UI" panose="020B0604030504040204" pitchFamily="50" charset="-128"/>
                <a:ea typeface="Meiryo UI" panose="020B0604030504040204" pitchFamily="50" charset="-128"/>
              </a:rPr>
              <a:t>) </a:t>
            </a:r>
            <a:r>
              <a:rPr lang="ja-JP" altLang="en-US" sz="2000" dirty="0" err="1">
                <a:solidFill>
                  <a:srgbClr val="C00000"/>
                </a:solidFill>
                <a:latin typeface="Meiryo UI" panose="020B0604030504040204" pitchFamily="50" charset="-128"/>
                <a:ea typeface="Meiryo UI" panose="020B0604030504040204" pitchFamily="50" charset="-128"/>
              </a:rPr>
              <a:t>を解</a:t>
            </a:r>
            <a:r>
              <a:rPr lang="ja-JP" altLang="en-US" sz="2000" dirty="0">
                <a:solidFill>
                  <a:srgbClr val="C00000"/>
                </a:solidFill>
                <a:latin typeface="Meiryo UI" panose="020B0604030504040204" pitchFamily="50" charset="-128"/>
                <a:ea typeface="Meiryo UI" panose="020B0604030504040204" pitchFamily="50" charset="-128"/>
              </a:rPr>
              <a:t>糖するので、</a:t>
            </a:r>
            <a:r>
              <a:rPr lang="ja-JP" altLang="en-US" sz="2000" b="1" dirty="0">
                <a:solidFill>
                  <a:srgbClr val="C00000"/>
                </a:solidFill>
                <a:latin typeface="Meiryo UI" panose="020B0604030504040204" pitchFamily="50" charset="-128"/>
                <a:ea typeface="Meiryo UI" panose="020B0604030504040204" pitchFamily="50" charset="-128"/>
              </a:rPr>
              <a:t>②代謝活動が行なわれる</a:t>
            </a:r>
            <a:r>
              <a:rPr lang="ja-JP" altLang="en-US" sz="2000" dirty="0">
                <a:latin typeface="Meiryo UI" panose="020B0604030504040204" pitchFamily="50" charset="-128"/>
                <a:ea typeface="Meiryo UI" panose="020B0604030504040204" pitchFamily="50" charset="-128"/>
              </a:rPr>
              <a:t>。</a:t>
            </a:r>
            <a:r>
              <a:rPr lang="ja-JP" altLang="en-US" sz="2000" dirty="0">
                <a:solidFill>
                  <a:srgbClr val="C00000"/>
                </a:solidFill>
                <a:latin typeface="Meiryo UI" panose="020B0604030504040204" pitchFamily="50" charset="-128"/>
                <a:ea typeface="Meiryo UI" panose="020B0604030504040204" pitchFamily="50" charset="-128"/>
              </a:rPr>
              <a:t>酸素とグルコースを脳内に供給するために</a:t>
            </a:r>
            <a:r>
              <a:rPr lang="ja-JP" altLang="en-US" sz="2000" b="1" dirty="0">
                <a:solidFill>
                  <a:srgbClr val="C00000"/>
                </a:solidFill>
                <a:latin typeface="Meiryo UI" panose="020B0604030504040204" pitchFamily="50" charset="-128"/>
                <a:ea typeface="Meiryo UI" panose="020B0604030504040204" pitchFamily="50" charset="-128"/>
              </a:rPr>
              <a:t>③局所脳血流が増大</a:t>
            </a:r>
            <a:r>
              <a:rPr lang="ja-JP" altLang="en-US" sz="2000" dirty="0">
                <a:solidFill>
                  <a:srgbClr val="C00000"/>
                </a:solidFill>
                <a:latin typeface="Meiryo UI" panose="020B0604030504040204" pitchFamily="50" charset="-128"/>
                <a:ea typeface="Meiryo UI" panose="020B0604030504040204" pitchFamily="50" charset="-128"/>
              </a:rPr>
              <a:t>する。</a:t>
            </a:r>
            <a:endParaRPr lang="ja-JP" altLang="en-US" sz="2000" dirty="0">
              <a:latin typeface="Meiryo UI" panose="020B0604030504040204" pitchFamily="50" charset="-128"/>
              <a:ea typeface="Meiryo UI" panose="020B0604030504040204" pitchFamily="50" charset="-128"/>
            </a:endParaRPr>
          </a:p>
        </p:txBody>
      </p:sp>
      <p:pic>
        <p:nvPicPr>
          <p:cNvPr id="47" name="image1.png"/>
          <p:cNvPicPr/>
          <p:nvPr/>
        </p:nvPicPr>
        <p:blipFill>
          <a:blip r:embed="rId4" cstate="print"/>
          <a:stretch>
            <a:fillRect/>
          </a:stretch>
        </p:blipFill>
        <p:spPr>
          <a:xfrm>
            <a:off x="6344284" y="2007870"/>
            <a:ext cx="5847715" cy="4342130"/>
          </a:xfrm>
          <a:prstGeom prst="rect">
            <a:avLst/>
          </a:prstGeom>
        </p:spPr>
      </p:pic>
    </p:spTree>
    <p:extLst>
      <p:ext uri="{BB962C8B-B14F-4D97-AF65-F5344CB8AC3E}">
        <p14:creationId xmlns:p14="http://schemas.microsoft.com/office/powerpoint/2010/main" val="2514657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969682" y="0"/>
            <a:ext cx="10358652"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脳を探る</a:t>
            </a:r>
            <a:endParaRPr kumimoji="1" lang="ja-JP" altLang="en-US" sz="3200" b="1" dirty="0">
              <a:latin typeface="Meiryo UI" panose="020B0604030504040204" pitchFamily="50" charset="-128"/>
              <a:ea typeface="Meiryo UI" panose="020B0604030504040204" pitchFamily="50" charset="-128"/>
            </a:endParaRPr>
          </a:p>
        </p:txBody>
      </p:sp>
      <p:pic>
        <p:nvPicPr>
          <p:cNvPr id="48" name="Picture 8" descr="jj_brain_lobes.jpg                                             00003B01Book                           ABA78158:"/>
          <p:cNvPicPr>
            <a:picLocks noChangeAspect="1" noChangeArrowheads="1"/>
          </p:cNvPicPr>
          <p:nvPr/>
        </p:nvPicPr>
        <p:blipFill>
          <a:blip r:embed="rId3">
            <a:extLst>
              <a:ext uri="{28A0092B-C50C-407E-A947-70E740481C1C}">
                <a14:useLocalDpi xmlns:a14="http://schemas.microsoft.com/office/drawing/2010/main" val="0"/>
              </a:ext>
            </a:extLst>
          </a:blip>
          <a:srcRect l="3999" t="5333" r="14667" b="13333"/>
          <a:stretch>
            <a:fillRect/>
          </a:stretch>
        </p:blipFill>
        <p:spPr bwMode="auto">
          <a:xfrm rot="19983366">
            <a:off x="1588198" y="1714425"/>
            <a:ext cx="4225639" cy="4225640"/>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右矢印 49"/>
          <p:cNvSpPr/>
          <p:nvPr/>
        </p:nvSpPr>
        <p:spPr>
          <a:xfrm>
            <a:off x="5531256" y="2578675"/>
            <a:ext cx="2540000" cy="990600"/>
          </a:xfrm>
          <a:prstGeom prst="rightArrow">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p:cNvSpPr txBox="1"/>
          <p:nvPr/>
        </p:nvSpPr>
        <p:spPr>
          <a:xfrm>
            <a:off x="8311118" y="1362925"/>
            <a:ext cx="1846659" cy="4483100"/>
          </a:xfrm>
          <a:prstGeom prst="rect">
            <a:avLst/>
          </a:prstGeom>
          <a:noFill/>
        </p:spPr>
        <p:txBody>
          <a:bodyPr vert="eaVert" wrap="square" rtlCol="0">
            <a:spAutoFit/>
          </a:bodyPr>
          <a:lstStyle/>
          <a:p>
            <a:pPr algn="ctr"/>
            <a:r>
              <a:rPr kumimoji="1" lang="ja-JP" altLang="en-US" sz="5400" b="1" dirty="0">
                <a:solidFill>
                  <a:schemeClr val="accent4">
                    <a:lumMod val="50000"/>
                  </a:schemeClr>
                </a:solidFill>
                <a:latin typeface="Meiryo UI" panose="020B0604030504040204" pitchFamily="50" charset="-128"/>
                <a:ea typeface="Meiryo UI" panose="020B0604030504040204" pitchFamily="50" charset="-128"/>
              </a:rPr>
              <a:t>仕組みを知る</a:t>
            </a:r>
            <a:endParaRPr kumimoji="1" lang="en-US" altLang="ja-JP" sz="5400" b="1" dirty="0">
              <a:solidFill>
                <a:schemeClr val="accent4">
                  <a:lumMod val="50000"/>
                </a:schemeClr>
              </a:solidFill>
              <a:latin typeface="Meiryo UI" panose="020B0604030504040204" pitchFamily="50" charset="-128"/>
              <a:ea typeface="Meiryo UI" panose="020B0604030504040204" pitchFamily="50" charset="-128"/>
            </a:endParaRPr>
          </a:p>
          <a:p>
            <a:pPr algn="ctr"/>
            <a:r>
              <a:rPr kumimoji="1" lang="ja-JP" altLang="en-US" sz="5400" b="1" dirty="0">
                <a:solidFill>
                  <a:schemeClr val="accent4">
                    <a:lumMod val="50000"/>
                  </a:schemeClr>
                </a:solidFill>
                <a:latin typeface="Meiryo UI" panose="020B0604030504040204" pitchFamily="50" charset="-128"/>
                <a:ea typeface="Meiryo UI" panose="020B0604030504040204" pitchFamily="50" charset="-128"/>
              </a:rPr>
              <a:t>脳を読み取る</a:t>
            </a:r>
          </a:p>
        </p:txBody>
      </p:sp>
      <p:sp>
        <p:nvSpPr>
          <p:cNvPr id="55" name="テキスト ボックス 54"/>
          <p:cNvSpPr txBox="1"/>
          <p:nvPr/>
        </p:nvSpPr>
        <p:spPr>
          <a:xfrm>
            <a:off x="5762756" y="1462791"/>
            <a:ext cx="2324678" cy="1077218"/>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★埋込電極</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　（剣山、マクロアレイ）</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★皮質脳波（</a:t>
            </a:r>
            <a:r>
              <a:rPr lang="en-US" altLang="ja-JP" sz="1600" dirty="0" err="1">
                <a:latin typeface="Meiryo UI" panose="020B0604030504040204" pitchFamily="50" charset="-128"/>
                <a:ea typeface="Meiryo UI" panose="020B0604030504040204" pitchFamily="50" charset="-128"/>
              </a:rPr>
              <a:t>ECoG</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★深部電極</a:t>
            </a:r>
          </a:p>
        </p:txBody>
      </p:sp>
      <p:sp>
        <p:nvSpPr>
          <p:cNvPr id="56" name="テキスト ボックス 55"/>
          <p:cNvSpPr txBox="1"/>
          <p:nvPr/>
        </p:nvSpPr>
        <p:spPr>
          <a:xfrm>
            <a:off x="5833155" y="3617227"/>
            <a:ext cx="2809230" cy="230832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★脳波（</a:t>
            </a:r>
            <a:r>
              <a:rPr kumimoji="1" lang="en-US" altLang="ja-JP" sz="1600" dirty="0">
                <a:latin typeface="Meiryo UI" panose="020B0604030504040204" pitchFamily="50" charset="-128"/>
                <a:ea typeface="Meiryo UI" panose="020B0604030504040204" pitchFamily="50" charset="-128"/>
              </a:rPr>
              <a:t>EEG</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★脳磁波（</a:t>
            </a:r>
            <a:r>
              <a:rPr lang="en-US" altLang="ja-JP" sz="1600" dirty="0">
                <a:latin typeface="Meiryo UI" panose="020B0604030504040204" pitchFamily="50" charset="-128"/>
                <a:ea typeface="Meiryo UI" panose="020B0604030504040204" pitchFamily="50" charset="-128"/>
              </a:rPr>
              <a:t>MEG</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★陽電子断層撮影</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PET</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★機能的磁気共鳴画像</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fMRI</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★近赤外分光計測（</a:t>
            </a:r>
            <a:r>
              <a:rPr lang="en-US" altLang="ja-JP" sz="1600" dirty="0">
                <a:latin typeface="Meiryo UI" panose="020B0604030504040204" pitchFamily="50" charset="-128"/>
                <a:ea typeface="Meiryo UI" panose="020B0604030504040204" pitchFamily="50" charset="-128"/>
              </a:rPr>
              <a:t>NIRS</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★拡散テンソル画像（</a:t>
            </a:r>
            <a:r>
              <a:rPr kumimoji="1" lang="en-US" altLang="ja-JP" sz="1600" dirty="0">
                <a:latin typeface="Meiryo UI" panose="020B0604030504040204" pitchFamily="50" charset="-128"/>
                <a:ea typeface="Meiryo UI" panose="020B0604030504040204" pitchFamily="50" charset="-128"/>
              </a:rPr>
              <a:t>DTI</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★磁気共鳴分光法（</a:t>
            </a:r>
            <a:r>
              <a:rPr lang="en-US" altLang="ja-JP" sz="1600" dirty="0">
                <a:latin typeface="Meiryo UI" panose="020B0604030504040204" pitchFamily="50" charset="-128"/>
                <a:ea typeface="Meiryo UI" panose="020B0604030504040204" pitchFamily="50" charset="-128"/>
              </a:rPr>
              <a:t>MRS</a:t>
            </a:r>
            <a:r>
              <a:rPr lang="ja-JP" altLang="en-US" sz="1600" dirty="0">
                <a:latin typeface="Meiryo UI" panose="020B0604030504040204" pitchFamily="50" charset="-128"/>
                <a:ea typeface="Meiryo UI" panose="020B0604030504040204" pitchFamily="50" charset="-128"/>
              </a:rPr>
              <a:t>）</a:t>
            </a:r>
            <a:endParaRPr kumimoji="1" lang="ja-JP" altLang="en-US" sz="1600" dirty="0">
              <a:latin typeface="Meiryo UI" panose="020B0604030504040204" pitchFamily="50" charset="-128"/>
              <a:ea typeface="Meiryo UI" panose="020B0604030504040204" pitchFamily="50" charset="-128"/>
            </a:endParaRPr>
          </a:p>
        </p:txBody>
      </p:sp>
      <p:sp>
        <p:nvSpPr>
          <p:cNvPr id="58" name="角丸四角形 57"/>
          <p:cNvSpPr/>
          <p:nvPr/>
        </p:nvSpPr>
        <p:spPr>
          <a:xfrm>
            <a:off x="5698490" y="791681"/>
            <a:ext cx="2029470" cy="444500"/>
          </a:xfrm>
          <a:prstGeom prst="roundRect">
            <a:avLst>
              <a:gd name="adj" fmla="val 50000"/>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HGS教科書体" panose="02020600000000000000" pitchFamily="18" charset="-128"/>
                <a:ea typeface="HGS教科書体" panose="02020600000000000000" pitchFamily="18" charset="-128"/>
              </a:rPr>
              <a:t>侵襲</a:t>
            </a:r>
          </a:p>
        </p:txBody>
      </p:sp>
      <p:sp>
        <p:nvSpPr>
          <p:cNvPr id="60" name="角丸四角形 59"/>
          <p:cNvSpPr/>
          <p:nvPr/>
        </p:nvSpPr>
        <p:spPr>
          <a:xfrm>
            <a:off x="6067186" y="6120284"/>
            <a:ext cx="2029470" cy="444500"/>
          </a:xfrm>
          <a:prstGeom prst="roundRect">
            <a:avLst>
              <a:gd name="adj" fmla="val 50000"/>
            </a:avLst>
          </a:prstGeom>
          <a:solidFill>
            <a:schemeClr val="accent2">
              <a:lumMod val="75000"/>
            </a:schemeClr>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HGS教科書体" panose="02020600000000000000" pitchFamily="18" charset="-128"/>
                <a:ea typeface="HGS教科書体" panose="02020600000000000000" pitchFamily="18" charset="-128"/>
              </a:rPr>
              <a:t>非侵襲</a:t>
            </a:r>
          </a:p>
        </p:txBody>
      </p:sp>
      <p:sp>
        <p:nvSpPr>
          <p:cNvPr id="63" name="角丸四角形 62"/>
          <p:cNvSpPr/>
          <p:nvPr/>
        </p:nvSpPr>
        <p:spPr>
          <a:xfrm>
            <a:off x="2071872" y="584775"/>
            <a:ext cx="8104459" cy="6121399"/>
          </a:xfrm>
          <a:prstGeom prst="roundRect">
            <a:avLst>
              <a:gd name="adj" fmla="val 3986"/>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p:cNvSpPr txBox="1"/>
          <p:nvPr/>
        </p:nvSpPr>
        <p:spPr>
          <a:xfrm>
            <a:off x="6062895" y="2823959"/>
            <a:ext cx="1358900" cy="461665"/>
          </a:xfrm>
          <a:prstGeom prst="rect">
            <a:avLst/>
          </a:prstGeom>
          <a:noFill/>
        </p:spPr>
        <p:txBody>
          <a:bodyPr wrap="square" rtlCol="0">
            <a:spAutoFit/>
          </a:bodyPr>
          <a:lstStyle/>
          <a:p>
            <a:pPr algn="ctr"/>
            <a:r>
              <a:rPr kumimoji="1" lang="en-US" altLang="ja-JP" sz="2400" b="1" dirty="0">
                <a:solidFill>
                  <a:schemeClr val="bg1"/>
                </a:solidFill>
              </a:rPr>
              <a:t>Output</a:t>
            </a:r>
            <a:endParaRPr kumimoji="1" lang="ja-JP" altLang="en-US" sz="2400" b="1" dirty="0">
              <a:solidFill>
                <a:schemeClr val="bg1"/>
              </a:solidFill>
            </a:endParaRPr>
          </a:p>
        </p:txBody>
      </p:sp>
      <p:sp>
        <p:nvSpPr>
          <p:cNvPr id="67" name="テキスト ボックス 66"/>
          <p:cNvSpPr txBox="1"/>
          <p:nvPr/>
        </p:nvSpPr>
        <p:spPr>
          <a:xfrm>
            <a:off x="3269390" y="986414"/>
            <a:ext cx="1438957" cy="584775"/>
          </a:xfrm>
          <a:prstGeom prst="rect">
            <a:avLst/>
          </a:prstGeom>
          <a:noFill/>
        </p:spPr>
        <p:txBody>
          <a:bodyPr wrap="square" rtlCol="0">
            <a:spAutoFit/>
          </a:bodyPr>
          <a:lstStyle/>
          <a:p>
            <a:pPr algn="ctr"/>
            <a:r>
              <a:rPr kumimoji="1" lang="en-US" altLang="ja-JP" sz="3200" dirty="0">
                <a:latin typeface="Segoe UI Black" panose="020B0A02040204020203" pitchFamily="34" charset="0"/>
                <a:ea typeface="Segoe UI Black" panose="020B0A02040204020203" pitchFamily="34" charset="0"/>
                <a:cs typeface="Segoe UI Black" panose="020B0A02040204020203" pitchFamily="34" charset="0"/>
              </a:rPr>
              <a:t>Brain</a:t>
            </a:r>
            <a:endParaRPr kumimoji="1" lang="ja-JP" altLang="en-US" sz="3200" dirty="0">
              <a:latin typeface="Segoe UI Black" panose="020B0A02040204020203" pitchFamily="34" charset="0"/>
              <a:ea typeface="HGS創英角ｺﾞｼｯｸUB" panose="020B0900000000000000" pitchFamily="50" charset="-128"/>
              <a:cs typeface="Segoe UI Black" panose="020B0A02040204020203" pitchFamily="34" charset="0"/>
            </a:endParaRPr>
          </a:p>
        </p:txBody>
      </p:sp>
    </p:spTree>
    <p:extLst>
      <p:ext uri="{BB962C8B-B14F-4D97-AF65-F5344CB8AC3E}">
        <p14:creationId xmlns:p14="http://schemas.microsoft.com/office/powerpoint/2010/main" val="2305268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3"/>
          <a:stretch>
            <a:fillRect/>
          </a:stretch>
        </p:blipFill>
        <p:spPr>
          <a:xfrm>
            <a:off x="6235693" y="5266175"/>
            <a:ext cx="1384307" cy="1605296"/>
          </a:xfrm>
          <a:prstGeom prst="rect">
            <a:avLst/>
          </a:prstGeom>
        </p:spPr>
      </p:pic>
      <p:sp>
        <p:nvSpPr>
          <p:cNvPr id="5" name="テキスト ボックス 4"/>
          <p:cNvSpPr txBox="1"/>
          <p:nvPr/>
        </p:nvSpPr>
        <p:spPr>
          <a:xfrm>
            <a:off x="0" y="0"/>
            <a:ext cx="12192000"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脳を探る技術</a:t>
            </a:r>
            <a:endParaRPr kumimoji="1" lang="ja-JP" altLang="en-US" sz="3200" b="1" dirty="0">
              <a:latin typeface="Meiryo UI" panose="020B0604030504040204" pitchFamily="50" charset="-128"/>
              <a:ea typeface="Meiryo UI" panose="020B0604030504040204" pitchFamily="50" charset="-128"/>
            </a:endParaRPr>
          </a:p>
        </p:txBody>
      </p:sp>
      <p:graphicFrame>
        <p:nvGraphicFramePr>
          <p:cNvPr id="6" name="表 5"/>
          <p:cNvGraphicFramePr>
            <a:graphicFrameLocks noGrp="1"/>
          </p:cNvGraphicFramePr>
          <p:nvPr>
            <p:extLst>
              <p:ext uri="{D42A27DB-BD31-4B8C-83A1-F6EECF244321}">
                <p14:modId xmlns:p14="http://schemas.microsoft.com/office/powerpoint/2010/main" val="2273573681"/>
              </p:ext>
            </p:extLst>
          </p:nvPr>
        </p:nvGraphicFramePr>
        <p:xfrm>
          <a:off x="460375" y="659416"/>
          <a:ext cx="11152502" cy="4424680"/>
        </p:xfrm>
        <a:graphic>
          <a:graphicData uri="http://schemas.openxmlformats.org/drawingml/2006/table">
            <a:tbl>
              <a:tblPr firstRow="1" bandRow="1">
                <a:tableStyleId>{5940675A-B579-460E-94D1-54222C63F5DA}</a:tableStyleId>
              </a:tblPr>
              <a:tblGrid>
                <a:gridCol w="4396102">
                  <a:extLst>
                    <a:ext uri="{9D8B030D-6E8A-4147-A177-3AD203B41FA5}">
                      <a16:colId xmlns:a16="http://schemas.microsoft.com/office/drawing/2014/main" val="20000"/>
                    </a:ext>
                  </a:extLst>
                </a:gridCol>
                <a:gridCol w="6756400">
                  <a:extLst>
                    <a:ext uri="{9D8B030D-6E8A-4147-A177-3AD203B41FA5}">
                      <a16:colId xmlns:a16="http://schemas.microsoft.com/office/drawing/2014/main" val="20001"/>
                    </a:ext>
                  </a:extLst>
                </a:gridCol>
              </a:tblGrid>
              <a:tr h="370840">
                <a:tc>
                  <a:txBody>
                    <a:bodyPr/>
                    <a:lstStyle/>
                    <a:p>
                      <a:pPr algn="ctr"/>
                      <a:r>
                        <a:rPr kumimoji="1" lang="ja-JP" altLang="en-US" sz="1600" b="1" dirty="0">
                          <a:latin typeface="Meiryo UI" panose="020B0604030504040204" pitchFamily="50" charset="-128"/>
                          <a:ea typeface="Meiryo UI" panose="020B0604030504040204" pitchFamily="50" charset="-128"/>
                        </a:rPr>
                        <a:t>技術</a:t>
                      </a:r>
                    </a:p>
                  </a:txBody>
                  <a:tcPr anchor="ctr"/>
                </a:tc>
                <a:tc>
                  <a:txBody>
                    <a:bodyPr/>
                    <a:lstStyle/>
                    <a:p>
                      <a:pPr algn="ctr"/>
                      <a:r>
                        <a:rPr kumimoji="1" lang="ja-JP" altLang="en-US" sz="1600" b="1" dirty="0">
                          <a:latin typeface="Meiryo UI" panose="020B0604030504040204" pitchFamily="50" charset="-128"/>
                          <a:ea typeface="Meiryo UI" panose="020B0604030504040204" pitchFamily="50" charset="-128"/>
                        </a:rPr>
                        <a:t>概要</a:t>
                      </a:r>
                    </a:p>
                  </a:txBody>
                  <a:tcPr anchor="ctr"/>
                </a:tc>
                <a:extLst>
                  <a:ext uri="{0D108BD9-81ED-4DB2-BD59-A6C34878D82A}">
                    <a16:rowId xmlns:a16="http://schemas.microsoft.com/office/drawing/2014/main" val="10000"/>
                  </a:ext>
                </a:extLst>
              </a:tr>
              <a:tr h="370840">
                <a:tc>
                  <a:txBody>
                    <a:bodyPr/>
                    <a:lstStyle/>
                    <a:p>
                      <a:pPr algn="l"/>
                      <a:r>
                        <a:rPr kumimoji="1" lang="ja-JP" altLang="en-US" sz="1800" b="1" i="0" u="none" strike="noStrike" kern="1200" baseline="0" dirty="0">
                          <a:solidFill>
                            <a:srgbClr val="FF0000"/>
                          </a:solidFill>
                          <a:latin typeface="Meiryo UI" panose="020B0604030504040204" pitchFamily="50" charset="-128"/>
                          <a:ea typeface="Meiryo UI" panose="020B0604030504040204" pitchFamily="50" charset="-128"/>
                          <a:cs typeface="+mn-cs"/>
                        </a:rPr>
                        <a:t>①</a:t>
                      </a:r>
                      <a:r>
                        <a:rPr kumimoji="1" lang="ja-JP" altLang="en-US" sz="1800" b="1" i="0" u="none" strike="noStrike" kern="1200" baseline="0" dirty="0">
                          <a:solidFill>
                            <a:schemeClr val="tx1"/>
                          </a:solidFill>
                          <a:latin typeface="Meiryo UI" panose="020B0604030504040204" pitchFamily="50" charset="-128"/>
                          <a:ea typeface="Meiryo UI" panose="020B0604030504040204" pitchFamily="50" charset="-128"/>
                          <a:cs typeface="+mn-cs"/>
                        </a:rPr>
                        <a:t>陽電子断層撮影</a:t>
                      </a:r>
                      <a:endParaRPr kumimoji="1" lang="en-US" altLang="ja-JP" sz="1800" b="1" i="0" u="none" strike="noStrike" kern="1200" baseline="0" dirty="0">
                        <a:solidFill>
                          <a:schemeClr val="tx1"/>
                        </a:solidFill>
                        <a:latin typeface="Meiryo UI" panose="020B0604030504040204" pitchFamily="50" charset="-128"/>
                        <a:ea typeface="Meiryo UI" panose="020B0604030504040204" pitchFamily="50" charset="-128"/>
                        <a:cs typeface="+mn-cs"/>
                      </a:endParaRPr>
                    </a:p>
                    <a:p>
                      <a:pPr algn="l"/>
                      <a:r>
                        <a:rPr kumimoji="1" lang="en-US" altLang="ja-JP" sz="1400" b="0" i="0" u="none" strike="noStrike" kern="1200" baseline="0" dirty="0">
                          <a:solidFill>
                            <a:schemeClr val="tx1"/>
                          </a:solidFill>
                          <a:latin typeface="Meiryo UI" panose="020B0604030504040204" pitchFamily="50" charset="-128"/>
                          <a:ea typeface="Meiryo UI" panose="020B0604030504040204" pitchFamily="50" charset="-128"/>
                          <a:cs typeface="+mn-cs"/>
                        </a:rPr>
                        <a:t>Positron Emission Tomography (PET)</a:t>
                      </a:r>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電子の反粒子である陽電子の性質を利用したコンピューター断層撮影技術。</a:t>
                      </a:r>
                      <a:r>
                        <a:rPr kumimoji="1" lang="en-US" altLang="ja-JP" sz="1200" dirty="0">
                          <a:latin typeface="Meiryo UI" panose="020B0604030504040204" pitchFamily="50" charset="-128"/>
                          <a:ea typeface="Meiryo UI" panose="020B0604030504040204" pitchFamily="50" charset="-128"/>
                        </a:rPr>
                        <a:t>CT</a:t>
                      </a:r>
                      <a:r>
                        <a:rPr kumimoji="1" lang="ja-JP" altLang="en-US" sz="1200" dirty="0">
                          <a:latin typeface="Meiryo UI" panose="020B0604030504040204" pitchFamily="50" charset="-128"/>
                          <a:ea typeface="Meiryo UI" panose="020B0604030504040204" pitchFamily="50" charset="-128"/>
                        </a:rPr>
                        <a:t>や</a:t>
                      </a:r>
                      <a:r>
                        <a:rPr kumimoji="1" lang="en-US" altLang="ja-JP" sz="1200" dirty="0">
                          <a:latin typeface="Meiryo UI" panose="020B0604030504040204" pitchFamily="50" charset="-128"/>
                          <a:ea typeface="Meiryo UI" panose="020B0604030504040204" pitchFamily="50" charset="-128"/>
                        </a:rPr>
                        <a:t>MRI</a:t>
                      </a:r>
                      <a:r>
                        <a:rPr kumimoji="1" lang="ja-JP" altLang="en-US" sz="1200" dirty="0">
                          <a:latin typeface="Meiryo UI" panose="020B0604030504040204" pitchFamily="50" charset="-128"/>
                          <a:ea typeface="Meiryo UI" panose="020B0604030504040204" pitchFamily="50" charset="-128"/>
                        </a:rPr>
                        <a:t>が主に組織の形態を観察するための検査法であるのに対し、</a:t>
                      </a:r>
                      <a:r>
                        <a:rPr kumimoji="1" lang="en-US" altLang="ja-JP" sz="1200" dirty="0">
                          <a:latin typeface="Meiryo UI" panose="020B0604030504040204" pitchFamily="50" charset="-128"/>
                          <a:ea typeface="Meiryo UI" panose="020B0604030504040204" pitchFamily="50" charset="-128"/>
                        </a:rPr>
                        <a:t>PET</a:t>
                      </a:r>
                      <a:r>
                        <a:rPr kumimoji="1" lang="ja-JP" altLang="en-US" sz="1200" dirty="0">
                          <a:latin typeface="Meiryo UI" panose="020B0604030504040204" pitchFamily="50" charset="-128"/>
                          <a:ea typeface="Meiryo UI" panose="020B0604030504040204" pitchFamily="50" charset="-128"/>
                        </a:rPr>
                        <a:t>は脳など生体の機能を観察する検査法。</a:t>
                      </a:r>
                    </a:p>
                  </a:txBody>
                  <a:tcPr anchor="ct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dirty="0">
                          <a:solidFill>
                            <a:srgbClr val="FF0000"/>
                          </a:solidFill>
                          <a:latin typeface="Meiryo UI" panose="020B0604030504040204" pitchFamily="50" charset="-128"/>
                          <a:ea typeface="Meiryo UI" panose="020B0604030504040204" pitchFamily="50" charset="-128"/>
                        </a:rPr>
                        <a:t>②</a:t>
                      </a:r>
                      <a:r>
                        <a:rPr kumimoji="1" lang="ja-JP" altLang="en-US" sz="1800" b="1" dirty="0">
                          <a:latin typeface="Meiryo UI" panose="020B0604030504040204" pitchFamily="50" charset="-128"/>
                          <a:ea typeface="Meiryo UI" panose="020B0604030504040204" pitchFamily="50" charset="-128"/>
                        </a:rPr>
                        <a:t>機能的磁気共鳴画像</a:t>
                      </a:r>
                      <a:endParaRPr kumimoji="1" lang="en-US" altLang="ja-JP" sz="1800" b="1" dirty="0">
                        <a:latin typeface="Meiryo UI" panose="020B0604030504040204" pitchFamily="50" charset="-128"/>
                        <a:ea typeface="Meiryo UI" panose="020B0604030504040204" pitchFamily="50" charset="-128"/>
                      </a:endParaRPr>
                    </a:p>
                    <a:p>
                      <a:pPr algn="l"/>
                      <a:r>
                        <a:rPr kumimoji="1" lang="en-US" altLang="ja-JP" sz="1400" dirty="0">
                          <a:latin typeface="Meiryo UI" panose="020B0604030504040204" pitchFamily="50" charset="-128"/>
                          <a:ea typeface="Meiryo UI" panose="020B0604030504040204" pitchFamily="50" charset="-128"/>
                        </a:rPr>
                        <a:t>functional Magnetic Resonance Imaging</a:t>
                      </a: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fMRI</a:t>
                      </a:r>
                      <a:r>
                        <a:rPr kumimoji="1" lang="ja-JP" altLang="en-US" sz="1400" dirty="0">
                          <a:latin typeface="Meiryo UI" panose="020B0604030504040204" pitchFamily="50" charset="-128"/>
                          <a:ea typeface="Meiryo UI" panose="020B0604030504040204" pitchFamily="50" charset="-128"/>
                        </a:rPr>
                        <a:t>）</a:t>
                      </a:r>
                      <a:endParaRPr kumimoji="1" lang="en-US" altLang="ja-JP" sz="1400" dirty="0">
                        <a:latin typeface="Meiryo UI" panose="020B0604030504040204" pitchFamily="50" charset="-128"/>
                        <a:ea typeface="Meiryo UI" panose="020B0604030504040204" pitchFamily="50" charset="-128"/>
                      </a:endParaRPr>
                    </a:p>
                  </a:txBody>
                  <a:tcPr anchor="ctr"/>
                </a:tc>
                <a:tc>
                  <a:txBody>
                    <a:bodyPr/>
                    <a:lstStyle/>
                    <a:p>
                      <a:pPr algn="l"/>
                      <a:r>
                        <a:rPr kumimoji="1" lang="en-US" altLang="ja-JP" sz="1200" dirty="0">
                          <a:latin typeface="Meiryo UI" panose="020B0604030504040204" pitchFamily="50" charset="-128"/>
                          <a:ea typeface="Meiryo UI" panose="020B0604030504040204" pitchFamily="50" charset="-128"/>
                        </a:rPr>
                        <a:t>fMRI</a:t>
                      </a:r>
                      <a:r>
                        <a:rPr kumimoji="1" lang="ja-JP" altLang="en-US" sz="1200" dirty="0">
                          <a:latin typeface="Meiryo UI" panose="020B0604030504040204" pitchFamily="50" charset="-128"/>
                          <a:ea typeface="Meiryo UI" panose="020B0604030504040204" pitchFamily="50" charset="-128"/>
                        </a:rPr>
                        <a:t>は、神経活動そのものではなく、神経活動におけるエネルギー代謝に伴う現象を計測する。代表的なものに、酸素を運び終わったヘモグロビンを観測する</a:t>
                      </a:r>
                      <a:r>
                        <a:rPr kumimoji="1" lang="en-US" altLang="ja-JP" sz="1200" dirty="0">
                          <a:latin typeface="Meiryo UI" panose="020B0604030504040204" pitchFamily="50" charset="-128"/>
                          <a:ea typeface="Meiryo UI" panose="020B0604030504040204" pitchFamily="50" charset="-128"/>
                        </a:rPr>
                        <a:t>BOLD</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Blood Oxygenation Level Dependent</a:t>
                      </a:r>
                      <a:r>
                        <a:rPr kumimoji="1" lang="ja-JP" altLang="en-US" sz="1200" dirty="0">
                          <a:latin typeface="Meiryo UI" panose="020B0604030504040204" pitchFamily="50" charset="-128"/>
                          <a:ea typeface="Meiryo UI" panose="020B0604030504040204" pitchFamily="50" charset="-128"/>
                        </a:rPr>
                        <a:t>）がある。</a:t>
                      </a:r>
                    </a:p>
                  </a:txBody>
                  <a:tcPr anchor="ctr"/>
                </a:tc>
                <a:extLst>
                  <a:ext uri="{0D108BD9-81ED-4DB2-BD59-A6C34878D82A}">
                    <a16:rowId xmlns:a16="http://schemas.microsoft.com/office/drawing/2014/main" val="10002"/>
                  </a:ext>
                </a:extLst>
              </a:tr>
              <a:tr h="370840">
                <a:tc>
                  <a:txBody>
                    <a:bodyPr/>
                    <a:lstStyle/>
                    <a:p>
                      <a:pPr algn="l"/>
                      <a:r>
                        <a:rPr kumimoji="1" lang="ja-JP" altLang="en-US" sz="1800" b="1" dirty="0">
                          <a:solidFill>
                            <a:srgbClr val="FF0000"/>
                          </a:solidFill>
                          <a:latin typeface="Meiryo UI" panose="020B0604030504040204" pitchFamily="50" charset="-128"/>
                          <a:ea typeface="Meiryo UI" panose="020B0604030504040204" pitchFamily="50" charset="-128"/>
                        </a:rPr>
                        <a:t>③</a:t>
                      </a:r>
                      <a:r>
                        <a:rPr kumimoji="1" lang="ja-JP" altLang="en-US" sz="1800" b="1" dirty="0">
                          <a:latin typeface="Meiryo UI" panose="020B0604030504040204" pitchFamily="50" charset="-128"/>
                          <a:ea typeface="Meiryo UI" panose="020B0604030504040204" pitchFamily="50" charset="-128"/>
                        </a:rPr>
                        <a:t>近赤外分光計測</a:t>
                      </a:r>
                      <a:endParaRPr kumimoji="1" lang="en-US" altLang="ja-JP" sz="1800" b="1" dirty="0">
                        <a:latin typeface="Meiryo UI" panose="020B0604030504040204" pitchFamily="50" charset="-128"/>
                        <a:ea typeface="Meiryo UI" panose="020B0604030504040204" pitchFamily="50" charset="-128"/>
                      </a:endParaRPr>
                    </a:p>
                    <a:p>
                      <a:pPr algn="l"/>
                      <a:r>
                        <a:rPr kumimoji="1" lang="en-US" altLang="ja-JP" sz="1400" dirty="0">
                          <a:latin typeface="Meiryo UI" panose="020B0604030504040204" pitchFamily="50" charset="-128"/>
                          <a:ea typeface="Meiryo UI" panose="020B0604030504040204" pitchFamily="50" charset="-128"/>
                        </a:rPr>
                        <a:t>Near Infrared Spectroscopy</a:t>
                      </a: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NIRS</a:t>
                      </a:r>
                      <a:r>
                        <a:rPr kumimoji="1" lang="ja-JP" altLang="en-US" sz="1400" dirty="0">
                          <a:latin typeface="Meiryo UI" panose="020B0604030504040204" pitchFamily="50" charset="-128"/>
                          <a:ea typeface="Meiryo UI" panose="020B0604030504040204" pitchFamily="50" charset="-128"/>
                        </a:rPr>
                        <a:t>）</a:t>
                      </a: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近赤外分光法は、無侵襲脳機能マッピング法であり，脳を透過した近赤外光の光量変化から、神経活動に依存して変化するヘモグロビン濃度変化量を計測する方法。</a:t>
                      </a:r>
                    </a:p>
                  </a:txBody>
                  <a:tcPr anchor="ctr"/>
                </a:tc>
                <a:extLst>
                  <a:ext uri="{0D108BD9-81ED-4DB2-BD59-A6C34878D82A}">
                    <a16:rowId xmlns:a16="http://schemas.microsoft.com/office/drawing/2014/main" val="10003"/>
                  </a:ext>
                </a:extLst>
              </a:tr>
              <a:tr h="370840">
                <a:tc>
                  <a:txBody>
                    <a:bodyPr/>
                    <a:lstStyle/>
                    <a:p>
                      <a:pPr algn="l"/>
                      <a:r>
                        <a:rPr kumimoji="1" lang="ja-JP" altLang="en-US" sz="1800" b="1" dirty="0">
                          <a:solidFill>
                            <a:srgbClr val="FF0000"/>
                          </a:solidFill>
                          <a:latin typeface="Meiryo UI" panose="020B0604030504040204" pitchFamily="50" charset="-128"/>
                          <a:ea typeface="Meiryo UI" panose="020B0604030504040204" pitchFamily="50" charset="-128"/>
                        </a:rPr>
                        <a:t>④</a:t>
                      </a:r>
                      <a:r>
                        <a:rPr kumimoji="1" lang="ja-JP" altLang="en-US" sz="1800" b="1" dirty="0">
                          <a:latin typeface="Meiryo UI" panose="020B0604030504040204" pitchFamily="50" charset="-128"/>
                          <a:ea typeface="Meiryo UI" panose="020B0604030504040204" pitchFamily="50" charset="-128"/>
                        </a:rPr>
                        <a:t>脳波</a:t>
                      </a:r>
                      <a:endParaRPr kumimoji="1" lang="en-US" altLang="ja-JP" sz="1800" b="1" dirty="0">
                        <a:latin typeface="Meiryo UI" panose="020B0604030504040204" pitchFamily="50" charset="-128"/>
                        <a:ea typeface="Meiryo UI" panose="020B0604030504040204" pitchFamily="50" charset="-128"/>
                      </a:endParaRPr>
                    </a:p>
                    <a:p>
                      <a:pPr algn="l"/>
                      <a:r>
                        <a:rPr kumimoji="1" lang="en-US" altLang="ja-JP" sz="1400" dirty="0">
                          <a:latin typeface="Meiryo UI" panose="020B0604030504040204" pitchFamily="50" charset="-128"/>
                          <a:ea typeface="Meiryo UI" panose="020B0604030504040204" pitchFamily="50" charset="-128"/>
                        </a:rPr>
                        <a:t>Electroencephalography</a:t>
                      </a: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EEG</a:t>
                      </a: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 </a:t>
                      </a:r>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脳波は、神経細胞からなる大脳皮質の表面近くに位置する多数の樹状突起に生じたシナプス電位などの電位変動を頭皮上から誘導し増幅したもの。</a:t>
                      </a:r>
                    </a:p>
                  </a:txBody>
                  <a:tcPr anchor="ctr"/>
                </a:tc>
                <a:extLst>
                  <a:ext uri="{0D108BD9-81ED-4DB2-BD59-A6C34878D82A}">
                    <a16:rowId xmlns:a16="http://schemas.microsoft.com/office/drawing/2014/main" val="10004"/>
                  </a:ext>
                </a:extLst>
              </a:tr>
              <a:tr h="370840">
                <a:tc>
                  <a:txBody>
                    <a:bodyPr/>
                    <a:lstStyle/>
                    <a:p>
                      <a:r>
                        <a:rPr lang="ja-JP" altLang="en-US" sz="1800" b="1" dirty="0">
                          <a:solidFill>
                            <a:srgbClr val="FF0000"/>
                          </a:solidFill>
                          <a:latin typeface="Meiryo UI" panose="020B0604030504040204" pitchFamily="50" charset="-128"/>
                          <a:ea typeface="Meiryo UI" panose="020B0604030504040204" pitchFamily="50" charset="-128"/>
                        </a:rPr>
                        <a:t>⑤</a:t>
                      </a:r>
                      <a:r>
                        <a:rPr lang="ja-JP" altLang="en-US" sz="1800" b="1" dirty="0">
                          <a:latin typeface="Meiryo UI" panose="020B0604030504040204" pitchFamily="50" charset="-128"/>
                          <a:ea typeface="Meiryo UI" panose="020B0604030504040204" pitchFamily="50" charset="-128"/>
                        </a:rPr>
                        <a:t>脳磁波</a:t>
                      </a:r>
                      <a:endParaRPr lang="en-US" altLang="ja-JP" sz="1800" b="1" dirty="0">
                        <a:latin typeface="Meiryo UI" panose="020B0604030504040204" pitchFamily="50" charset="-128"/>
                        <a:ea typeface="Meiryo UI" panose="020B0604030504040204" pitchFamily="50" charset="-128"/>
                      </a:endParaRPr>
                    </a:p>
                    <a:p>
                      <a:r>
                        <a:rPr lang="en-US" altLang="ja-JP" sz="1400" dirty="0" err="1">
                          <a:latin typeface="Meiryo UI" panose="020B0604030504040204" pitchFamily="50" charset="-128"/>
                          <a:ea typeface="Meiryo UI" panose="020B0604030504040204" pitchFamily="50" charset="-128"/>
                        </a:rPr>
                        <a:t>Magnetoencephalography</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MEG)</a:t>
                      </a:r>
                      <a:endParaRPr lang="ja-JP" altLang="en-US"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脳の電気的な活動によって生じる磁場を超伝導量子干渉計 </a:t>
                      </a:r>
                      <a:r>
                        <a:rPr kumimoji="1" lang="en-US" altLang="ja-JP" sz="1200" dirty="0">
                          <a:latin typeface="Meiryo UI" panose="020B0604030504040204" pitchFamily="50" charset="-128"/>
                          <a:ea typeface="Meiryo UI" panose="020B0604030504040204" pitchFamily="50" charset="-128"/>
                        </a:rPr>
                        <a:t>(</a:t>
                      </a:r>
                      <a:r>
                        <a:rPr kumimoji="1" lang="en-US" altLang="ja-JP" sz="1200" dirty="0" err="1">
                          <a:latin typeface="Meiryo UI" panose="020B0604030504040204" pitchFamily="50" charset="-128"/>
                          <a:ea typeface="Meiryo UI" panose="020B0604030504040204" pitchFamily="50" charset="-128"/>
                        </a:rPr>
                        <a:t>SQUID:Superconducting</a:t>
                      </a:r>
                      <a:r>
                        <a:rPr kumimoji="1" lang="en-US" altLang="ja-JP" sz="1200" dirty="0">
                          <a:latin typeface="Meiryo UI" panose="020B0604030504040204" pitchFamily="50" charset="-128"/>
                          <a:ea typeface="Meiryo UI" panose="020B0604030504040204" pitchFamily="50" charset="-128"/>
                        </a:rPr>
                        <a:t> Quantum. Interference Device) </a:t>
                      </a:r>
                      <a:r>
                        <a:rPr kumimoji="1" lang="ja-JP" altLang="en-US" sz="1200" dirty="0">
                          <a:latin typeface="Meiryo UI" panose="020B0604030504040204" pitchFamily="50" charset="-128"/>
                          <a:ea typeface="Meiryo UI" panose="020B0604030504040204" pitchFamily="50" charset="-128"/>
                        </a:rPr>
                        <a:t>と呼ばれる非常に感度の高いデバイスを用いて計測するイメージング技術。</a:t>
                      </a:r>
                    </a:p>
                  </a:txBody>
                  <a:tcPr anchor="ctr"/>
                </a:tc>
                <a:extLst>
                  <a:ext uri="{0D108BD9-81ED-4DB2-BD59-A6C34878D82A}">
                    <a16:rowId xmlns:a16="http://schemas.microsoft.com/office/drawing/2014/main" val="10005"/>
                  </a:ext>
                </a:extLst>
              </a:tr>
              <a:tr h="370840">
                <a:tc>
                  <a:txBody>
                    <a:bodyPr/>
                    <a:lstStyle/>
                    <a:p>
                      <a:r>
                        <a:rPr lang="ja-JP" altLang="en-US" b="1" dirty="0">
                          <a:solidFill>
                            <a:srgbClr val="FF0000"/>
                          </a:solidFill>
                          <a:latin typeface="Meiryo UI" panose="020B0604030504040204" pitchFamily="50" charset="-128"/>
                          <a:ea typeface="Meiryo UI" panose="020B0604030504040204" pitchFamily="50" charset="-128"/>
                        </a:rPr>
                        <a:t>⑥</a:t>
                      </a:r>
                      <a:r>
                        <a:rPr lang="ja-JP" altLang="en-US" b="1" dirty="0">
                          <a:latin typeface="Meiryo UI" panose="020B0604030504040204" pitchFamily="50" charset="-128"/>
                          <a:ea typeface="Meiryo UI" panose="020B0604030504040204" pitchFamily="50" charset="-128"/>
                        </a:rPr>
                        <a:t>拡散テンソル画像</a:t>
                      </a:r>
                      <a:endParaRPr lang="en-US" altLang="ja-JP" b="1"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Diffusion Tensor Image</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DTI</a:t>
                      </a:r>
                      <a:r>
                        <a:rPr lang="ja-JP" altLang="en-US" sz="1400" dirty="0">
                          <a:latin typeface="Meiryo UI" panose="020B0604030504040204" pitchFamily="50" charset="-128"/>
                          <a:ea typeface="Meiryo UI" panose="020B0604030504040204" pitchFamily="50" charset="-128"/>
                        </a:rPr>
                        <a:t>）</a:t>
                      </a: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神経線維の密な脳白質で周囲の水分子の動きが制限されることを利用し、神経線維の走行の乱れを鋭敏に検出し画像化する技術。</a:t>
                      </a:r>
                      <a:r>
                        <a:rPr kumimoji="1" lang="en-US" altLang="ja-JP" sz="1200" dirty="0">
                          <a:latin typeface="Meiryo UI" panose="020B0604030504040204" pitchFamily="50" charset="-128"/>
                          <a:ea typeface="Meiryo UI" panose="020B0604030504040204" pitchFamily="50" charset="-128"/>
                        </a:rPr>
                        <a:t>MRI</a:t>
                      </a:r>
                      <a:r>
                        <a:rPr kumimoji="1" lang="ja-JP" altLang="en-US" sz="1200" dirty="0">
                          <a:latin typeface="Meiryo UI" panose="020B0604030504040204" pitchFamily="50" charset="-128"/>
                          <a:ea typeface="Meiryo UI" panose="020B0604030504040204" pitchFamily="50" charset="-128"/>
                        </a:rPr>
                        <a:t>の応用技術。</a:t>
                      </a:r>
                    </a:p>
                  </a:txBody>
                  <a:tcPr anchor="ctr"/>
                </a:tc>
                <a:extLst>
                  <a:ext uri="{0D108BD9-81ED-4DB2-BD59-A6C34878D82A}">
                    <a16:rowId xmlns:a16="http://schemas.microsoft.com/office/drawing/2014/main" val="10006"/>
                  </a:ext>
                </a:extLst>
              </a:tr>
              <a:tr h="370840">
                <a:tc>
                  <a:txBody>
                    <a:bodyPr/>
                    <a:lstStyle/>
                    <a:p>
                      <a:pPr algn="l"/>
                      <a:r>
                        <a:rPr kumimoji="1" lang="ja-JP" altLang="en-US" sz="1800" b="1" i="0" u="none" strike="noStrike" kern="1200" baseline="0" dirty="0">
                          <a:solidFill>
                            <a:srgbClr val="FF0000"/>
                          </a:solidFill>
                          <a:latin typeface="Meiryo UI" panose="020B0604030504040204" pitchFamily="50" charset="-128"/>
                          <a:ea typeface="Meiryo UI" panose="020B0604030504040204" pitchFamily="50" charset="-128"/>
                          <a:cs typeface="+mn-cs"/>
                        </a:rPr>
                        <a:t>⑦</a:t>
                      </a:r>
                      <a:r>
                        <a:rPr kumimoji="1" lang="ja-JP" altLang="en-US" sz="1800" b="1" i="0" u="none" strike="noStrike" kern="1200" baseline="0" dirty="0">
                          <a:solidFill>
                            <a:schemeClr val="tx1"/>
                          </a:solidFill>
                          <a:latin typeface="Meiryo UI" panose="020B0604030504040204" pitchFamily="50" charset="-128"/>
                          <a:ea typeface="Meiryo UI" panose="020B0604030504040204" pitchFamily="50" charset="-128"/>
                          <a:cs typeface="+mn-cs"/>
                        </a:rPr>
                        <a:t>磁気共鳴分光法</a:t>
                      </a:r>
                      <a:endParaRPr kumimoji="1" lang="en-US" altLang="ja-JP" sz="1800" b="1" i="0" u="none" strike="noStrike" kern="1200" baseline="0" dirty="0">
                        <a:solidFill>
                          <a:schemeClr val="tx1"/>
                        </a:solidFill>
                        <a:latin typeface="Meiryo UI" panose="020B0604030504040204" pitchFamily="50" charset="-128"/>
                        <a:ea typeface="Meiryo UI" panose="020B0604030504040204" pitchFamily="50" charset="-128"/>
                        <a:cs typeface="+mn-cs"/>
                      </a:endParaRPr>
                    </a:p>
                    <a:p>
                      <a:pPr algn="l"/>
                      <a:r>
                        <a:rPr kumimoji="1" lang="en-US" altLang="ja-JP" sz="1400" b="0" i="0" u="none" strike="noStrike" kern="1200" baseline="0" dirty="0">
                          <a:solidFill>
                            <a:schemeClr val="tx1"/>
                          </a:solidFill>
                          <a:latin typeface="+mn-lt"/>
                          <a:ea typeface="+mn-ea"/>
                          <a:cs typeface="+mn-cs"/>
                        </a:rPr>
                        <a:t>Magnetic Resonance Spectroscopy (MRS)</a:t>
                      </a:r>
                      <a:endParaRPr kumimoji="1" lang="ja-JP" altLang="en-US" sz="105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強い磁場の中においた試料に電磁波を照射し、試料中の原子核がその特性に基づいて吸収する周波数や、吸収ピーク強度を記録する技術。</a:t>
                      </a:r>
                    </a:p>
                  </a:txBody>
                  <a:tcPr anchor="ctr"/>
                </a:tc>
                <a:extLst>
                  <a:ext uri="{0D108BD9-81ED-4DB2-BD59-A6C34878D82A}">
                    <a16:rowId xmlns:a16="http://schemas.microsoft.com/office/drawing/2014/main" val="10007"/>
                  </a:ext>
                </a:extLst>
              </a:tr>
            </a:tbl>
          </a:graphicData>
        </a:graphic>
      </p:graphicFrame>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075" y="5144346"/>
            <a:ext cx="2381250" cy="1666875"/>
          </a:xfrm>
          <a:prstGeom prst="rect">
            <a:avLst/>
          </a:prstGeom>
        </p:spPr>
      </p:pic>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0" y="5158737"/>
            <a:ext cx="1652484" cy="1652484"/>
          </a:xfrm>
          <a:prstGeom prst="rect">
            <a:avLst/>
          </a:prstGeom>
        </p:spPr>
      </p:pic>
      <p:sp>
        <p:nvSpPr>
          <p:cNvPr id="8" name="テキスト ボックス 7"/>
          <p:cNvSpPr txBox="1"/>
          <p:nvPr/>
        </p:nvSpPr>
        <p:spPr>
          <a:xfrm>
            <a:off x="2501426" y="5292829"/>
            <a:ext cx="323165" cy="1562100"/>
          </a:xfrm>
          <a:prstGeom prst="rect">
            <a:avLst/>
          </a:prstGeom>
          <a:noFill/>
        </p:spPr>
        <p:txBody>
          <a:bodyPr vert="eaVert" wrap="square" rtlCol="0">
            <a:spAutoFit/>
          </a:bodyPr>
          <a:lstStyle/>
          <a:p>
            <a:r>
              <a:rPr kumimoji="1" lang="ja-JP" altLang="en-US" sz="900" dirty="0">
                <a:latin typeface="Meiryo UI" panose="020B0604030504040204" pitchFamily="50" charset="-128"/>
                <a:ea typeface="Meiryo UI" panose="020B0604030504040204" pitchFamily="50" charset="-128"/>
              </a:rPr>
              <a:t>↑オックスフォード大学</a:t>
            </a:r>
          </a:p>
        </p:txBody>
      </p:sp>
      <p:sp>
        <p:nvSpPr>
          <p:cNvPr id="9" name="テキスト ボックス 8"/>
          <p:cNvSpPr txBox="1"/>
          <p:nvPr/>
        </p:nvSpPr>
        <p:spPr>
          <a:xfrm>
            <a:off x="-60799" y="5288121"/>
            <a:ext cx="323165" cy="1562100"/>
          </a:xfrm>
          <a:prstGeom prst="rect">
            <a:avLst/>
          </a:prstGeom>
          <a:noFill/>
        </p:spPr>
        <p:txBody>
          <a:bodyPr vert="eaVert" wrap="square" rtlCol="0">
            <a:spAutoFit/>
          </a:bodyPr>
          <a:lstStyle/>
          <a:p>
            <a:r>
              <a:rPr kumimoji="1" lang="ja-JP" altLang="en-US" sz="900" dirty="0">
                <a:latin typeface="Meiryo UI" panose="020B0604030504040204" pitchFamily="50" charset="-128"/>
                <a:ea typeface="Meiryo UI" panose="020B0604030504040204" pitchFamily="50" charset="-128"/>
              </a:rPr>
              <a:t>↑つくば画像センター</a:t>
            </a:r>
          </a:p>
        </p:txBody>
      </p:sp>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6659" y="5150058"/>
            <a:ext cx="1554259" cy="1699263"/>
          </a:xfrm>
          <a:prstGeom prst="rect">
            <a:avLst/>
          </a:prstGeom>
        </p:spPr>
      </p:pic>
      <p:sp>
        <p:nvSpPr>
          <p:cNvPr id="11" name="正方形/長方形 10"/>
          <p:cNvSpPr/>
          <p:nvPr/>
        </p:nvSpPr>
        <p:spPr>
          <a:xfrm>
            <a:off x="4726909" y="5056801"/>
            <a:ext cx="1125629" cy="215444"/>
          </a:xfrm>
          <a:prstGeom prst="rect">
            <a:avLst/>
          </a:prstGeom>
        </p:spPr>
        <p:txBody>
          <a:bodyPr wrap="none">
            <a:spAutoFit/>
          </a:bodyPr>
          <a:lstStyle/>
          <a:p>
            <a:r>
              <a:rPr lang="ja-JP" altLang="en-US" sz="800" dirty="0">
                <a:latin typeface="Meiryo UI" panose="020B0604030504040204" pitchFamily="50" charset="-128"/>
                <a:ea typeface="Meiryo UI" panose="020B0604030504040204" pitchFamily="50" charset="-128"/>
              </a:rPr>
              <a:t>↓</a:t>
            </a:r>
            <a:r>
              <a:rPr lang="en-US" altLang="ja-JP" sz="800" dirty="0">
                <a:latin typeface="Meiryo UI" panose="020B0604030504040204" pitchFamily="50" charset="-128"/>
                <a:ea typeface="Meiryo UI" panose="020B0604030504040204" pitchFamily="50" charset="-128"/>
              </a:rPr>
              <a:t>NEUROSPEC AG </a:t>
            </a:r>
            <a:endParaRPr lang="ja-JP" altLang="en-US" sz="800" dirty="0">
              <a:latin typeface="Meiryo UI" panose="020B0604030504040204" pitchFamily="50" charset="-128"/>
              <a:ea typeface="Meiryo UI" panose="020B0604030504040204" pitchFamily="50" charset="-128"/>
            </a:endParaRPr>
          </a:p>
        </p:txBody>
      </p:sp>
      <p:sp>
        <p:nvSpPr>
          <p:cNvPr id="13" name="正方形/長方形 12"/>
          <p:cNvSpPr/>
          <p:nvPr/>
        </p:nvSpPr>
        <p:spPr>
          <a:xfrm>
            <a:off x="6333918" y="5069786"/>
            <a:ext cx="934871" cy="215444"/>
          </a:xfrm>
          <a:prstGeom prst="rect">
            <a:avLst/>
          </a:prstGeom>
        </p:spPr>
        <p:txBody>
          <a:bodyPr wrap="none">
            <a:spAutoFit/>
          </a:bodyPr>
          <a:lstStyle/>
          <a:p>
            <a:r>
              <a:rPr lang="ja-JP" altLang="en-US" sz="800" dirty="0">
                <a:latin typeface="Meiryo UI" panose="020B0604030504040204" pitchFamily="50" charset="-128"/>
                <a:ea typeface="Meiryo UI" panose="020B0604030504040204" pitchFamily="50" charset="-128"/>
              </a:rPr>
              <a:t>↓日本バイナリー</a:t>
            </a:r>
            <a:r>
              <a:rPr lang="en-US" altLang="ja-JP" sz="800" dirty="0">
                <a:latin typeface="Meiryo UI" panose="020B0604030504040204" pitchFamily="50" charset="-128"/>
                <a:ea typeface="Meiryo UI" panose="020B0604030504040204" pitchFamily="50" charset="-128"/>
              </a:rPr>
              <a:t> </a:t>
            </a:r>
            <a:endParaRPr lang="ja-JP" altLang="en-US" sz="800" dirty="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126519" y="5096898"/>
            <a:ext cx="444500" cy="338554"/>
          </a:xfrm>
          <a:prstGeom prst="rect">
            <a:avLst/>
          </a:prstGeom>
          <a:noFill/>
        </p:spPr>
        <p:txBody>
          <a:bodyPr wrap="square" rtlCol="0">
            <a:spAutoFit/>
          </a:bodyPr>
          <a:lstStyle/>
          <a:p>
            <a:pPr algn="ctr"/>
            <a:r>
              <a:rPr kumimoji="1" lang="ja-JP" altLang="en-US" sz="1600" b="1" dirty="0">
                <a:solidFill>
                  <a:srgbClr val="FF0000"/>
                </a:solidFill>
                <a:latin typeface="Meiryo UI" panose="020B0604030504040204" pitchFamily="50" charset="-128"/>
                <a:ea typeface="Meiryo UI" panose="020B0604030504040204" pitchFamily="50" charset="-128"/>
              </a:rPr>
              <a:t>①</a:t>
            </a:r>
          </a:p>
        </p:txBody>
      </p:sp>
      <p:sp>
        <p:nvSpPr>
          <p:cNvPr id="15" name="テキスト ボックス 14"/>
          <p:cNvSpPr txBox="1"/>
          <p:nvPr/>
        </p:nvSpPr>
        <p:spPr>
          <a:xfrm>
            <a:off x="2721246" y="5140254"/>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②</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4481619" y="5150058"/>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③</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17" name="テキスト ボックス 16"/>
          <p:cNvSpPr txBox="1"/>
          <p:nvPr/>
        </p:nvSpPr>
        <p:spPr>
          <a:xfrm>
            <a:off x="6093638" y="5164808"/>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④</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pic>
        <p:nvPicPr>
          <p:cNvPr id="18" name="図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24775" y="5268913"/>
            <a:ext cx="1156721" cy="1589087"/>
          </a:xfrm>
          <a:prstGeom prst="rect">
            <a:avLst/>
          </a:prstGeom>
        </p:spPr>
      </p:pic>
      <p:sp>
        <p:nvSpPr>
          <p:cNvPr id="19" name="テキスト ボックス 18"/>
          <p:cNvSpPr txBox="1"/>
          <p:nvPr/>
        </p:nvSpPr>
        <p:spPr>
          <a:xfrm>
            <a:off x="7425288" y="5168671"/>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⑤</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20" name="正方形/長方形 19"/>
          <p:cNvSpPr/>
          <p:nvPr/>
        </p:nvSpPr>
        <p:spPr>
          <a:xfrm>
            <a:off x="7776499" y="5080741"/>
            <a:ext cx="1040670" cy="215444"/>
          </a:xfrm>
          <a:prstGeom prst="rect">
            <a:avLst/>
          </a:prstGeom>
        </p:spPr>
        <p:txBody>
          <a:bodyPr wrap="none">
            <a:spAutoFit/>
          </a:bodyPr>
          <a:lstStyle/>
          <a:p>
            <a:r>
              <a:rPr lang="ja-JP" altLang="en-US" sz="800" dirty="0">
                <a:latin typeface="Meiryo UI" panose="020B0604030504040204" pitchFamily="50" charset="-128"/>
                <a:ea typeface="Meiryo UI" panose="020B0604030504040204" pitchFamily="50" charset="-128"/>
              </a:rPr>
              <a:t>↓西新潟中央病院</a:t>
            </a:r>
            <a:r>
              <a:rPr lang="en-US" altLang="ja-JP" sz="800" dirty="0">
                <a:latin typeface="Meiryo UI" panose="020B0604030504040204" pitchFamily="50" charset="-128"/>
                <a:ea typeface="Meiryo UI" panose="020B0604030504040204" pitchFamily="50" charset="-128"/>
              </a:rPr>
              <a:t> </a:t>
            </a:r>
            <a:endParaRPr lang="ja-JP" altLang="en-US" sz="800" dirty="0">
              <a:latin typeface="Meiryo UI" panose="020B0604030504040204" pitchFamily="50" charset="-128"/>
              <a:ea typeface="Meiryo UI" panose="020B0604030504040204" pitchFamily="50" charset="-128"/>
            </a:endParaRPr>
          </a:p>
        </p:txBody>
      </p:sp>
      <p:pic>
        <p:nvPicPr>
          <p:cNvPr id="3074" name="Picture 2" descr="Figure thumbnail fx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6272" y="5435452"/>
            <a:ext cx="1466579" cy="1307858"/>
          </a:xfrm>
          <a:prstGeom prst="rect">
            <a:avLst/>
          </a:prstGeom>
          <a:noFill/>
          <a:extLst>
            <a:ext uri="{909E8E84-426E-40DD-AFC4-6F175D3DCCD1}">
              <a14:hiddenFill xmlns:a14="http://schemas.microsoft.com/office/drawing/2010/main">
                <a:solidFill>
                  <a:srgbClr val="FFFFFF"/>
                </a:solidFill>
              </a14:hiddenFill>
            </a:ext>
          </a:extLst>
        </p:spPr>
      </p:pic>
      <p:sp>
        <p:nvSpPr>
          <p:cNvPr id="21" name="正方形/長方形 20"/>
          <p:cNvSpPr/>
          <p:nvPr/>
        </p:nvSpPr>
        <p:spPr>
          <a:xfrm>
            <a:off x="8986271" y="6500368"/>
            <a:ext cx="1466580" cy="246221"/>
          </a:xfrm>
          <a:prstGeom prst="rect">
            <a:avLst/>
          </a:prstGeom>
        </p:spPr>
        <p:txBody>
          <a:bodyPr wrap="square">
            <a:spAutoFit/>
          </a:bodyPr>
          <a:lstStyle/>
          <a:p>
            <a:r>
              <a:rPr lang="en-US" altLang="ja-JP" sz="500" dirty="0">
                <a:solidFill>
                  <a:schemeClr val="bg1"/>
                </a:solidFill>
                <a:latin typeface="Meiryo UI" panose="020B0604030504040204" pitchFamily="50" charset="-128"/>
                <a:ea typeface="Meiryo UI" panose="020B0604030504040204" pitchFamily="50" charset="-128"/>
              </a:rPr>
              <a:t>Copyright © 2010 Tom </a:t>
            </a:r>
            <a:r>
              <a:rPr lang="en-US" altLang="ja-JP" sz="500" dirty="0" err="1">
                <a:solidFill>
                  <a:schemeClr val="bg1"/>
                </a:solidFill>
                <a:latin typeface="Meiryo UI" panose="020B0604030504040204" pitchFamily="50" charset="-128"/>
                <a:ea typeface="Meiryo UI" panose="020B0604030504040204" pitchFamily="50" charset="-128"/>
              </a:rPr>
              <a:t>Barrick</a:t>
            </a:r>
            <a:r>
              <a:rPr lang="en-US" altLang="ja-JP" sz="500" dirty="0">
                <a:solidFill>
                  <a:schemeClr val="bg1"/>
                </a:solidFill>
                <a:latin typeface="Meiryo UI" panose="020B0604030504040204" pitchFamily="50" charset="-128"/>
                <a:ea typeface="Meiryo UI" panose="020B0604030504040204" pitchFamily="50" charset="-128"/>
              </a:rPr>
              <a:t>, Chris Clark, SGHMS/Science Photo Library</a:t>
            </a:r>
            <a:endParaRPr lang="ja-JP" altLang="en-US" sz="500" dirty="0">
              <a:solidFill>
                <a:schemeClr val="bg1"/>
              </a:solidFill>
              <a:latin typeface="Meiryo UI" panose="020B0604030504040204" pitchFamily="50" charset="-128"/>
              <a:ea typeface="Meiryo UI" panose="020B0604030504040204" pitchFamily="50" charset="-128"/>
            </a:endParaRPr>
          </a:p>
        </p:txBody>
      </p:sp>
      <p:sp>
        <p:nvSpPr>
          <p:cNvPr id="23" name="テキスト ボックス 22"/>
          <p:cNvSpPr txBox="1"/>
          <p:nvPr/>
        </p:nvSpPr>
        <p:spPr>
          <a:xfrm>
            <a:off x="8932296" y="5140254"/>
            <a:ext cx="444500" cy="338554"/>
          </a:xfrm>
          <a:prstGeom prst="rect">
            <a:avLst/>
          </a:prstGeom>
          <a:noFill/>
        </p:spPr>
        <p:txBody>
          <a:bodyPr wrap="square" rtlCol="0">
            <a:spAutoFit/>
          </a:bodyPr>
          <a:lstStyle/>
          <a:p>
            <a:r>
              <a:rPr kumimoji="1" lang="ja-JP" altLang="en-US" sz="1600" b="1" dirty="0">
                <a:solidFill>
                  <a:srgbClr val="FF0000"/>
                </a:solidFill>
                <a:latin typeface="Meiryo UI" panose="020B0604030504040204" pitchFamily="50" charset="-128"/>
                <a:ea typeface="Meiryo UI" panose="020B0604030504040204" pitchFamily="50" charset="-128"/>
              </a:rPr>
              <a:t>⑥</a:t>
            </a:r>
          </a:p>
        </p:txBody>
      </p:sp>
      <p:sp>
        <p:nvSpPr>
          <p:cNvPr id="24" name="正方形/長方形 23"/>
          <p:cNvSpPr/>
          <p:nvPr/>
        </p:nvSpPr>
        <p:spPr>
          <a:xfrm>
            <a:off x="9221668" y="5226363"/>
            <a:ext cx="995785" cy="215444"/>
          </a:xfrm>
          <a:prstGeom prst="rect">
            <a:avLst/>
          </a:prstGeom>
        </p:spPr>
        <p:txBody>
          <a:bodyPr wrap="none">
            <a:spAutoFit/>
          </a:bodyPr>
          <a:lstStyle/>
          <a:p>
            <a:r>
              <a:rPr lang="ja-JP" altLang="en-US" sz="800" dirty="0">
                <a:latin typeface="Meiryo UI" panose="020B0604030504040204" pitchFamily="50" charset="-128"/>
                <a:ea typeface="Meiryo UI" panose="020B0604030504040204" pitchFamily="50" charset="-128"/>
              </a:rPr>
              <a:t>↓</a:t>
            </a:r>
            <a:r>
              <a:rPr lang="en-US" altLang="ja-JP" sz="800" dirty="0">
                <a:latin typeface="Meiryo UI" panose="020B0604030504040204" pitchFamily="50" charset="-128"/>
                <a:ea typeface="Meiryo UI" panose="020B0604030504040204" pitchFamily="50" charset="-128"/>
              </a:rPr>
              <a:t>THE</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LANSET </a:t>
            </a:r>
            <a:endParaRPr lang="ja-JP" altLang="en-US" sz="800" dirty="0">
              <a:latin typeface="Meiryo UI" panose="020B0604030504040204" pitchFamily="50" charset="-128"/>
              <a:ea typeface="Meiryo UI" panose="020B0604030504040204" pitchFamily="50" charset="-128"/>
            </a:endParaRPr>
          </a:p>
        </p:txBody>
      </p:sp>
      <p:pic>
        <p:nvPicPr>
          <p:cNvPr id="22" name="図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11146" y="5452562"/>
            <a:ext cx="1634375" cy="1290748"/>
          </a:xfrm>
          <a:prstGeom prst="rect">
            <a:avLst/>
          </a:prstGeom>
        </p:spPr>
      </p:pic>
      <p:sp>
        <p:nvSpPr>
          <p:cNvPr id="26" name="正方形/長方形 25"/>
          <p:cNvSpPr/>
          <p:nvPr/>
        </p:nvSpPr>
        <p:spPr>
          <a:xfrm>
            <a:off x="10768451" y="5237118"/>
            <a:ext cx="835485" cy="215444"/>
          </a:xfrm>
          <a:prstGeom prst="rect">
            <a:avLst/>
          </a:prstGeom>
        </p:spPr>
        <p:txBody>
          <a:bodyPr wrap="none">
            <a:spAutoFit/>
          </a:bodyPr>
          <a:lstStyle/>
          <a:p>
            <a:r>
              <a:rPr lang="ja-JP" altLang="en-US" sz="800" dirty="0">
                <a:latin typeface="Meiryo UI" panose="020B0604030504040204" pitchFamily="50" charset="-128"/>
                <a:ea typeface="Meiryo UI" panose="020B0604030504040204" pitchFamily="50" charset="-128"/>
              </a:rPr>
              <a:t>↓秋田産学官</a:t>
            </a:r>
            <a:r>
              <a:rPr lang="en-US" altLang="ja-JP" sz="800" dirty="0">
                <a:latin typeface="Meiryo UI" panose="020B0604030504040204" pitchFamily="50" charset="-128"/>
                <a:ea typeface="Meiryo UI" panose="020B0604030504040204" pitchFamily="50" charset="-128"/>
              </a:rPr>
              <a:t> </a:t>
            </a:r>
            <a:endParaRPr lang="ja-JP" altLang="en-US" sz="800" dirty="0">
              <a:latin typeface="Meiryo UI" panose="020B0604030504040204" pitchFamily="50" charset="-128"/>
              <a:ea typeface="Meiryo UI" panose="020B0604030504040204" pitchFamily="50" charset="-128"/>
            </a:endParaRPr>
          </a:p>
        </p:txBody>
      </p:sp>
      <p:sp>
        <p:nvSpPr>
          <p:cNvPr id="27" name="テキスト ボックス 26"/>
          <p:cNvSpPr txBox="1"/>
          <p:nvPr/>
        </p:nvSpPr>
        <p:spPr>
          <a:xfrm>
            <a:off x="10455928" y="5151009"/>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⑦</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39614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0" y="0"/>
            <a:ext cx="12192000" cy="1077218"/>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脳を探る技術</a:t>
            </a:r>
            <a:endParaRPr lang="en-US" altLang="ja-JP" sz="3200" b="1" dirty="0">
              <a:latin typeface="Meiryo UI" panose="020B0604030504040204" pitchFamily="50" charset="-128"/>
              <a:ea typeface="Meiryo UI" panose="020B0604030504040204" pitchFamily="50" charset="-128"/>
            </a:endParaRPr>
          </a:p>
          <a:p>
            <a:pPr algn="ctr"/>
            <a:r>
              <a:rPr kumimoji="1" lang="ja-JP" altLang="en-US" sz="3200" b="1" dirty="0">
                <a:latin typeface="Meiryo UI" panose="020B0604030504040204" pitchFamily="50" charset="-128"/>
                <a:ea typeface="Meiryo UI" panose="020B0604030504040204" pitchFamily="50" charset="-128"/>
              </a:rPr>
              <a:t>非侵襲的脳計測技術の比較</a:t>
            </a:r>
          </a:p>
        </p:txBody>
      </p:sp>
      <p:graphicFrame>
        <p:nvGraphicFramePr>
          <p:cNvPr id="3" name="表 2"/>
          <p:cNvGraphicFramePr>
            <a:graphicFrameLocks noGrp="1"/>
          </p:cNvGraphicFramePr>
          <p:nvPr>
            <p:extLst>
              <p:ext uri="{D42A27DB-BD31-4B8C-83A1-F6EECF244321}">
                <p14:modId xmlns:p14="http://schemas.microsoft.com/office/powerpoint/2010/main" val="434382665"/>
              </p:ext>
            </p:extLst>
          </p:nvPr>
        </p:nvGraphicFramePr>
        <p:xfrm>
          <a:off x="765858" y="1410659"/>
          <a:ext cx="10752882" cy="4429760"/>
        </p:xfrm>
        <a:graphic>
          <a:graphicData uri="http://schemas.openxmlformats.org/drawingml/2006/table">
            <a:tbl>
              <a:tblPr firstRow="1" bandRow="1">
                <a:tableStyleId>{5940675A-B579-460E-94D1-54222C63F5DA}</a:tableStyleId>
              </a:tblPr>
              <a:tblGrid>
                <a:gridCol w="1792147">
                  <a:extLst>
                    <a:ext uri="{9D8B030D-6E8A-4147-A177-3AD203B41FA5}">
                      <a16:colId xmlns:a16="http://schemas.microsoft.com/office/drawing/2014/main" val="20000"/>
                    </a:ext>
                  </a:extLst>
                </a:gridCol>
                <a:gridCol w="1792147">
                  <a:extLst>
                    <a:ext uri="{9D8B030D-6E8A-4147-A177-3AD203B41FA5}">
                      <a16:colId xmlns:a16="http://schemas.microsoft.com/office/drawing/2014/main" val="20001"/>
                    </a:ext>
                  </a:extLst>
                </a:gridCol>
                <a:gridCol w="1792147">
                  <a:extLst>
                    <a:ext uri="{9D8B030D-6E8A-4147-A177-3AD203B41FA5}">
                      <a16:colId xmlns:a16="http://schemas.microsoft.com/office/drawing/2014/main" val="20002"/>
                    </a:ext>
                  </a:extLst>
                </a:gridCol>
                <a:gridCol w="1792147">
                  <a:extLst>
                    <a:ext uri="{9D8B030D-6E8A-4147-A177-3AD203B41FA5}">
                      <a16:colId xmlns:a16="http://schemas.microsoft.com/office/drawing/2014/main" val="20003"/>
                    </a:ext>
                  </a:extLst>
                </a:gridCol>
                <a:gridCol w="1792147">
                  <a:extLst>
                    <a:ext uri="{9D8B030D-6E8A-4147-A177-3AD203B41FA5}">
                      <a16:colId xmlns:a16="http://schemas.microsoft.com/office/drawing/2014/main" val="20004"/>
                    </a:ext>
                  </a:extLst>
                </a:gridCol>
                <a:gridCol w="1792147">
                  <a:extLst>
                    <a:ext uri="{9D8B030D-6E8A-4147-A177-3AD203B41FA5}">
                      <a16:colId xmlns:a16="http://schemas.microsoft.com/office/drawing/2014/main" val="20005"/>
                    </a:ext>
                  </a:extLst>
                </a:gridCol>
              </a:tblGrid>
              <a:tr h="370840">
                <a:tc>
                  <a:txBody>
                    <a:bodyPr/>
                    <a:lstStyle/>
                    <a:p>
                      <a:endParaRPr kumimoji="1" lang="ja-JP" altLang="en-US" dirty="0">
                        <a:latin typeface="Meiryo UI" panose="020B0604030504040204" pitchFamily="50" charset="-128"/>
                        <a:ea typeface="Meiryo UI" panose="020B0604030504040204" pitchFamily="50" charset="-128"/>
                      </a:endParaRPr>
                    </a:p>
                  </a:txBody>
                  <a:tcPr/>
                </a:tc>
                <a:tc>
                  <a:txBody>
                    <a:bodyPr/>
                    <a:lstStyle/>
                    <a:p>
                      <a:pPr algn="ctr"/>
                      <a:r>
                        <a:rPr kumimoji="1" lang="en-US" altLang="ja-JP" b="1" dirty="0">
                          <a:solidFill>
                            <a:schemeClr val="bg1"/>
                          </a:solidFill>
                          <a:latin typeface="Meiryo UI" panose="020B0604030504040204" pitchFamily="50" charset="-128"/>
                          <a:ea typeface="Meiryo UI" panose="020B0604030504040204" pitchFamily="50" charset="-128"/>
                        </a:rPr>
                        <a:t>PET</a:t>
                      </a:r>
                    </a:p>
                    <a:p>
                      <a:pPr algn="ctr"/>
                      <a:r>
                        <a:rPr kumimoji="1" lang="ja-JP" altLang="en-US" sz="1600" b="1" dirty="0">
                          <a:solidFill>
                            <a:schemeClr val="bg1"/>
                          </a:solidFill>
                          <a:latin typeface="Meiryo UI" panose="020B0604030504040204" pitchFamily="50" charset="-128"/>
                          <a:ea typeface="Meiryo UI" panose="020B0604030504040204" pitchFamily="50" charset="-128"/>
                        </a:rPr>
                        <a:t>陽電子断層撮影</a:t>
                      </a:r>
                    </a:p>
                  </a:txBody>
                  <a:tcPr>
                    <a:solidFill>
                      <a:schemeClr val="accent3">
                        <a:lumMod val="75000"/>
                      </a:schemeClr>
                    </a:solidFill>
                  </a:tcPr>
                </a:tc>
                <a:tc>
                  <a:txBody>
                    <a:bodyPr/>
                    <a:lstStyle/>
                    <a:p>
                      <a:pPr algn="ctr"/>
                      <a:r>
                        <a:rPr kumimoji="1" lang="en-US" altLang="ja-JP" b="1" dirty="0">
                          <a:solidFill>
                            <a:schemeClr val="bg1"/>
                          </a:solidFill>
                          <a:latin typeface="Meiryo UI" panose="020B0604030504040204" pitchFamily="50" charset="-128"/>
                          <a:ea typeface="Meiryo UI" panose="020B0604030504040204" pitchFamily="50" charset="-128"/>
                        </a:rPr>
                        <a:t>fMRI</a:t>
                      </a:r>
                    </a:p>
                    <a:p>
                      <a:pPr algn="ctr"/>
                      <a:r>
                        <a:rPr kumimoji="1" lang="ja-JP" altLang="en-US" sz="1400" b="1" dirty="0">
                          <a:solidFill>
                            <a:schemeClr val="bg1"/>
                          </a:solidFill>
                          <a:latin typeface="Meiryo UI" panose="020B0604030504040204" pitchFamily="50" charset="-128"/>
                          <a:ea typeface="Meiryo UI" panose="020B0604030504040204" pitchFamily="50" charset="-128"/>
                        </a:rPr>
                        <a:t>機能的磁気共鳴画像</a:t>
                      </a:r>
                    </a:p>
                  </a:txBody>
                  <a:tcPr>
                    <a:solidFill>
                      <a:schemeClr val="accent3">
                        <a:lumMod val="75000"/>
                      </a:schemeClr>
                    </a:solidFill>
                  </a:tcPr>
                </a:tc>
                <a:tc>
                  <a:txBody>
                    <a:bodyPr/>
                    <a:lstStyle/>
                    <a:p>
                      <a:pPr algn="ctr"/>
                      <a:r>
                        <a:rPr kumimoji="1" lang="en-US" altLang="ja-JP" b="1" dirty="0">
                          <a:solidFill>
                            <a:schemeClr val="bg1"/>
                          </a:solidFill>
                          <a:latin typeface="Meiryo UI" panose="020B0604030504040204" pitchFamily="50" charset="-128"/>
                          <a:ea typeface="Meiryo UI" panose="020B0604030504040204" pitchFamily="50" charset="-128"/>
                        </a:rPr>
                        <a:t>NIRS</a:t>
                      </a:r>
                    </a:p>
                    <a:p>
                      <a:pPr algn="ctr"/>
                      <a:r>
                        <a:rPr kumimoji="1" lang="ja-JP" altLang="en-US" sz="1600" b="1" dirty="0">
                          <a:solidFill>
                            <a:schemeClr val="bg1"/>
                          </a:solidFill>
                          <a:latin typeface="Meiryo UI" panose="020B0604030504040204" pitchFamily="50" charset="-128"/>
                          <a:ea typeface="Meiryo UI" panose="020B0604030504040204" pitchFamily="50" charset="-128"/>
                        </a:rPr>
                        <a:t>近赤外分光計測</a:t>
                      </a:r>
                    </a:p>
                  </a:txBody>
                  <a:tcPr>
                    <a:solidFill>
                      <a:schemeClr val="accent3">
                        <a:lumMod val="75000"/>
                      </a:schemeClr>
                    </a:solidFill>
                  </a:tcPr>
                </a:tc>
                <a:tc>
                  <a:txBody>
                    <a:bodyPr/>
                    <a:lstStyle/>
                    <a:p>
                      <a:pPr algn="ctr"/>
                      <a:r>
                        <a:rPr kumimoji="1" lang="en-US" altLang="ja-JP" b="1" dirty="0">
                          <a:solidFill>
                            <a:schemeClr val="bg1"/>
                          </a:solidFill>
                          <a:latin typeface="Meiryo UI" panose="020B0604030504040204" pitchFamily="50" charset="-128"/>
                          <a:ea typeface="Meiryo UI" panose="020B0604030504040204" pitchFamily="50" charset="-128"/>
                        </a:rPr>
                        <a:t>EEG</a:t>
                      </a:r>
                    </a:p>
                    <a:p>
                      <a:pPr algn="ctr"/>
                      <a:r>
                        <a:rPr kumimoji="1" lang="ja-JP" altLang="en-US" sz="1600" b="1" dirty="0">
                          <a:solidFill>
                            <a:schemeClr val="bg1"/>
                          </a:solidFill>
                          <a:latin typeface="Meiryo UI" panose="020B0604030504040204" pitchFamily="50" charset="-128"/>
                          <a:ea typeface="Meiryo UI" panose="020B0604030504040204" pitchFamily="50" charset="-128"/>
                        </a:rPr>
                        <a:t>脳波</a:t>
                      </a:r>
                    </a:p>
                  </a:txBody>
                  <a:tcPr>
                    <a:solidFill>
                      <a:schemeClr val="accent3">
                        <a:lumMod val="75000"/>
                      </a:schemeClr>
                    </a:solidFill>
                  </a:tcPr>
                </a:tc>
                <a:tc>
                  <a:txBody>
                    <a:bodyPr/>
                    <a:lstStyle/>
                    <a:p>
                      <a:pPr algn="ctr"/>
                      <a:r>
                        <a:rPr kumimoji="1" lang="en-US" altLang="ja-JP" b="1" dirty="0">
                          <a:solidFill>
                            <a:schemeClr val="bg1"/>
                          </a:solidFill>
                          <a:latin typeface="Meiryo UI" panose="020B0604030504040204" pitchFamily="50" charset="-128"/>
                          <a:ea typeface="Meiryo UI" panose="020B0604030504040204" pitchFamily="50" charset="-128"/>
                        </a:rPr>
                        <a:t>MEG</a:t>
                      </a:r>
                    </a:p>
                    <a:p>
                      <a:pPr algn="ctr"/>
                      <a:r>
                        <a:rPr kumimoji="1" lang="ja-JP" altLang="en-US" sz="1600" b="1" dirty="0">
                          <a:solidFill>
                            <a:schemeClr val="bg1"/>
                          </a:solidFill>
                          <a:latin typeface="Meiryo UI" panose="020B0604030504040204" pitchFamily="50" charset="-128"/>
                          <a:ea typeface="Meiryo UI" panose="020B0604030504040204" pitchFamily="50" charset="-128"/>
                        </a:rPr>
                        <a:t>脳磁波</a:t>
                      </a:r>
                    </a:p>
                  </a:txBody>
                  <a:tcPr>
                    <a:solidFill>
                      <a:schemeClr val="accent3">
                        <a:lumMod val="75000"/>
                      </a:schemeClr>
                    </a:solidFill>
                  </a:tcPr>
                </a:tc>
                <a:extLst>
                  <a:ext uri="{0D108BD9-81ED-4DB2-BD59-A6C34878D82A}">
                    <a16:rowId xmlns:a16="http://schemas.microsoft.com/office/drawing/2014/main" val="10000"/>
                  </a:ext>
                </a:extLst>
              </a:tr>
              <a:tr h="370840">
                <a:tc>
                  <a:txBody>
                    <a:bodyPr/>
                    <a:lstStyle/>
                    <a:p>
                      <a:pPr algn="ctr"/>
                      <a:r>
                        <a:rPr kumimoji="1" lang="ja-JP" altLang="en-US" sz="1800" dirty="0">
                          <a:latin typeface="Meiryo UI" panose="020B0604030504040204" pitchFamily="50" charset="-128"/>
                          <a:ea typeface="Meiryo UI" panose="020B0604030504040204" pitchFamily="50" charset="-128"/>
                        </a:rPr>
                        <a:t>得られる情報</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血液動態</a:t>
                      </a:r>
                      <a:endParaRPr kumimoji="1" lang="en-US" altLang="ja-JP" dirty="0">
                        <a:latin typeface="Meiryo UI" panose="020B0604030504040204" pitchFamily="50" charset="-128"/>
                        <a:ea typeface="Meiryo UI" panose="020B0604030504040204" pitchFamily="50" charset="-128"/>
                      </a:endParaRPr>
                    </a:p>
                    <a:p>
                      <a:pPr algn="ctr"/>
                      <a:r>
                        <a:rPr kumimoji="1" lang="ja-JP" altLang="en-US" dirty="0">
                          <a:latin typeface="Meiryo UI" panose="020B0604030504040204" pitchFamily="50" charset="-128"/>
                          <a:ea typeface="Meiryo UI" panose="020B0604030504040204" pitchFamily="50" charset="-128"/>
                        </a:rPr>
                        <a:t>代謝</a:t>
                      </a:r>
                      <a:endParaRPr kumimoji="1" lang="en-US" altLang="ja-JP" dirty="0">
                        <a:latin typeface="Meiryo UI" panose="020B0604030504040204" pitchFamily="50" charset="-128"/>
                        <a:ea typeface="Meiryo UI" panose="020B0604030504040204" pitchFamily="50" charset="-128"/>
                      </a:endParaRPr>
                    </a:p>
                    <a:p>
                      <a:pPr algn="ctr"/>
                      <a:r>
                        <a:rPr kumimoji="1" lang="ja-JP" altLang="en-US" dirty="0">
                          <a:latin typeface="Meiryo UI" panose="020B0604030504040204" pitchFamily="50" charset="-128"/>
                          <a:ea typeface="Meiryo UI" panose="020B0604030504040204" pitchFamily="50" charset="-128"/>
                        </a:rPr>
                        <a:t>神経伝達機能</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神経活動に伴う血液動態</a:t>
                      </a:r>
                      <a:endParaRPr kumimoji="1" lang="en-US" altLang="ja-JP" dirty="0">
                        <a:latin typeface="Meiryo UI" panose="020B0604030504040204" pitchFamily="50" charset="-128"/>
                        <a:ea typeface="Meiryo UI" panose="020B0604030504040204" pitchFamily="50" charset="-128"/>
                      </a:endParaRPr>
                    </a:p>
                    <a:p>
                      <a:pPr algn="ctr"/>
                      <a:r>
                        <a:rPr kumimoji="1" lang="ja-JP" altLang="en-US" dirty="0">
                          <a:latin typeface="Meiryo UI" panose="020B0604030504040204" pitchFamily="50" charset="-128"/>
                          <a:ea typeface="Meiryo UI" panose="020B0604030504040204" pitchFamily="50" charset="-128"/>
                        </a:rPr>
                        <a:t>代謝</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神経活動に伴う血液動態</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神経活動</a:t>
                      </a:r>
                      <a:endParaRPr kumimoji="1" lang="en-US" altLang="ja-JP" dirty="0">
                        <a:latin typeface="Meiryo UI" panose="020B0604030504040204" pitchFamily="50" charset="-128"/>
                        <a:ea typeface="Meiryo UI" panose="020B0604030504040204" pitchFamily="50" charset="-128"/>
                      </a:endParaRPr>
                    </a:p>
                    <a:p>
                      <a:pPr algn="ctr"/>
                      <a:r>
                        <a:rPr kumimoji="1" lang="ja-JP" altLang="en-US" dirty="0">
                          <a:latin typeface="Meiryo UI" panose="020B0604030504040204" pitchFamily="50" charset="-128"/>
                          <a:ea typeface="Meiryo UI" panose="020B0604030504040204" pitchFamily="50" charset="-128"/>
                        </a:rPr>
                        <a:t>（電位）</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神経活動</a:t>
                      </a:r>
                      <a:endParaRPr kumimoji="1" lang="en-US" altLang="ja-JP" dirty="0">
                        <a:latin typeface="Meiryo UI" panose="020B0604030504040204" pitchFamily="50" charset="-128"/>
                        <a:ea typeface="Meiryo UI" panose="020B0604030504040204" pitchFamily="50" charset="-128"/>
                      </a:endParaRPr>
                    </a:p>
                    <a:p>
                      <a:pPr algn="ctr"/>
                      <a:r>
                        <a:rPr kumimoji="1" lang="ja-JP" altLang="en-US" dirty="0">
                          <a:latin typeface="Meiryo UI" panose="020B0604030504040204" pitchFamily="50" charset="-128"/>
                          <a:ea typeface="Meiryo UI" panose="020B0604030504040204" pitchFamily="50" charset="-128"/>
                        </a:rPr>
                        <a:t>（磁場）</a:t>
                      </a:r>
                    </a:p>
                  </a:txBody>
                  <a:tcPr anchor="ctr"/>
                </a:tc>
                <a:extLst>
                  <a:ext uri="{0D108BD9-81ED-4DB2-BD59-A6C34878D82A}">
                    <a16:rowId xmlns:a16="http://schemas.microsoft.com/office/drawing/2014/main" val="10001"/>
                  </a:ext>
                </a:extLst>
              </a:tr>
              <a:tr h="370840">
                <a:tc>
                  <a:txBody>
                    <a:bodyPr/>
                    <a:lstStyle/>
                    <a:p>
                      <a:pPr algn="ctr"/>
                      <a:r>
                        <a:rPr kumimoji="1" lang="ja-JP" altLang="en-US" sz="1800" dirty="0">
                          <a:latin typeface="Meiryo UI" panose="020B0604030504040204" pitchFamily="50" charset="-128"/>
                          <a:ea typeface="Meiryo UI" panose="020B0604030504040204" pitchFamily="50" charset="-128"/>
                        </a:rPr>
                        <a:t>空間分解能</a:t>
                      </a:r>
                      <a:endParaRPr kumimoji="1" lang="en-US" altLang="ja-JP" sz="1800" dirty="0">
                        <a:latin typeface="Meiryo UI" panose="020B0604030504040204" pitchFamily="50" charset="-128"/>
                        <a:ea typeface="Meiryo UI" panose="020B0604030504040204" pitchFamily="50" charset="-128"/>
                      </a:endParaRPr>
                    </a:p>
                    <a:p>
                      <a:pPr algn="ctr"/>
                      <a:r>
                        <a:rPr kumimoji="1" lang="ja-JP" altLang="en-US" sz="1800" dirty="0">
                          <a:latin typeface="Meiryo UI" panose="020B0604030504040204" pitchFamily="50" charset="-128"/>
                          <a:ea typeface="Meiryo UI" panose="020B0604030504040204" pitchFamily="50" charset="-128"/>
                        </a:rPr>
                        <a:t>（</a:t>
                      </a:r>
                      <a:r>
                        <a:rPr kumimoji="1" lang="en-US" altLang="ja-JP" sz="1800" dirty="0">
                          <a:latin typeface="Meiryo UI" panose="020B0604030504040204" pitchFamily="50" charset="-128"/>
                          <a:ea typeface="Meiryo UI" panose="020B0604030504040204" pitchFamily="50" charset="-128"/>
                        </a:rPr>
                        <a:t>mm</a:t>
                      </a:r>
                      <a:r>
                        <a:rPr kumimoji="1" lang="ja-JP" altLang="en-US" sz="1800" dirty="0">
                          <a:latin typeface="Meiryo UI" panose="020B0604030504040204" pitchFamily="50" charset="-128"/>
                          <a:ea typeface="Meiryo UI" panose="020B0604030504040204" pitchFamily="50" charset="-128"/>
                        </a:rPr>
                        <a:t>）</a:t>
                      </a:r>
                    </a:p>
                  </a:txBody>
                  <a:tcPr anchor="ctr"/>
                </a:tc>
                <a:tc>
                  <a:txBody>
                    <a:bodyPr/>
                    <a:lstStyle/>
                    <a:p>
                      <a:pPr algn="ctr"/>
                      <a:r>
                        <a:rPr kumimoji="1" lang="en-US" altLang="ja-JP" dirty="0">
                          <a:latin typeface="Meiryo UI" panose="020B0604030504040204" pitchFamily="50" charset="-128"/>
                          <a:ea typeface="Meiryo UI" panose="020B0604030504040204" pitchFamily="50" charset="-128"/>
                        </a:rPr>
                        <a:t>4-5</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dirty="0">
                          <a:latin typeface="Meiryo UI" panose="020B0604030504040204" pitchFamily="50" charset="-128"/>
                          <a:ea typeface="Meiryo UI" panose="020B0604030504040204" pitchFamily="50" charset="-128"/>
                        </a:rPr>
                        <a:t>1-4</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dirty="0">
                          <a:latin typeface="Meiryo UI" panose="020B0604030504040204" pitchFamily="50" charset="-128"/>
                          <a:ea typeface="Meiryo UI" panose="020B0604030504040204" pitchFamily="50" charset="-128"/>
                        </a:rPr>
                        <a:t>30</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dirty="0">
                          <a:latin typeface="Meiryo UI" panose="020B0604030504040204" pitchFamily="50" charset="-128"/>
                          <a:ea typeface="Meiryo UI" panose="020B0604030504040204" pitchFamily="50" charset="-128"/>
                        </a:rPr>
                        <a:t>10</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dirty="0">
                          <a:latin typeface="Meiryo UI" panose="020B0604030504040204" pitchFamily="50" charset="-128"/>
                          <a:ea typeface="Meiryo UI" panose="020B0604030504040204" pitchFamily="50" charset="-128"/>
                        </a:rPr>
                        <a:t>2-5</a:t>
                      </a:r>
                      <a:endParaRPr kumimoji="1" lang="ja-JP" altLang="en-US"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0002"/>
                  </a:ext>
                </a:extLst>
              </a:tr>
              <a:tr h="370840">
                <a:tc>
                  <a:txBody>
                    <a:bodyPr/>
                    <a:lstStyle/>
                    <a:p>
                      <a:pPr algn="ctr"/>
                      <a:r>
                        <a:rPr kumimoji="1" lang="ja-JP" altLang="en-US" sz="1800" dirty="0">
                          <a:latin typeface="Meiryo UI" panose="020B0604030504040204" pitchFamily="50" charset="-128"/>
                          <a:ea typeface="Meiryo UI" panose="020B0604030504040204" pitchFamily="50" charset="-128"/>
                        </a:rPr>
                        <a:t>時間分解能</a:t>
                      </a:r>
                      <a:endParaRPr kumimoji="1" lang="en-US" altLang="ja-JP" sz="1800" dirty="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dirty="0">
                          <a:latin typeface="Meiryo UI" panose="020B0604030504040204" pitchFamily="50" charset="-128"/>
                          <a:ea typeface="Meiryo UI" panose="020B0604030504040204" pitchFamily="50" charset="-128"/>
                        </a:rPr>
                        <a:t>5 min</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dirty="0">
                          <a:latin typeface="Meiryo UI" panose="020B0604030504040204" pitchFamily="50" charset="-128"/>
                          <a:ea typeface="Meiryo UI" panose="020B0604030504040204" pitchFamily="50" charset="-128"/>
                        </a:rPr>
                        <a:t>2-5 s</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en-US" altLang="ja-JP" dirty="0">
                          <a:latin typeface="Meiryo UI" panose="020B0604030504040204" pitchFamily="50" charset="-128"/>
                          <a:ea typeface="Meiryo UI" panose="020B0604030504040204" pitchFamily="50" charset="-128"/>
                        </a:rPr>
                        <a:t>2-5 s</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数</a:t>
                      </a:r>
                      <a:r>
                        <a:rPr kumimoji="1" lang="en-US" altLang="ja-JP" dirty="0" err="1">
                          <a:latin typeface="Meiryo UI" panose="020B0604030504040204" pitchFamily="50" charset="-128"/>
                          <a:ea typeface="Meiryo UI" panose="020B0604030504040204" pitchFamily="50" charset="-128"/>
                        </a:rPr>
                        <a:t>ms</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数</a:t>
                      </a:r>
                      <a:r>
                        <a:rPr kumimoji="1" lang="en-US" altLang="ja-JP" dirty="0" err="1">
                          <a:latin typeface="Meiryo UI" panose="020B0604030504040204" pitchFamily="50" charset="-128"/>
                          <a:ea typeface="Meiryo UI" panose="020B0604030504040204" pitchFamily="50" charset="-128"/>
                        </a:rPr>
                        <a:t>ms</a:t>
                      </a:r>
                      <a:endParaRPr kumimoji="1" lang="ja-JP" altLang="en-US" dirty="0">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0003"/>
                  </a:ext>
                </a:extLst>
              </a:tr>
              <a:tr h="370840">
                <a:tc>
                  <a:txBody>
                    <a:bodyPr/>
                    <a:lstStyle/>
                    <a:p>
                      <a:pPr algn="ctr"/>
                      <a:r>
                        <a:rPr kumimoji="1" lang="ja-JP" altLang="en-US" sz="1800" dirty="0">
                          <a:latin typeface="Meiryo UI" panose="020B0604030504040204" pitchFamily="50" charset="-128"/>
                          <a:ea typeface="Meiryo UI" panose="020B0604030504040204" pitchFamily="50" charset="-128"/>
                        </a:rPr>
                        <a:t>被験者の拘束性</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大</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大</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小</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中</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大</a:t>
                      </a:r>
                    </a:p>
                  </a:txBody>
                  <a:tcPr anchor="ctr"/>
                </a:tc>
                <a:extLst>
                  <a:ext uri="{0D108BD9-81ED-4DB2-BD59-A6C34878D82A}">
                    <a16:rowId xmlns:a16="http://schemas.microsoft.com/office/drawing/2014/main" val="10004"/>
                  </a:ext>
                </a:extLst>
              </a:tr>
              <a:tr h="370840">
                <a:tc>
                  <a:txBody>
                    <a:bodyPr/>
                    <a:lstStyle/>
                    <a:p>
                      <a:pPr algn="ctr"/>
                      <a:r>
                        <a:rPr kumimoji="1" lang="ja-JP" altLang="en-US" sz="1800" dirty="0">
                          <a:latin typeface="Meiryo UI" panose="020B0604030504040204" pitchFamily="50" charset="-128"/>
                          <a:ea typeface="Meiryo UI" panose="020B0604030504040204" pitchFamily="50" charset="-128"/>
                        </a:rPr>
                        <a:t>良い点</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高感度</a:t>
                      </a:r>
                      <a:endParaRPr kumimoji="1" lang="en-US" altLang="ja-JP" dirty="0">
                        <a:latin typeface="Meiryo UI" panose="020B0604030504040204" pitchFamily="50" charset="-128"/>
                        <a:ea typeface="Meiryo UI" panose="020B0604030504040204" pitchFamily="50" charset="-128"/>
                      </a:endParaRPr>
                    </a:p>
                    <a:p>
                      <a:pPr algn="ctr"/>
                      <a:r>
                        <a:rPr kumimoji="1" lang="ja-JP" altLang="en-US" dirty="0">
                          <a:latin typeface="Meiryo UI" panose="020B0604030504040204" pitchFamily="50" charset="-128"/>
                          <a:ea typeface="Meiryo UI" panose="020B0604030504040204" pitchFamily="50" charset="-128"/>
                        </a:rPr>
                        <a:t>定量性</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高空間分解能</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低拘束性</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低コスト</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高時間分解能</a:t>
                      </a:r>
                    </a:p>
                  </a:txBody>
                  <a:tcPr anchor="ctr"/>
                </a:tc>
                <a:extLst>
                  <a:ext uri="{0D108BD9-81ED-4DB2-BD59-A6C34878D82A}">
                    <a16:rowId xmlns:a16="http://schemas.microsoft.com/office/drawing/2014/main" val="10005"/>
                  </a:ext>
                </a:extLst>
              </a:tr>
              <a:tr h="370840">
                <a:tc>
                  <a:txBody>
                    <a:bodyPr/>
                    <a:lstStyle/>
                    <a:p>
                      <a:pPr algn="ctr"/>
                      <a:r>
                        <a:rPr kumimoji="1" lang="ja-JP" altLang="en-US" sz="1800" dirty="0">
                          <a:latin typeface="Meiryo UI" panose="020B0604030504040204" pitchFamily="50" charset="-128"/>
                          <a:ea typeface="Meiryo UI" panose="020B0604030504040204" pitchFamily="50" charset="-128"/>
                        </a:rPr>
                        <a:t>弱い点</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放射性物質の</a:t>
                      </a:r>
                      <a:endParaRPr kumimoji="1" lang="en-US" altLang="ja-JP" dirty="0">
                        <a:latin typeface="Meiryo UI" panose="020B0604030504040204" pitchFamily="50" charset="-128"/>
                        <a:ea typeface="Meiryo UI" panose="020B0604030504040204" pitchFamily="50" charset="-128"/>
                      </a:endParaRPr>
                    </a:p>
                    <a:p>
                      <a:pPr algn="ctr"/>
                      <a:r>
                        <a:rPr kumimoji="1" lang="ja-JP" altLang="en-US" dirty="0">
                          <a:latin typeface="Meiryo UI" panose="020B0604030504040204" pitchFamily="50" charset="-128"/>
                          <a:ea typeface="Meiryo UI" panose="020B0604030504040204" pitchFamily="50" charset="-128"/>
                        </a:rPr>
                        <a:t>使用</a:t>
                      </a:r>
                      <a:endParaRPr kumimoji="1" lang="en-US" altLang="ja-JP" dirty="0">
                        <a:latin typeface="Meiryo UI" panose="020B0604030504040204" pitchFamily="50" charset="-128"/>
                        <a:ea typeface="Meiryo UI" panose="020B0604030504040204" pitchFamily="50" charset="-128"/>
                      </a:endParaRPr>
                    </a:p>
                    <a:p>
                      <a:pPr algn="ctr"/>
                      <a:r>
                        <a:rPr kumimoji="1" lang="ja-JP" altLang="en-US" sz="1600" dirty="0">
                          <a:latin typeface="Meiryo UI" panose="020B0604030504040204" pitchFamily="50" charset="-128"/>
                          <a:ea typeface="Meiryo UI" panose="020B0604030504040204" pitchFamily="50" charset="-128"/>
                        </a:rPr>
                        <a:t>（陽電子物質）</a:t>
                      </a:r>
                      <a:endParaRPr kumimoji="1" lang="ja-JP" altLang="en-US" dirty="0">
                        <a:latin typeface="Meiryo UI" panose="020B0604030504040204" pitchFamily="50" charset="-128"/>
                        <a:ea typeface="Meiryo UI" panose="020B0604030504040204" pitchFamily="50" charset="-128"/>
                      </a:endParaRP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低感度</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実効光路長不明</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低空間分解能</a:t>
                      </a:r>
                    </a:p>
                  </a:txBody>
                  <a:tcPr anchor="ctr"/>
                </a:tc>
                <a:tc>
                  <a:txBody>
                    <a:bodyPr/>
                    <a:lstStyle/>
                    <a:p>
                      <a:pPr algn="ctr"/>
                      <a:r>
                        <a:rPr kumimoji="1" lang="ja-JP" altLang="en-US" dirty="0">
                          <a:latin typeface="Meiryo UI" panose="020B0604030504040204" pitchFamily="50" charset="-128"/>
                          <a:ea typeface="Meiryo UI" panose="020B0604030504040204" pitchFamily="50" charset="-128"/>
                        </a:rPr>
                        <a:t>深部での</a:t>
                      </a:r>
                      <a:endParaRPr kumimoji="1" lang="en-US" altLang="ja-JP" dirty="0">
                        <a:latin typeface="Meiryo UI" panose="020B0604030504040204" pitchFamily="50" charset="-128"/>
                        <a:ea typeface="Meiryo UI" panose="020B0604030504040204" pitchFamily="50" charset="-128"/>
                      </a:endParaRPr>
                    </a:p>
                    <a:p>
                      <a:pPr algn="ctr"/>
                      <a:r>
                        <a:rPr kumimoji="1" lang="ja-JP" altLang="en-US" dirty="0">
                          <a:latin typeface="Meiryo UI" panose="020B0604030504040204" pitchFamily="50" charset="-128"/>
                          <a:ea typeface="Meiryo UI" panose="020B0604030504040204" pitchFamily="50" charset="-128"/>
                        </a:rPr>
                        <a:t>低空間分解能</a:t>
                      </a:r>
                    </a:p>
                  </a:txBody>
                  <a:tcPr anchor="ctr"/>
                </a:tc>
                <a:extLst>
                  <a:ext uri="{0D108BD9-81ED-4DB2-BD59-A6C34878D82A}">
                    <a16:rowId xmlns:a16="http://schemas.microsoft.com/office/drawing/2014/main" val="10006"/>
                  </a:ext>
                </a:extLst>
              </a:tr>
            </a:tbl>
          </a:graphicData>
        </a:graphic>
      </p:graphicFrame>
      <p:cxnSp>
        <p:nvCxnSpPr>
          <p:cNvPr id="25" name="直線コネクタ 24"/>
          <p:cNvCxnSpPr/>
          <p:nvPr/>
        </p:nvCxnSpPr>
        <p:spPr>
          <a:xfrm>
            <a:off x="765858" y="1410659"/>
            <a:ext cx="1782500" cy="5882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1107312" y="6207820"/>
            <a:ext cx="10069975" cy="523220"/>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（出典）「理学療法学」第</a:t>
            </a:r>
            <a:r>
              <a:rPr kumimoji="1" lang="en-US" altLang="ja-JP" sz="1400" dirty="0">
                <a:latin typeface="Meiryo UI" panose="020B0604030504040204" pitchFamily="50" charset="-128"/>
                <a:ea typeface="Meiryo UI" panose="020B0604030504040204" pitchFamily="50" charset="-128"/>
              </a:rPr>
              <a:t>43</a:t>
            </a:r>
            <a:r>
              <a:rPr kumimoji="1" lang="ja-JP" altLang="en-US" sz="1400" dirty="0">
                <a:latin typeface="Meiryo UI" panose="020B0604030504040204" pitchFamily="50" charset="-128"/>
                <a:ea typeface="Meiryo UI" panose="020B0604030504040204" pitchFamily="50" charset="-128"/>
              </a:rPr>
              <a:t>巻　第</a:t>
            </a:r>
            <a:r>
              <a:rPr kumimoji="1" lang="en-US" altLang="ja-JP" sz="1400" dirty="0">
                <a:latin typeface="Meiryo UI" panose="020B0604030504040204" pitchFamily="50" charset="-128"/>
                <a:ea typeface="Meiryo UI" panose="020B0604030504040204" pitchFamily="50" charset="-128"/>
              </a:rPr>
              <a:t>5</a:t>
            </a:r>
            <a:r>
              <a:rPr kumimoji="1" lang="ja-JP" altLang="en-US" sz="1400" dirty="0">
                <a:latin typeface="Meiryo UI" panose="020B0604030504040204" pitchFamily="50" charset="-128"/>
                <a:ea typeface="Meiryo UI" panose="020B0604030504040204" pitchFamily="50" charset="-128"/>
              </a:rPr>
              <a:t>号　</a:t>
            </a:r>
            <a:r>
              <a:rPr kumimoji="1" lang="en-US" altLang="ja-JP" sz="1400" dirty="0">
                <a:latin typeface="Meiryo UI" panose="020B0604030504040204" pitchFamily="50" charset="-128"/>
                <a:ea typeface="Meiryo UI" panose="020B0604030504040204" pitchFamily="50" charset="-128"/>
              </a:rPr>
              <a:t>429</a:t>
            </a: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435</a:t>
            </a:r>
            <a:r>
              <a:rPr kumimoji="1" lang="ja-JP" altLang="en-US" sz="1400" dirty="0">
                <a:latin typeface="Meiryo UI" panose="020B0604030504040204" pitchFamily="50" charset="-128"/>
                <a:ea typeface="Meiryo UI" panose="020B0604030504040204" pitchFamily="50" charset="-128"/>
              </a:rPr>
              <a:t>頁（</a:t>
            </a:r>
            <a:r>
              <a:rPr kumimoji="1" lang="en-US" altLang="ja-JP" sz="1400" dirty="0">
                <a:latin typeface="Meiryo UI" panose="020B0604030504040204" pitchFamily="50" charset="-128"/>
                <a:ea typeface="Meiryo UI" panose="020B0604030504040204" pitchFamily="50" charset="-128"/>
              </a:rPr>
              <a:t>2016</a:t>
            </a:r>
            <a:r>
              <a:rPr kumimoji="1" lang="ja-JP" altLang="en-US" sz="1400" dirty="0">
                <a:latin typeface="Meiryo UI" panose="020B0604030504040204" pitchFamily="50" charset="-128"/>
                <a:ea typeface="Meiryo UI" panose="020B0604030504040204" pitchFamily="50" charset="-128"/>
              </a:rPr>
              <a:t>年）</a:t>
            </a:r>
            <a:r>
              <a:rPr lang="ja-JP" altLang="en-US" sz="1400" dirty="0">
                <a:latin typeface="Meiryo UI" panose="020B0604030504040204" pitchFamily="50" charset="-128"/>
                <a:ea typeface="Meiryo UI" panose="020B0604030504040204" pitchFamily="50" charset="-128"/>
              </a:rPr>
              <a:t>「機能的磁気共鳴画像を用いた脳機能計測方法とその応用」</a:t>
            </a:r>
            <a:endParaRPr lang="en-US" altLang="ja-JP" sz="1400" dirty="0">
              <a:latin typeface="Meiryo UI" panose="020B0604030504040204" pitchFamily="50" charset="-128"/>
              <a:ea typeface="Meiryo UI" panose="020B0604030504040204" pitchFamily="50" charset="-128"/>
            </a:endParaRPr>
          </a:p>
          <a:p>
            <a:pPr algn="ctr"/>
            <a:r>
              <a:rPr lang="en-US" altLang="ja-JP" sz="1400" dirty="0">
                <a:latin typeface="Meiryo UI" panose="020B0604030504040204" pitchFamily="50" charset="-128"/>
                <a:ea typeface="Meiryo UI" panose="020B0604030504040204" pitchFamily="50" charset="-128"/>
                <a:hlinkClick r:id="rId3"/>
              </a:rPr>
              <a:t>https://www.jstage.jst.go.jp/article/rigaku/43/5/43_43-5kikaku_Kaneko_Fuminari/_pdf</a:t>
            </a:r>
            <a:r>
              <a:rPr lang="ja-JP" altLang="en-US" sz="1400" dirty="0">
                <a:latin typeface="Meiryo UI" panose="020B0604030504040204" pitchFamily="50" charset="-128"/>
                <a:ea typeface="Meiryo UI" panose="020B0604030504040204" pitchFamily="50" charset="-128"/>
              </a:rPr>
              <a:t>　</a:t>
            </a:r>
            <a:endParaRPr kumimoji="1"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95304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6640" y="0"/>
            <a:ext cx="2994990"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目次</a:t>
            </a:r>
            <a:endParaRPr kumimoji="1" lang="ja-JP" altLang="en-US" sz="3200" b="1"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229209" y="1067357"/>
            <a:ext cx="6847992" cy="4462760"/>
          </a:xfrm>
          <a:prstGeom prst="rect">
            <a:avLst/>
          </a:prstGeom>
          <a:noFill/>
        </p:spPr>
        <p:txBody>
          <a:bodyPr wrap="square" rtlCol="0">
            <a:spAutoFit/>
          </a:bodyPr>
          <a:lstStyle/>
          <a:p>
            <a:r>
              <a:rPr lang="ja-JP" altLang="en-US" sz="3200" b="1" dirty="0">
                <a:latin typeface="Meiryo UI" panose="020B0604030504040204" pitchFamily="50" charset="-128"/>
                <a:ea typeface="Meiryo UI" panose="020B0604030504040204" pitchFamily="50" charset="-128"/>
              </a:rPr>
              <a:t>０．はじめに</a:t>
            </a:r>
            <a:endParaRPr lang="en-US" altLang="ja-JP" sz="3200" b="1" dirty="0">
              <a:latin typeface="Meiryo UI" panose="020B0604030504040204" pitchFamily="50" charset="-128"/>
              <a:ea typeface="Meiryo UI" panose="020B0604030504040204" pitchFamily="50" charset="-128"/>
            </a:endParaRPr>
          </a:p>
          <a:p>
            <a:endParaRPr lang="en-US" altLang="ja-JP" sz="1000" b="1" dirty="0">
              <a:latin typeface="Meiryo UI" panose="020B0604030504040204" pitchFamily="50" charset="-128"/>
              <a:ea typeface="Meiryo UI" panose="020B0604030504040204" pitchFamily="50" charset="-128"/>
            </a:endParaRPr>
          </a:p>
          <a:p>
            <a:r>
              <a:rPr kumimoji="1" lang="ja-JP" altLang="en-US" sz="3200" b="1" dirty="0">
                <a:latin typeface="Meiryo UI" panose="020B0604030504040204" pitchFamily="50" charset="-128"/>
                <a:ea typeface="Meiryo UI" panose="020B0604030504040204" pitchFamily="50" charset="-128"/>
              </a:rPr>
              <a:t>１．</a:t>
            </a:r>
            <a:r>
              <a:rPr kumimoji="1" lang="ja-JP" altLang="en-US" sz="3200" b="1" dirty="0">
                <a:solidFill>
                  <a:srgbClr val="C00000"/>
                </a:solidFill>
                <a:latin typeface="Meiryo UI" panose="020B0604030504040204" pitchFamily="50" charset="-128"/>
                <a:ea typeface="Meiryo UI" panose="020B0604030504040204" pitchFamily="50" charset="-128"/>
              </a:rPr>
              <a:t>脳</a:t>
            </a:r>
            <a:r>
              <a:rPr kumimoji="1" lang="ja-JP" altLang="en-US" sz="3200" b="1" dirty="0">
                <a:latin typeface="Meiryo UI" panose="020B0604030504040204" pitchFamily="50" charset="-128"/>
                <a:ea typeface="Meiryo UI" panose="020B0604030504040204" pitchFamily="50" charset="-128"/>
              </a:rPr>
              <a:t>に注目するわけ</a:t>
            </a:r>
            <a:endParaRPr kumimoji="1" lang="en-US" altLang="ja-JP" sz="3200" b="1" dirty="0">
              <a:latin typeface="Meiryo UI" panose="020B0604030504040204" pitchFamily="50" charset="-128"/>
              <a:ea typeface="Meiryo UI" panose="020B0604030504040204" pitchFamily="50" charset="-128"/>
            </a:endParaRPr>
          </a:p>
          <a:p>
            <a:endParaRPr kumimoji="1" lang="en-US" altLang="ja-JP" sz="1000" b="1" dirty="0">
              <a:latin typeface="Meiryo UI" panose="020B0604030504040204" pitchFamily="50" charset="-128"/>
              <a:ea typeface="Meiryo UI" panose="020B0604030504040204" pitchFamily="50" charset="-128"/>
            </a:endParaRPr>
          </a:p>
          <a:p>
            <a:r>
              <a:rPr lang="ja-JP" altLang="en-US" sz="3200" b="1" dirty="0">
                <a:latin typeface="Meiryo UI" panose="020B0604030504040204" pitchFamily="50" charset="-128"/>
                <a:ea typeface="Meiryo UI" panose="020B0604030504040204" pitchFamily="50" charset="-128"/>
              </a:rPr>
              <a:t>３．</a:t>
            </a:r>
            <a:r>
              <a:rPr lang="ja-JP" altLang="en-US" sz="3200" b="1" dirty="0">
                <a:solidFill>
                  <a:srgbClr val="C00000"/>
                </a:solidFill>
                <a:latin typeface="Meiryo UI" panose="020B0604030504040204" pitchFamily="50" charset="-128"/>
                <a:ea typeface="Meiryo UI" panose="020B0604030504040204" pitchFamily="50" charset="-128"/>
              </a:rPr>
              <a:t>脳</a:t>
            </a:r>
            <a:r>
              <a:rPr lang="ja-JP" altLang="en-US" sz="3200" b="1" dirty="0">
                <a:latin typeface="Meiryo UI" panose="020B0604030504040204" pitchFamily="50" charset="-128"/>
                <a:ea typeface="Meiryo UI" panose="020B0604030504040204" pitchFamily="50" charset="-128"/>
              </a:rPr>
              <a:t>を探る、操る</a:t>
            </a:r>
            <a:endParaRPr lang="en-US" altLang="ja-JP" sz="3200" b="1" dirty="0">
              <a:latin typeface="Meiryo UI" panose="020B0604030504040204" pitchFamily="50" charset="-128"/>
              <a:ea typeface="Meiryo UI" panose="020B0604030504040204" pitchFamily="50" charset="-128"/>
            </a:endParaRPr>
          </a:p>
          <a:p>
            <a:endParaRPr lang="en-US" altLang="ja-JP" sz="1000" b="1" dirty="0">
              <a:latin typeface="Meiryo UI" panose="020B0604030504040204" pitchFamily="50" charset="-128"/>
              <a:ea typeface="Meiryo UI" panose="020B0604030504040204" pitchFamily="50" charset="-128"/>
            </a:endParaRPr>
          </a:p>
          <a:p>
            <a:r>
              <a:rPr kumimoji="1" lang="ja-JP" altLang="en-US" sz="3200" b="1" dirty="0">
                <a:latin typeface="Meiryo UI" panose="020B0604030504040204" pitchFamily="50" charset="-128"/>
                <a:ea typeface="Meiryo UI" panose="020B0604030504040204" pitchFamily="50" charset="-128"/>
              </a:rPr>
              <a:t>４．</a:t>
            </a:r>
            <a:r>
              <a:rPr kumimoji="1" lang="ja-JP" altLang="en-US" sz="3200" b="1" dirty="0">
                <a:solidFill>
                  <a:srgbClr val="C00000"/>
                </a:solidFill>
                <a:latin typeface="Meiryo UI" panose="020B0604030504040204" pitchFamily="50" charset="-128"/>
                <a:ea typeface="Meiryo UI" panose="020B0604030504040204" pitchFamily="50" charset="-128"/>
              </a:rPr>
              <a:t>脳</a:t>
            </a:r>
            <a:r>
              <a:rPr kumimoji="1" lang="ja-JP" altLang="en-US" sz="3200" b="1" dirty="0">
                <a:latin typeface="Meiryo UI" panose="020B0604030504040204" pitchFamily="50" charset="-128"/>
                <a:ea typeface="Meiryo UI" panose="020B0604030504040204" pitchFamily="50" charset="-128"/>
              </a:rPr>
              <a:t>情報科学の適用分野</a:t>
            </a:r>
            <a:endParaRPr kumimoji="1" lang="en-US" altLang="ja-JP" sz="3200" b="1" dirty="0">
              <a:latin typeface="Meiryo UI" panose="020B0604030504040204" pitchFamily="50" charset="-128"/>
              <a:ea typeface="Meiryo UI" panose="020B0604030504040204" pitchFamily="50" charset="-128"/>
            </a:endParaRPr>
          </a:p>
          <a:p>
            <a:endParaRPr kumimoji="1" lang="en-US" altLang="ja-JP" sz="1000" b="1" dirty="0">
              <a:latin typeface="Meiryo UI" panose="020B0604030504040204" pitchFamily="50" charset="-128"/>
              <a:ea typeface="Meiryo UI" panose="020B0604030504040204" pitchFamily="50" charset="-128"/>
            </a:endParaRPr>
          </a:p>
          <a:p>
            <a:r>
              <a:rPr lang="ja-JP" altLang="en-US" sz="3200" b="1" dirty="0">
                <a:latin typeface="Meiryo UI" panose="020B0604030504040204" pitchFamily="50" charset="-128"/>
                <a:ea typeface="Meiryo UI" panose="020B0604030504040204" pitchFamily="50" charset="-128"/>
              </a:rPr>
              <a:t>５．</a:t>
            </a:r>
            <a:r>
              <a:rPr lang="ja-JP" altLang="en-US" sz="3200" b="1" dirty="0">
                <a:solidFill>
                  <a:srgbClr val="C00000"/>
                </a:solidFill>
                <a:latin typeface="Meiryo UI" panose="020B0604030504040204" pitchFamily="50" charset="-128"/>
                <a:ea typeface="Meiryo UI" panose="020B0604030504040204" pitchFamily="50" charset="-128"/>
              </a:rPr>
              <a:t>脳</a:t>
            </a:r>
            <a:r>
              <a:rPr lang="ja-JP" altLang="en-US" sz="3200" b="1" dirty="0">
                <a:latin typeface="Meiryo UI" panose="020B0604030504040204" pitchFamily="50" charset="-128"/>
                <a:ea typeface="Meiryo UI" panose="020B0604030504040204" pitchFamily="50" charset="-128"/>
              </a:rPr>
              <a:t>情報科学の研究動向</a:t>
            </a:r>
            <a:endParaRPr lang="en-US" altLang="ja-JP" sz="3200" b="1" dirty="0">
              <a:latin typeface="Meiryo UI" panose="020B0604030504040204" pitchFamily="50" charset="-128"/>
              <a:ea typeface="Meiryo UI" panose="020B0604030504040204" pitchFamily="50" charset="-128"/>
            </a:endParaRPr>
          </a:p>
          <a:p>
            <a:endParaRPr lang="en-US" altLang="ja-JP" sz="1000" b="1" dirty="0">
              <a:latin typeface="Meiryo UI" panose="020B0604030504040204" pitchFamily="50" charset="-128"/>
              <a:ea typeface="Meiryo UI" panose="020B0604030504040204" pitchFamily="50" charset="-128"/>
            </a:endParaRPr>
          </a:p>
          <a:p>
            <a:r>
              <a:rPr lang="ja-JP" altLang="en-US" sz="3200" b="1" dirty="0">
                <a:latin typeface="Meiryo UI" panose="020B0604030504040204" pitchFamily="50" charset="-128"/>
                <a:ea typeface="Meiryo UI" panose="020B0604030504040204" pitchFamily="50" charset="-128"/>
              </a:rPr>
              <a:t>６</a:t>
            </a:r>
            <a:r>
              <a:rPr kumimoji="1" lang="ja-JP" altLang="en-US" sz="3200" b="1" dirty="0">
                <a:latin typeface="Meiryo UI" panose="020B0604030504040204" pitchFamily="50" charset="-128"/>
                <a:ea typeface="Meiryo UI" panose="020B0604030504040204" pitchFamily="50" charset="-128"/>
              </a:rPr>
              <a:t>．まとめ</a:t>
            </a:r>
            <a:endParaRPr kumimoji="1" lang="en-US" altLang="ja-JP" sz="3200" b="1" dirty="0">
              <a:latin typeface="Meiryo UI" panose="020B0604030504040204" pitchFamily="50" charset="-128"/>
              <a:ea typeface="Meiryo UI" panose="020B0604030504040204" pitchFamily="50" charset="-128"/>
            </a:endParaRPr>
          </a:p>
          <a:p>
            <a:endParaRPr kumimoji="1" lang="en-US" altLang="ja-JP" sz="1000" b="1" dirty="0">
              <a:latin typeface="Meiryo UI" panose="020B0604030504040204" pitchFamily="50" charset="-128"/>
              <a:ea typeface="Meiryo UI" panose="020B0604030504040204" pitchFamily="50" charset="-128"/>
            </a:endParaRPr>
          </a:p>
          <a:p>
            <a:r>
              <a:rPr lang="ja-JP" altLang="en-US" sz="3200" b="1" dirty="0">
                <a:latin typeface="Meiryo UI" panose="020B0604030504040204" pitchFamily="50" charset="-128"/>
                <a:ea typeface="Meiryo UI" panose="020B0604030504040204" pitchFamily="50" charset="-128"/>
              </a:rPr>
              <a:t>７．</a:t>
            </a:r>
            <a:r>
              <a:rPr lang="en-US" altLang="ja-JP" sz="3200" b="1" dirty="0">
                <a:latin typeface="Meiryo UI" panose="020B0604030504040204" pitchFamily="50" charset="-128"/>
                <a:ea typeface="Meiryo UI" panose="020B0604030504040204" pitchFamily="50" charset="-128"/>
              </a:rPr>
              <a:t>Backup Slide</a:t>
            </a:r>
            <a:endParaRPr kumimoji="1" lang="ja-JP" altLang="en-US" sz="3200" b="1" dirty="0">
              <a:latin typeface="Meiryo UI" panose="020B0604030504040204" pitchFamily="50" charset="-128"/>
              <a:ea typeface="Meiryo UI" panose="020B0604030504040204" pitchFamily="50" charset="-128"/>
            </a:endParaRPr>
          </a:p>
        </p:txBody>
      </p:sp>
      <p:sp>
        <p:nvSpPr>
          <p:cNvPr id="5" name="テキスト ボックス 4"/>
          <p:cNvSpPr txBox="1"/>
          <p:nvPr/>
        </p:nvSpPr>
        <p:spPr>
          <a:xfrm>
            <a:off x="3432855" y="1067357"/>
            <a:ext cx="6847992" cy="4470455"/>
          </a:xfrm>
          <a:prstGeom prst="rect">
            <a:avLst/>
          </a:prstGeom>
          <a:noFill/>
        </p:spPr>
        <p:txBody>
          <a:bodyPr wrap="square" rtlCol="0">
            <a:spAutoFit/>
          </a:bodyPr>
          <a:lstStyle/>
          <a:p>
            <a:r>
              <a:rPr lang="ja-JP" altLang="en-US" sz="3200" b="1" dirty="0">
                <a:latin typeface="Meiryo UI" panose="020B0604030504040204" pitchFamily="50" charset="-128"/>
                <a:ea typeface="Meiryo UI" panose="020B0604030504040204" pitchFamily="50" charset="-128"/>
              </a:rPr>
              <a:t>・・・・・・・・・・・・・・・・・・・・・・・・・・・・</a:t>
            </a:r>
            <a:endParaRPr lang="en-US" altLang="ja-JP" sz="3200" b="1" dirty="0">
              <a:latin typeface="Meiryo UI" panose="020B0604030504040204" pitchFamily="50" charset="-128"/>
              <a:ea typeface="Meiryo UI" panose="020B0604030504040204" pitchFamily="50" charset="-128"/>
            </a:endParaRPr>
          </a:p>
          <a:p>
            <a:endParaRPr lang="en-US" altLang="ja-JP" sz="1000" b="1" dirty="0">
              <a:latin typeface="Meiryo UI" panose="020B0604030504040204" pitchFamily="50" charset="-128"/>
              <a:ea typeface="Meiryo UI" panose="020B0604030504040204" pitchFamily="50" charset="-128"/>
            </a:endParaRPr>
          </a:p>
          <a:p>
            <a:r>
              <a:rPr kumimoji="1" lang="ja-JP" altLang="en-US" sz="3200" b="1" dirty="0">
                <a:latin typeface="Meiryo UI" panose="020B0604030504040204" pitchFamily="50" charset="-128"/>
                <a:ea typeface="Meiryo UI" panose="020B0604030504040204" pitchFamily="50" charset="-128"/>
              </a:rPr>
              <a:t>　　　　　　・・・・・・・・・・・・・・・・・・・・・</a:t>
            </a:r>
            <a:endParaRPr kumimoji="1" lang="en-US" altLang="ja-JP" sz="3200" b="1" dirty="0">
              <a:latin typeface="Meiryo UI" panose="020B0604030504040204" pitchFamily="50" charset="-128"/>
              <a:ea typeface="Meiryo UI" panose="020B0604030504040204" pitchFamily="50" charset="-128"/>
            </a:endParaRPr>
          </a:p>
          <a:p>
            <a:endParaRPr kumimoji="1" lang="en-US" altLang="ja-JP" sz="1050" b="1" dirty="0">
              <a:latin typeface="Meiryo UI" panose="020B0604030504040204" pitchFamily="50" charset="-128"/>
              <a:ea typeface="Meiryo UI" panose="020B0604030504040204" pitchFamily="50" charset="-128"/>
            </a:endParaRPr>
          </a:p>
          <a:p>
            <a:r>
              <a:rPr lang="ja-JP" altLang="en-US" sz="3200" b="1" dirty="0">
                <a:latin typeface="Meiryo UI" panose="020B0604030504040204" pitchFamily="50" charset="-128"/>
                <a:ea typeface="Meiryo UI" panose="020B0604030504040204" pitchFamily="50" charset="-128"/>
              </a:rPr>
              <a:t>　　　　・・・・・・・・・・・・・・・・・・・・・・・</a:t>
            </a:r>
            <a:endParaRPr kumimoji="1" lang="en-US" altLang="ja-JP" sz="3200" b="1" dirty="0">
              <a:latin typeface="Meiryo UI" panose="020B0604030504040204" pitchFamily="50" charset="-128"/>
              <a:ea typeface="Meiryo UI" panose="020B0604030504040204" pitchFamily="50" charset="-128"/>
            </a:endParaRPr>
          </a:p>
          <a:p>
            <a:r>
              <a:rPr lang="ja-JP" altLang="en-US" sz="1000" b="1" dirty="0">
                <a:solidFill>
                  <a:srgbClr val="C00000"/>
                </a:solidFill>
                <a:latin typeface="Meiryo UI" panose="020B0604030504040204" pitchFamily="50" charset="-128"/>
                <a:ea typeface="Meiryo UI" panose="020B0604030504040204" pitchFamily="50" charset="-128"/>
              </a:rPr>
              <a:t>　・</a:t>
            </a:r>
            <a:endParaRPr kumimoji="1" lang="en-US" altLang="ja-JP" sz="1000" b="1" dirty="0">
              <a:latin typeface="Meiryo UI" panose="020B0604030504040204" pitchFamily="50" charset="-128"/>
              <a:ea typeface="Meiryo UI" panose="020B0604030504040204" pitchFamily="50" charset="-128"/>
            </a:endParaRPr>
          </a:p>
          <a:p>
            <a:r>
              <a:rPr lang="ja-JP" altLang="en-US" sz="3200" b="1" dirty="0">
                <a:latin typeface="Meiryo UI" panose="020B0604030504040204" pitchFamily="50" charset="-128"/>
                <a:ea typeface="Meiryo UI" panose="020B0604030504040204" pitchFamily="50" charset="-128"/>
              </a:rPr>
              <a:t>　　　　　　　　　　・・・・・・・・・・・・・・・・</a:t>
            </a:r>
            <a:endParaRPr lang="en-US" altLang="ja-JP" sz="3200" b="1" dirty="0">
              <a:latin typeface="Meiryo UI" panose="020B0604030504040204" pitchFamily="50" charset="-128"/>
              <a:ea typeface="Meiryo UI" panose="020B0604030504040204" pitchFamily="50" charset="-128"/>
            </a:endParaRPr>
          </a:p>
          <a:p>
            <a:endParaRPr lang="en-US" altLang="ja-JP" sz="1000" b="1" dirty="0">
              <a:latin typeface="Meiryo UI" panose="020B0604030504040204" pitchFamily="50" charset="-128"/>
              <a:ea typeface="Meiryo UI" panose="020B0604030504040204" pitchFamily="50" charset="-128"/>
            </a:endParaRPr>
          </a:p>
          <a:p>
            <a:r>
              <a:rPr kumimoji="1" lang="ja-JP" altLang="en-US" sz="3200" b="1" dirty="0">
                <a:latin typeface="Meiryo UI" panose="020B0604030504040204" pitchFamily="50" charset="-128"/>
                <a:ea typeface="Meiryo UI" panose="020B0604030504040204" pitchFamily="50" charset="-128"/>
              </a:rPr>
              <a:t>　　　　　　　　・・・・・・・・・・・・・・・・・・</a:t>
            </a:r>
            <a:endParaRPr kumimoji="1" lang="en-US" altLang="ja-JP" sz="3200" b="1" dirty="0">
              <a:latin typeface="Meiryo UI" panose="020B0604030504040204" pitchFamily="50" charset="-128"/>
              <a:ea typeface="Meiryo UI" panose="020B0604030504040204" pitchFamily="50" charset="-128"/>
            </a:endParaRPr>
          </a:p>
          <a:p>
            <a:endParaRPr lang="en-US" altLang="ja-JP" sz="1000" b="1" dirty="0">
              <a:latin typeface="Meiryo UI" panose="020B0604030504040204" pitchFamily="50" charset="-128"/>
              <a:ea typeface="Meiryo UI" panose="020B0604030504040204" pitchFamily="50" charset="-128"/>
            </a:endParaRPr>
          </a:p>
          <a:p>
            <a:r>
              <a:rPr lang="ja-JP" altLang="en-US" sz="3200" b="1" dirty="0">
                <a:latin typeface="Meiryo UI" panose="020B0604030504040204" pitchFamily="50" charset="-128"/>
                <a:ea typeface="Meiryo UI" panose="020B0604030504040204" pitchFamily="50" charset="-128"/>
              </a:rPr>
              <a:t>・・・・・・・・・・・・・・・・・・・・・・・・・・・・</a:t>
            </a:r>
            <a:endParaRPr lang="en-US" altLang="ja-JP" sz="3200" b="1" dirty="0">
              <a:latin typeface="Meiryo UI" panose="020B0604030504040204" pitchFamily="50" charset="-128"/>
              <a:ea typeface="Meiryo UI" panose="020B0604030504040204" pitchFamily="50" charset="-128"/>
            </a:endParaRPr>
          </a:p>
          <a:p>
            <a:endParaRPr lang="en-US" altLang="ja-JP" sz="1000" b="1" dirty="0">
              <a:latin typeface="Meiryo UI" panose="020B0604030504040204" pitchFamily="50" charset="-128"/>
              <a:ea typeface="Meiryo UI" panose="020B0604030504040204" pitchFamily="50" charset="-128"/>
            </a:endParaRPr>
          </a:p>
          <a:p>
            <a:r>
              <a:rPr lang="ja-JP" altLang="en-US" sz="3200" b="1" dirty="0">
                <a:latin typeface="Meiryo UI" panose="020B0604030504040204" pitchFamily="50" charset="-128"/>
                <a:ea typeface="Meiryo UI" panose="020B0604030504040204" pitchFamily="50" charset="-128"/>
              </a:rPr>
              <a:t>　　　　　・・・・・・・・・・・・・・・・・・・・・・</a:t>
            </a:r>
            <a:r>
              <a:rPr kumimoji="1" lang="ja-JP" altLang="en-US" sz="3200" b="1" dirty="0">
                <a:latin typeface="Meiryo UI" panose="020B0604030504040204" pitchFamily="50" charset="-128"/>
                <a:ea typeface="Meiryo UI" panose="020B0604030504040204" pitchFamily="50" charset="-128"/>
              </a:rPr>
              <a:t>　</a:t>
            </a:r>
          </a:p>
        </p:txBody>
      </p:sp>
      <p:sp>
        <p:nvSpPr>
          <p:cNvPr id="6" name="テキスト ボックス 5"/>
          <p:cNvSpPr txBox="1"/>
          <p:nvPr/>
        </p:nvSpPr>
        <p:spPr>
          <a:xfrm>
            <a:off x="9474199" y="1067357"/>
            <a:ext cx="1130301" cy="4470455"/>
          </a:xfrm>
          <a:prstGeom prst="rect">
            <a:avLst/>
          </a:prstGeom>
          <a:noFill/>
        </p:spPr>
        <p:txBody>
          <a:bodyPr wrap="square" rtlCol="0">
            <a:spAutoFit/>
          </a:bodyPr>
          <a:lstStyle/>
          <a:p>
            <a:r>
              <a:rPr lang="ja-JP" altLang="en-US" sz="3200" b="1" dirty="0">
                <a:latin typeface="Meiryo UI" panose="020B0604030504040204" pitchFamily="50" charset="-128"/>
                <a:ea typeface="Meiryo UI" panose="020B0604030504040204" pitchFamily="50" charset="-128"/>
              </a:rPr>
              <a:t>０</a:t>
            </a:r>
            <a:endParaRPr lang="en-US" altLang="ja-JP" sz="3200" b="1" dirty="0">
              <a:latin typeface="Meiryo UI" panose="020B0604030504040204" pitchFamily="50" charset="-128"/>
              <a:ea typeface="Meiryo UI" panose="020B0604030504040204" pitchFamily="50" charset="-128"/>
            </a:endParaRPr>
          </a:p>
          <a:p>
            <a:endParaRPr lang="en-US" altLang="ja-JP" sz="1000" b="1" dirty="0">
              <a:latin typeface="Meiryo UI" panose="020B0604030504040204" pitchFamily="50" charset="-128"/>
              <a:ea typeface="Meiryo UI" panose="020B0604030504040204" pitchFamily="50" charset="-128"/>
            </a:endParaRPr>
          </a:p>
          <a:p>
            <a:r>
              <a:rPr kumimoji="1" lang="ja-JP" altLang="en-US" sz="3200" b="1" dirty="0">
                <a:latin typeface="Meiryo UI" panose="020B0604030504040204" pitchFamily="50" charset="-128"/>
                <a:ea typeface="Meiryo UI" panose="020B0604030504040204" pitchFamily="50" charset="-128"/>
              </a:rPr>
              <a:t>１</a:t>
            </a:r>
            <a:endParaRPr kumimoji="1" lang="en-US" altLang="ja-JP" sz="3200" b="1" dirty="0">
              <a:latin typeface="Meiryo UI" panose="020B0604030504040204" pitchFamily="50" charset="-128"/>
              <a:ea typeface="Meiryo UI" panose="020B0604030504040204" pitchFamily="50" charset="-128"/>
            </a:endParaRPr>
          </a:p>
          <a:p>
            <a:endParaRPr kumimoji="1" lang="en-US" altLang="ja-JP" sz="1050" b="1" dirty="0">
              <a:latin typeface="Meiryo UI" panose="020B0604030504040204" pitchFamily="50" charset="-128"/>
              <a:ea typeface="Meiryo UI" panose="020B0604030504040204" pitchFamily="50" charset="-128"/>
            </a:endParaRPr>
          </a:p>
          <a:p>
            <a:r>
              <a:rPr lang="ja-JP" altLang="en-US" sz="3200" b="1" dirty="0">
                <a:latin typeface="Meiryo UI" panose="020B0604030504040204" pitchFamily="50" charset="-128"/>
                <a:ea typeface="Meiryo UI" panose="020B0604030504040204" pitchFamily="50" charset="-128"/>
              </a:rPr>
              <a:t>２</a:t>
            </a:r>
            <a:endParaRPr kumimoji="1" lang="en-US" altLang="ja-JP" sz="3200" b="1" dirty="0">
              <a:latin typeface="Meiryo UI" panose="020B0604030504040204" pitchFamily="50" charset="-128"/>
              <a:ea typeface="Meiryo UI" panose="020B0604030504040204" pitchFamily="50" charset="-128"/>
            </a:endParaRPr>
          </a:p>
          <a:p>
            <a:endParaRPr kumimoji="1" lang="en-US" altLang="ja-JP" sz="1000" b="1" dirty="0">
              <a:latin typeface="Meiryo UI" panose="020B0604030504040204" pitchFamily="50" charset="-128"/>
              <a:ea typeface="Meiryo UI" panose="020B0604030504040204" pitchFamily="50" charset="-128"/>
            </a:endParaRPr>
          </a:p>
          <a:p>
            <a:r>
              <a:rPr lang="ja-JP" altLang="en-US" sz="3200" b="1" dirty="0">
                <a:latin typeface="Meiryo UI" panose="020B0604030504040204" pitchFamily="50" charset="-128"/>
                <a:ea typeface="Meiryo UI" panose="020B0604030504040204" pitchFamily="50" charset="-128"/>
              </a:rPr>
              <a:t>３</a:t>
            </a:r>
            <a:endParaRPr lang="en-US" altLang="ja-JP" sz="3200" b="1" dirty="0">
              <a:latin typeface="Meiryo UI" panose="020B0604030504040204" pitchFamily="50" charset="-128"/>
              <a:ea typeface="Meiryo UI" panose="020B0604030504040204" pitchFamily="50" charset="-128"/>
            </a:endParaRPr>
          </a:p>
          <a:p>
            <a:endParaRPr lang="en-US" altLang="ja-JP" sz="1000" b="1" dirty="0">
              <a:latin typeface="Meiryo UI" panose="020B0604030504040204" pitchFamily="50" charset="-128"/>
              <a:ea typeface="Meiryo UI" panose="020B0604030504040204" pitchFamily="50" charset="-128"/>
            </a:endParaRPr>
          </a:p>
          <a:p>
            <a:r>
              <a:rPr kumimoji="1" lang="ja-JP" altLang="en-US" sz="3200" b="1" dirty="0">
                <a:latin typeface="Meiryo UI" panose="020B0604030504040204" pitchFamily="50" charset="-128"/>
                <a:ea typeface="Meiryo UI" panose="020B0604030504040204" pitchFamily="50" charset="-128"/>
              </a:rPr>
              <a:t>４</a:t>
            </a:r>
            <a:endParaRPr kumimoji="1" lang="en-US" altLang="ja-JP" sz="3200" b="1" dirty="0">
              <a:latin typeface="Meiryo UI" panose="020B0604030504040204" pitchFamily="50" charset="-128"/>
              <a:ea typeface="Meiryo UI" panose="020B0604030504040204" pitchFamily="50" charset="-128"/>
            </a:endParaRPr>
          </a:p>
          <a:p>
            <a:endParaRPr kumimoji="1" lang="en-US" altLang="ja-JP" sz="1000" b="1" dirty="0">
              <a:latin typeface="Meiryo UI" panose="020B0604030504040204" pitchFamily="50" charset="-128"/>
              <a:ea typeface="Meiryo UI" panose="020B0604030504040204" pitchFamily="50" charset="-128"/>
            </a:endParaRPr>
          </a:p>
          <a:p>
            <a:r>
              <a:rPr lang="ja-JP" altLang="en-US" sz="3200" b="1" dirty="0">
                <a:latin typeface="Meiryo UI" panose="020B0604030504040204" pitchFamily="50" charset="-128"/>
                <a:ea typeface="Meiryo UI" panose="020B0604030504040204" pitchFamily="50" charset="-128"/>
              </a:rPr>
              <a:t>５</a:t>
            </a:r>
            <a:endParaRPr lang="en-US" altLang="ja-JP" sz="3200" b="1" dirty="0">
              <a:latin typeface="Meiryo UI" panose="020B0604030504040204" pitchFamily="50" charset="-128"/>
              <a:ea typeface="Meiryo UI" panose="020B0604030504040204" pitchFamily="50" charset="-128"/>
            </a:endParaRPr>
          </a:p>
          <a:p>
            <a:endParaRPr lang="en-US" altLang="ja-JP" sz="1000" b="1" dirty="0">
              <a:latin typeface="Meiryo UI" panose="020B0604030504040204" pitchFamily="50" charset="-128"/>
              <a:ea typeface="Meiryo UI" panose="020B0604030504040204" pitchFamily="50" charset="-128"/>
            </a:endParaRPr>
          </a:p>
          <a:p>
            <a:r>
              <a:rPr lang="ja-JP" altLang="en-US" sz="3200" b="1" dirty="0">
                <a:latin typeface="Meiryo UI" panose="020B0604030504040204" pitchFamily="50" charset="-128"/>
                <a:ea typeface="Meiryo UI" panose="020B0604030504040204" pitchFamily="50" charset="-128"/>
              </a:rPr>
              <a:t>６</a:t>
            </a:r>
            <a:endParaRPr kumimoji="1" lang="ja-JP" altLang="en-US" sz="32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21249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056" y="0"/>
            <a:ext cx="12189943" cy="584775"/>
          </a:xfrm>
          <a:prstGeom prst="rect">
            <a:avLst/>
          </a:prstGeom>
          <a:noFill/>
        </p:spPr>
        <p:txBody>
          <a:bodyPr wrap="square" rtlCol="0">
            <a:spAutoFit/>
          </a:bodyPr>
          <a:lstStyle/>
          <a:p>
            <a:pPr algn="ctr"/>
            <a:r>
              <a:rPr kumimoji="1" lang="en-US" altLang="ja-JP" sz="3200" b="1" dirty="0">
                <a:latin typeface="Meiryo UI" panose="020B0604030504040204" pitchFamily="50" charset="-128"/>
                <a:ea typeface="Meiryo UI" panose="020B0604030504040204" pitchFamily="50" charset="-128"/>
              </a:rPr>
              <a:t>PET</a:t>
            </a:r>
            <a:endParaRPr kumimoji="1" lang="ja-JP" altLang="en-US" sz="3200" b="1" dirty="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6" y="1739900"/>
            <a:ext cx="5238750" cy="4781550"/>
          </a:xfrm>
          <a:prstGeom prst="rect">
            <a:avLst/>
          </a:prstGeom>
        </p:spPr>
      </p:pic>
      <p:sp>
        <p:nvSpPr>
          <p:cNvPr id="4" name="正方形/長方形 3"/>
          <p:cNvSpPr/>
          <p:nvPr/>
        </p:nvSpPr>
        <p:spPr>
          <a:xfrm>
            <a:off x="616715" y="6603425"/>
            <a:ext cx="4009431" cy="253916"/>
          </a:xfrm>
          <a:prstGeom prst="rect">
            <a:avLst/>
          </a:prstGeom>
        </p:spPr>
        <p:txBody>
          <a:bodyPr wrap="none">
            <a:spAutoFit/>
          </a:bodyPr>
          <a:lstStyle/>
          <a:p>
            <a:r>
              <a:rPr lang="ja-JP" altLang="en-US" sz="1050" dirty="0">
                <a:latin typeface="Meiryo UI" panose="020B0604030504040204" pitchFamily="50" charset="-128"/>
                <a:ea typeface="Meiryo UI" panose="020B0604030504040204" pitchFamily="50" charset="-128"/>
              </a:rPr>
              <a:t>（出典）</a:t>
            </a:r>
            <a:r>
              <a:rPr lang="en-US" altLang="ja-JP" sz="1050" dirty="0">
                <a:latin typeface="Meiryo UI" panose="020B0604030504040204" pitchFamily="50" charset="-128"/>
                <a:ea typeface="Meiryo UI" panose="020B0604030504040204" pitchFamily="50" charset="-128"/>
              </a:rPr>
              <a:t>http://www.riken.jp/pr/press/2017/20170215_2/</a:t>
            </a:r>
            <a:endParaRPr lang="ja-JP" altLang="en-US" sz="1050" dirty="0">
              <a:latin typeface="Meiryo UI" panose="020B0604030504040204" pitchFamily="50" charset="-128"/>
              <a:ea typeface="Meiryo UI" panose="020B0604030504040204" pitchFamily="50" charset="-128"/>
            </a:endParaRPr>
          </a:p>
        </p:txBody>
      </p:sp>
      <p:sp>
        <p:nvSpPr>
          <p:cNvPr id="5" name="正方形/長方形 4"/>
          <p:cNvSpPr/>
          <p:nvPr/>
        </p:nvSpPr>
        <p:spPr>
          <a:xfrm>
            <a:off x="4616749" y="400109"/>
            <a:ext cx="3049809" cy="369332"/>
          </a:xfrm>
          <a:prstGeom prst="rect">
            <a:avLst/>
          </a:prstGeom>
        </p:spPr>
        <p:txBody>
          <a:bodyPr wrap="none">
            <a:spAutoFit/>
          </a:bodyPr>
          <a:lstStyle/>
          <a:p>
            <a:r>
              <a:rPr lang="en-US" altLang="ja-JP" dirty="0"/>
              <a:t>Positron Emission Tomography</a:t>
            </a:r>
            <a:endParaRPr lang="ja-JP" alt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913" y="1739900"/>
            <a:ext cx="6300363" cy="4914283"/>
          </a:xfrm>
          <a:prstGeom prst="rect">
            <a:avLst/>
          </a:prstGeom>
        </p:spPr>
      </p:pic>
      <p:sp>
        <p:nvSpPr>
          <p:cNvPr id="8" name="正方形/長方形 7"/>
          <p:cNvSpPr/>
          <p:nvPr/>
        </p:nvSpPr>
        <p:spPr>
          <a:xfrm>
            <a:off x="1" y="784939"/>
            <a:ext cx="12191999" cy="830997"/>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原子核は陽子と中性子から構成される。ある種の同位体では、不釣り合いに陽子が多いと、中性子に変化し、その際、余った＋の電荷、陽電子</a:t>
            </a:r>
            <a:r>
              <a:rPr lang="en-US" altLang="ja-JP" sz="1600" dirty="0">
                <a:latin typeface="Meiryo UI" panose="020B0604030504040204" pitchFamily="50" charset="-128"/>
                <a:ea typeface="Meiryo UI" panose="020B0604030504040204" pitchFamily="50" charset="-128"/>
              </a:rPr>
              <a:t>(positron)</a:t>
            </a:r>
            <a:r>
              <a:rPr lang="ja-JP" altLang="en-US" sz="1600" dirty="0">
                <a:latin typeface="Meiryo UI" panose="020B0604030504040204" pitchFamily="50" charset="-128"/>
                <a:ea typeface="Meiryo UI" panose="020B0604030504040204" pitchFamily="50" charset="-128"/>
              </a:rPr>
              <a:t>が放出される。この陽電子は非常に不安定で、周りにある陰電子（普通の電子）と衝突して消失する。この時、消滅放射線のエネルギーを丁度</a:t>
            </a:r>
            <a:r>
              <a:rPr lang="en-US" altLang="ja-JP" sz="1600" dirty="0">
                <a:latin typeface="Meiryo UI" panose="020B0604030504040204" pitchFamily="50" charset="-128"/>
                <a:ea typeface="Meiryo UI" panose="020B0604030504040204" pitchFamily="50" charset="-128"/>
              </a:rPr>
              <a:t>180°</a:t>
            </a:r>
            <a:r>
              <a:rPr lang="ja-JP" altLang="en-US" sz="1600" dirty="0">
                <a:latin typeface="Meiryo UI" panose="020B0604030504040204" pitchFamily="50" charset="-128"/>
                <a:ea typeface="Meiryo UI" panose="020B0604030504040204" pitchFamily="50" charset="-128"/>
              </a:rPr>
              <a:t>の方向に</a:t>
            </a:r>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本出す。この対向する</a:t>
            </a:r>
            <a:r>
              <a:rPr lang="en-US" altLang="ja-JP" sz="1600" dirty="0">
                <a:latin typeface="Meiryo UI" panose="020B0604030504040204" pitchFamily="50" charset="-128"/>
                <a:ea typeface="Meiryo UI" panose="020B0604030504040204" pitchFamily="50" charset="-128"/>
              </a:rPr>
              <a:t>2</a:t>
            </a:r>
            <a:r>
              <a:rPr lang="ja-JP" altLang="en-US" sz="1600" dirty="0" err="1">
                <a:latin typeface="Meiryo UI" panose="020B0604030504040204" pitchFamily="50" charset="-128"/>
                <a:ea typeface="Meiryo UI" panose="020B0604030504040204" pitchFamily="50" charset="-128"/>
              </a:rPr>
              <a:t>つの</a:t>
            </a:r>
            <a:r>
              <a:rPr lang="ja-JP" altLang="en-US" sz="1600" dirty="0">
                <a:latin typeface="Meiryo UI" panose="020B0604030504040204" pitchFamily="50" charset="-128"/>
                <a:ea typeface="Meiryo UI" panose="020B0604030504040204" pitchFamily="50" charset="-128"/>
              </a:rPr>
              <a:t>エネルギー検出器し、位置を特定（計測）する。</a:t>
            </a:r>
          </a:p>
        </p:txBody>
      </p:sp>
      <p:sp>
        <p:nvSpPr>
          <p:cNvPr id="15" name="正方形/長方形 14"/>
          <p:cNvSpPr/>
          <p:nvPr/>
        </p:nvSpPr>
        <p:spPr>
          <a:xfrm>
            <a:off x="7124578" y="6600431"/>
            <a:ext cx="3563796" cy="253916"/>
          </a:xfrm>
          <a:prstGeom prst="rect">
            <a:avLst/>
          </a:prstGeom>
        </p:spPr>
        <p:txBody>
          <a:bodyPr wrap="none">
            <a:spAutoFit/>
          </a:bodyPr>
          <a:lstStyle/>
          <a:p>
            <a:r>
              <a:rPr lang="ja-JP" altLang="en-US" sz="1050" dirty="0">
                <a:latin typeface="Meiryo UI" panose="020B0604030504040204" pitchFamily="50" charset="-128"/>
                <a:ea typeface="Meiryo UI" panose="020B0604030504040204" pitchFamily="50" charset="-128"/>
              </a:rPr>
              <a:t>（出典）</a:t>
            </a:r>
            <a:r>
              <a:rPr lang="en-US" altLang="ja-JP" sz="1050" dirty="0">
                <a:latin typeface="Meiryo UI" panose="020B0604030504040204" pitchFamily="50" charset="-128"/>
                <a:ea typeface="Meiryo UI" panose="020B0604030504040204" pitchFamily="50" charset="-128"/>
              </a:rPr>
              <a:t>https://medical-checkup.biz/archives/1239</a:t>
            </a:r>
            <a:endParaRPr lang="ja-JP" altLang="en-US" sz="1050" dirty="0">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5097666" y="2312253"/>
            <a:ext cx="584200" cy="830997"/>
          </a:xfrm>
          <a:prstGeom prst="rect">
            <a:avLst/>
          </a:prstGeom>
          <a:noFill/>
        </p:spPr>
        <p:txBody>
          <a:bodyPr wrap="square" rtlCol="0">
            <a:spAutoFit/>
          </a:bodyPr>
          <a:lstStyle/>
          <a:p>
            <a:r>
              <a:rPr kumimoji="1" lang="en-US" altLang="ja-JP" sz="1200" b="1" baseline="30000" dirty="0">
                <a:latin typeface="Meiryo UI" panose="020B0604030504040204" pitchFamily="50" charset="-128"/>
                <a:ea typeface="Meiryo UI" panose="020B0604030504040204" pitchFamily="50" charset="-128"/>
              </a:rPr>
              <a:t>11</a:t>
            </a:r>
            <a:r>
              <a:rPr kumimoji="1" lang="en-US" altLang="ja-JP" sz="1200" b="1" dirty="0">
                <a:latin typeface="Meiryo UI" panose="020B0604030504040204" pitchFamily="50" charset="-128"/>
                <a:ea typeface="Meiryo UI" panose="020B0604030504040204" pitchFamily="50" charset="-128"/>
              </a:rPr>
              <a:t>C</a:t>
            </a:r>
          </a:p>
          <a:p>
            <a:r>
              <a:rPr lang="en-US" altLang="ja-JP" sz="1200" b="1" baseline="30000" dirty="0">
                <a:latin typeface="Meiryo UI" panose="020B0604030504040204" pitchFamily="50" charset="-128"/>
                <a:ea typeface="Meiryo UI" panose="020B0604030504040204" pitchFamily="50" charset="-128"/>
              </a:rPr>
              <a:t>13</a:t>
            </a:r>
            <a:r>
              <a:rPr lang="en-US" altLang="ja-JP" sz="1200" b="1" dirty="0">
                <a:latin typeface="Meiryo UI" panose="020B0604030504040204" pitchFamily="50" charset="-128"/>
                <a:ea typeface="Meiryo UI" panose="020B0604030504040204" pitchFamily="50" charset="-128"/>
              </a:rPr>
              <a:t>N</a:t>
            </a:r>
          </a:p>
          <a:p>
            <a:r>
              <a:rPr lang="en-US" altLang="ja-JP" sz="1200" b="1" baseline="30000" dirty="0">
                <a:latin typeface="Meiryo UI" panose="020B0604030504040204" pitchFamily="50" charset="-128"/>
                <a:ea typeface="Meiryo UI" panose="020B0604030504040204" pitchFamily="50" charset="-128"/>
              </a:rPr>
              <a:t>15</a:t>
            </a:r>
            <a:r>
              <a:rPr lang="en-US" altLang="ja-JP" sz="1200" b="1" dirty="0">
                <a:latin typeface="Meiryo UI" panose="020B0604030504040204" pitchFamily="50" charset="-128"/>
                <a:ea typeface="Meiryo UI" panose="020B0604030504040204" pitchFamily="50" charset="-128"/>
              </a:rPr>
              <a:t>O</a:t>
            </a:r>
          </a:p>
          <a:p>
            <a:r>
              <a:rPr lang="en-US" altLang="ja-JP" sz="1200" b="1" baseline="30000" dirty="0">
                <a:latin typeface="Meiryo UI" panose="020B0604030504040204" pitchFamily="50" charset="-128"/>
                <a:ea typeface="Meiryo UI" panose="020B0604030504040204" pitchFamily="50" charset="-128"/>
              </a:rPr>
              <a:t>18</a:t>
            </a:r>
            <a:r>
              <a:rPr lang="en-US" altLang="ja-JP" sz="1200" b="1" dirty="0">
                <a:latin typeface="Meiryo UI" panose="020B0604030504040204" pitchFamily="50" charset="-128"/>
                <a:ea typeface="Meiryo UI" panose="020B0604030504040204" pitchFamily="50" charset="-128"/>
              </a:rPr>
              <a:t>F</a:t>
            </a:r>
            <a:endParaRPr kumimoji="1" lang="ja-JP" altLang="en-US" sz="1200" b="1"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4951232" y="4197041"/>
            <a:ext cx="2379580" cy="769441"/>
          </a:xfrm>
          <a:prstGeom prst="rect">
            <a:avLst/>
          </a:prstGeom>
          <a:noFill/>
        </p:spPr>
        <p:txBody>
          <a:bodyPr wrap="square" rtlCol="0">
            <a:spAutoFit/>
          </a:bodyPr>
          <a:lstStyle/>
          <a:p>
            <a:r>
              <a:rPr kumimoji="1" lang="ja-JP" altLang="en-US" sz="1600" b="1" dirty="0">
                <a:solidFill>
                  <a:srgbClr val="C00000"/>
                </a:solidFill>
                <a:latin typeface="Meiryo UI" panose="020B0604030504040204" pitchFamily="50" charset="-128"/>
                <a:ea typeface="Meiryo UI" panose="020B0604030504040204" pitchFamily="50" charset="-128"/>
              </a:rPr>
              <a:t>陽</a:t>
            </a:r>
            <a:r>
              <a:rPr kumimoji="1" lang="ja-JP" altLang="en-US" sz="1600" b="1" dirty="0">
                <a:latin typeface="Meiryo UI" panose="020B0604030504040204" pitchFamily="50" charset="-128"/>
                <a:ea typeface="Meiryo UI" panose="020B0604030504040204" pitchFamily="50" charset="-128"/>
              </a:rPr>
              <a:t>電子は電子の反粒子</a:t>
            </a:r>
            <a:endParaRPr kumimoji="1" lang="en-US" altLang="ja-JP" sz="1600" b="1"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・・・・・対消滅する</a:t>
            </a:r>
            <a:endParaRPr lang="en-US" altLang="ja-JP" sz="1600" b="1" dirty="0">
              <a:latin typeface="Meiryo UI" panose="020B0604030504040204" pitchFamily="50" charset="-128"/>
              <a:ea typeface="Meiryo UI" panose="020B0604030504040204" pitchFamily="50" charset="-128"/>
            </a:endParaRPr>
          </a:p>
          <a:p>
            <a:r>
              <a:rPr kumimoji="1" lang="ja-JP" altLang="en-US" sz="1200" b="1" dirty="0">
                <a:latin typeface="Meiryo UI" panose="020B0604030504040204" pitchFamily="50" charset="-128"/>
                <a:ea typeface="Meiryo UI" panose="020B0604030504040204" pitchFamily="50" charset="-128"/>
              </a:rPr>
              <a:t>英</a:t>
            </a:r>
            <a:r>
              <a:rPr lang="ja-JP" altLang="en-US" sz="1200" b="1" dirty="0">
                <a:latin typeface="Meiryo UI" panose="020B0604030504040204" pitchFamily="50" charset="-128"/>
                <a:ea typeface="Meiryo UI" panose="020B0604030504040204" pitchFamily="50" charset="-128"/>
              </a:rPr>
              <a:t>理論</a:t>
            </a:r>
            <a:r>
              <a:rPr kumimoji="1" lang="ja-JP" altLang="en-US" sz="1200" b="1" dirty="0">
                <a:latin typeface="Meiryo UI" panose="020B0604030504040204" pitchFamily="50" charset="-128"/>
                <a:ea typeface="Meiryo UI" panose="020B0604030504040204" pitchFamily="50" charset="-128"/>
              </a:rPr>
              <a:t>物理学者 ポール・ディラック</a:t>
            </a:r>
          </a:p>
        </p:txBody>
      </p:sp>
    </p:spTree>
    <p:extLst>
      <p:ext uri="{BB962C8B-B14F-4D97-AF65-F5344CB8AC3E}">
        <p14:creationId xmlns:p14="http://schemas.microsoft.com/office/powerpoint/2010/main" val="886174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6" descr="synap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6" y="2291146"/>
            <a:ext cx="4303244" cy="322970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0"/>
            <a:ext cx="12192000" cy="584775"/>
          </a:xfrm>
          <a:prstGeom prst="rect">
            <a:avLst/>
          </a:prstGeom>
          <a:noFill/>
        </p:spPr>
        <p:txBody>
          <a:bodyPr wrap="square" rtlCol="0">
            <a:spAutoFit/>
          </a:bodyPr>
          <a:lstStyle/>
          <a:p>
            <a:pPr algn="ctr"/>
            <a:r>
              <a:rPr lang="en-US" altLang="ja-JP" sz="3200" b="1" dirty="0">
                <a:latin typeface="Meiryo UI" panose="020B0604030504040204" pitchFamily="50" charset="-128"/>
                <a:ea typeface="Meiryo UI" panose="020B0604030504040204" pitchFamily="50" charset="-128"/>
              </a:rPr>
              <a:t>fMRI</a:t>
            </a:r>
            <a:endParaRPr kumimoji="1" lang="ja-JP" altLang="en-US" sz="3200" b="1" dirty="0">
              <a:latin typeface="Meiryo UI" panose="020B0604030504040204" pitchFamily="50" charset="-128"/>
              <a:ea typeface="Meiryo UI" panose="020B0604030504040204" pitchFamily="50" charset="-128"/>
            </a:endParaRPr>
          </a:p>
        </p:txBody>
      </p:sp>
      <p:sp>
        <p:nvSpPr>
          <p:cNvPr id="10" name="正方形/長方形 9"/>
          <p:cNvSpPr/>
          <p:nvPr/>
        </p:nvSpPr>
        <p:spPr>
          <a:xfrm>
            <a:off x="4270575" y="482278"/>
            <a:ext cx="3733523" cy="338554"/>
          </a:xfrm>
          <a:prstGeom prst="rect">
            <a:avLst/>
          </a:prstGeom>
        </p:spPr>
        <p:txBody>
          <a:bodyPr wrap="none">
            <a:spAutoFit/>
          </a:bodyPr>
          <a:lstStyle/>
          <a:p>
            <a:r>
              <a:rPr lang="en-US" altLang="ja-JP" sz="1400" dirty="0">
                <a:latin typeface="Meiryo UI" panose="020B0604030504040204" pitchFamily="50" charset="-128"/>
                <a:ea typeface="Meiryo UI" panose="020B0604030504040204" pitchFamily="50" charset="-128"/>
              </a:rPr>
              <a:t>functional Magnetic Resonance Imaging</a:t>
            </a:r>
            <a:r>
              <a:rPr lang="en-US" altLang="ja-JP" sz="1600" dirty="0">
                <a:latin typeface="Meiryo UI" panose="020B0604030504040204" pitchFamily="50" charset="-128"/>
                <a:ea typeface="Meiryo UI" panose="020B0604030504040204" pitchFamily="50" charset="-128"/>
              </a:rPr>
              <a:t> </a:t>
            </a:r>
            <a:endParaRPr lang="ja-JP" altLang="en-US" sz="1600" dirty="0">
              <a:latin typeface="Meiryo UI" panose="020B0604030504040204" pitchFamily="50" charset="-128"/>
              <a:ea typeface="Meiryo UI" panose="020B0604030504040204" pitchFamily="50" charset="-128"/>
            </a:endParaRPr>
          </a:p>
        </p:txBody>
      </p:sp>
      <p:pic>
        <p:nvPicPr>
          <p:cNvPr id="3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8979" y="2317938"/>
            <a:ext cx="2365375"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Rectangle 8"/>
          <p:cNvSpPr>
            <a:spLocks noChangeArrowheads="1"/>
          </p:cNvSpPr>
          <p:nvPr/>
        </p:nvSpPr>
        <p:spPr bwMode="auto">
          <a:xfrm>
            <a:off x="444017" y="841226"/>
            <a:ext cx="10659959" cy="812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nSpc>
                <a:spcPct val="130000"/>
              </a:lnSpc>
            </a:pPr>
            <a:r>
              <a:rPr lang="ja-JP" altLang="en-US" dirty="0">
                <a:latin typeface="Meiryo UI" panose="020B0604030504040204" pitchFamily="50" charset="-128"/>
                <a:ea typeface="Meiryo UI" panose="020B0604030504040204" pitchFamily="50" charset="-128"/>
              </a:rPr>
              <a:t>「神経活動はその部位の血流変化に現れる」刺激により神経活動が活発化すると、ニューロンによる酸素消費が増し、必要な酸素を供給するためにその部分の血流が増える。即ち、その部位の酸素化ヘモグロビンの量が増える。</a:t>
            </a:r>
          </a:p>
        </p:txBody>
      </p:sp>
      <p:sp>
        <p:nvSpPr>
          <p:cNvPr id="34" name="Rectangle 9"/>
          <p:cNvSpPr>
            <a:spLocks noChangeArrowheads="1"/>
          </p:cNvSpPr>
          <p:nvPr/>
        </p:nvSpPr>
        <p:spPr bwMode="auto">
          <a:xfrm>
            <a:off x="444500" y="5999737"/>
            <a:ext cx="11112500" cy="732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nSpc>
                <a:spcPct val="130000"/>
              </a:lnSpc>
            </a:pPr>
            <a:r>
              <a:rPr lang="ja-JP" altLang="en-US" sz="1600" dirty="0">
                <a:latin typeface="Meiryo UI" panose="020B0604030504040204" pitchFamily="50" charset="-128"/>
                <a:ea typeface="Meiryo UI" panose="020B0604030504040204" pitchFamily="50" charset="-128"/>
              </a:rPr>
              <a:t>酸素化ヘモグロビンの量が増えると、</a:t>
            </a:r>
            <a:r>
              <a:rPr lang="en-US" altLang="ja-JP" sz="1600" dirty="0">
                <a:latin typeface="Meiryo UI" panose="020B0604030504040204" pitchFamily="50" charset="-128"/>
                <a:ea typeface="Meiryo UI" panose="020B0604030504040204" pitchFamily="50" charset="-128"/>
              </a:rPr>
              <a:t>MRI</a:t>
            </a:r>
            <a:r>
              <a:rPr lang="ja-JP" altLang="en-US" sz="1600" dirty="0">
                <a:latin typeface="Meiryo UI" panose="020B0604030504040204" pitchFamily="50" charset="-128"/>
                <a:ea typeface="Meiryo UI" panose="020B0604030504040204" pitchFamily="50" charset="-128"/>
              </a:rPr>
              <a:t>信号が増える。この信号を </a:t>
            </a:r>
            <a:r>
              <a:rPr lang="en-US" altLang="ja-JP" sz="1600" dirty="0">
                <a:latin typeface="Meiryo UI" panose="020B0604030504040204" pitchFamily="50" charset="-128"/>
                <a:ea typeface="Meiryo UI" panose="020B0604030504040204" pitchFamily="50" charset="-128"/>
              </a:rPr>
              <a:t>Blood oxygen level dependent (BOLD) signal (Ogawa et al.) </a:t>
            </a:r>
            <a:r>
              <a:rPr lang="ja-JP" altLang="en-US" sz="1600" dirty="0">
                <a:latin typeface="Meiryo UI" panose="020B0604030504040204" pitchFamily="50" charset="-128"/>
                <a:ea typeface="Meiryo UI" panose="020B0604030504040204" pitchFamily="50" charset="-128"/>
              </a:rPr>
              <a:t>とよびこの信号をモニターすることで、脳の活動部位が推定できる。この方法を </a:t>
            </a:r>
            <a:r>
              <a:rPr lang="en-US" altLang="ja-JP" sz="1600" dirty="0">
                <a:latin typeface="Meiryo UI" panose="020B0604030504040204" pitchFamily="50" charset="-128"/>
                <a:ea typeface="Meiryo UI" panose="020B0604030504040204" pitchFamily="50" charset="-128"/>
              </a:rPr>
              <a:t>functional MRI</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fMRI</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 </a:t>
            </a:r>
            <a:r>
              <a:rPr lang="ja-JP" altLang="en-US" sz="1600" dirty="0">
                <a:latin typeface="Meiryo UI" panose="020B0604030504040204" pitchFamily="50" charset="-128"/>
                <a:ea typeface="Meiryo UI" panose="020B0604030504040204" pitchFamily="50" charset="-128"/>
              </a:rPr>
              <a:t>という。</a:t>
            </a:r>
          </a:p>
        </p:txBody>
      </p:sp>
      <p:sp>
        <p:nvSpPr>
          <p:cNvPr id="11" name="テキスト ボックス 10"/>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1</a:t>
            </a:r>
            <a:endParaRPr kumimoji="1" lang="ja-JP" altLang="en-US" sz="2000" b="1" dirty="0"/>
          </a:p>
        </p:txBody>
      </p:sp>
      <p:pic>
        <p:nvPicPr>
          <p:cNvPr id="3" name="図 2"/>
          <p:cNvPicPr>
            <a:picLocks noChangeAspect="1"/>
          </p:cNvPicPr>
          <p:nvPr/>
        </p:nvPicPr>
        <p:blipFill>
          <a:blip r:embed="rId4"/>
          <a:stretch>
            <a:fillRect/>
          </a:stretch>
        </p:blipFill>
        <p:spPr>
          <a:xfrm>
            <a:off x="6132512" y="1686425"/>
            <a:ext cx="6086261" cy="4073868"/>
          </a:xfrm>
          <a:prstGeom prst="rect">
            <a:avLst/>
          </a:prstGeom>
        </p:spPr>
      </p:pic>
    </p:spTree>
    <p:extLst>
      <p:ext uri="{BB962C8B-B14F-4D97-AF65-F5344CB8AC3E}">
        <p14:creationId xmlns:p14="http://schemas.microsoft.com/office/powerpoint/2010/main" val="2762348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056" y="0"/>
            <a:ext cx="12189943" cy="584775"/>
          </a:xfrm>
          <a:prstGeom prst="rect">
            <a:avLst/>
          </a:prstGeom>
          <a:noFill/>
        </p:spPr>
        <p:txBody>
          <a:bodyPr wrap="square" rtlCol="0">
            <a:spAutoFit/>
          </a:bodyPr>
          <a:lstStyle/>
          <a:p>
            <a:pPr algn="ctr"/>
            <a:r>
              <a:rPr lang="en-US" altLang="ja-JP" sz="3200" b="1" dirty="0">
                <a:latin typeface="Meiryo UI" panose="020B0604030504040204" pitchFamily="50" charset="-128"/>
                <a:ea typeface="Meiryo UI" panose="020B0604030504040204" pitchFamily="50" charset="-128"/>
              </a:rPr>
              <a:t>NIRS</a:t>
            </a:r>
            <a:r>
              <a:rPr lang="en-US" altLang="ja-JP" sz="3200" dirty="0">
                <a:latin typeface="Meiryo UI" panose="020B0604030504040204" pitchFamily="50" charset="-128"/>
                <a:ea typeface="Meiryo UI" panose="020B0604030504040204" pitchFamily="50" charset="-128"/>
              </a:rPr>
              <a:t> </a:t>
            </a:r>
            <a:r>
              <a:rPr lang="en-US" altLang="ja-JP" sz="2000" dirty="0">
                <a:latin typeface="Meiryo UI" panose="020B0604030504040204" pitchFamily="50" charset="-128"/>
                <a:ea typeface="Meiryo UI" panose="020B0604030504040204" pitchFamily="50" charset="-128"/>
              </a:rPr>
              <a:t>Near Infrared Spectroscopy</a:t>
            </a:r>
            <a:endParaRPr kumimoji="1" lang="ja-JP" altLang="en-US" sz="3200" b="1" dirty="0">
              <a:latin typeface="Meiryo UI" panose="020B0604030504040204" pitchFamily="50" charset="-128"/>
              <a:ea typeface="Meiryo UI" panose="020B0604030504040204" pitchFamily="50" charset="-128"/>
            </a:endParaRP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1018" y="3348773"/>
            <a:ext cx="4634876" cy="3460707"/>
          </a:xfrm>
          <a:prstGeom prst="rect">
            <a:avLst/>
          </a:prstGeom>
        </p:spPr>
      </p:pic>
      <p:sp>
        <p:nvSpPr>
          <p:cNvPr id="8" name="テキスト ボックス 7"/>
          <p:cNvSpPr txBox="1"/>
          <p:nvPr/>
        </p:nvSpPr>
        <p:spPr>
          <a:xfrm>
            <a:off x="10096018" y="3371850"/>
            <a:ext cx="1459876" cy="276999"/>
          </a:xfrm>
          <a:prstGeom prst="rect">
            <a:avLst/>
          </a:prstGeom>
          <a:noFill/>
        </p:spPr>
        <p:txBody>
          <a:bodyPr wrap="square" rtlCol="0">
            <a:spAutoFit/>
          </a:bodyPr>
          <a:lstStyle/>
          <a:p>
            <a:pPr algn="r"/>
            <a:r>
              <a:rPr kumimoji="1" lang="ja-JP" altLang="en-US" sz="1200" dirty="0">
                <a:solidFill>
                  <a:schemeClr val="bg1"/>
                </a:solidFill>
                <a:latin typeface="Meiryo UI" panose="020B0604030504040204" pitchFamily="50" charset="-128"/>
                <a:ea typeface="Meiryo UI" panose="020B0604030504040204" pitchFamily="50" charset="-128"/>
              </a:rPr>
              <a:t>島津製作所</a:t>
            </a:r>
            <a:r>
              <a:rPr kumimoji="1" lang="en-US" altLang="ja-JP" sz="1200" dirty="0">
                <a:solidFill>
                  <a:schemeClr val="bg1"/>
                </a:solidFill>
                <a:latin typeface="Meiryo UI" panose="020B0604030504040204" pitchFamily="50" charset="-128"/>
                <a:ea typeface="Meiryo UI" panose="020B0604030504040204" pitchFamily="50" charset="-128"/>
              </a:rPr>
              <a:t>HP</a:t>
            </a:r>
            <a:endParaRPr kumimoji="1" lang="ja-JP" altLang="en-US" sz="1200" dirty="0">
              <a:solidFill>
                <a:schemeClr val="bg1"/>
              </a:solidFill>
              <a:latin typeface="Meiryo UI" panose="020B0604030504040204" pitchFamily="50" charset="-128"/>
              <a:ea typeface="Meiryo UI" panose="020B0604030504040204" pitchFamily="50" charset="-128"/>
            </a:endParaRPr>
          </a:p>
        </p:txBody>
      </p:sp>
      <p:sp>
        <p:nvSpPr>
          <p:cNvPr id="3" name="正方形/長方形 2"/>
          <p:cNvSpPr/>
          <p:nvPr/>
        </p:nvSpPr>
        <p:spPr>
          <a:xfrm>
            <a:off x="2056" y="658723"/>
            <a:ext cx="6348152" cy="2800767"/>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NIRS</a:t>
            </a:r>
            <a:r>
              <a:rPr lang="ja-JP" altLang="en-US" sz="1600" dirty="0">
                <a:latin typeface="Meiryo UI" panose="020B0604030504040204" pitchFamily="50" charset="-128"/>
                <a:ea typeface="Meiryo UI" panose="020B0604030504040204" pitchFamily="50" charset="-128"/>
              </a:rPr>
              <a:t>は、脳の一番外側、大脳新皮質の神経活動にともなって生じる血流動態を調べる。大脳新皮質は社会性や言語など高度な情報処理を司る領域。頭部に付けた装置から近赤外光（</a:t>
            </a:r>
            <a:r>
              <a:rPr lang="en-US" altLang="ja-JP" sz="1600" dirty="0">
                <a:latin typeface="Meiryo UI" panose="020B0604030504040204" pitchFamily="50" charset="-128"/>
                <a:ea typeface="Meiryo UI" panose="020B0604030504040204" pitchFamily="50" charset="-128"/>
              </a:rPr>
              <a:t>780nm</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3μm</a:t>
            </a:r>
            <a:r>
              <a:rPr lang="ja-JP" altLang="en-US" sz="1600" dirty="0">
                <a:latin typeface="Meiryo UI" panose="020B0604030504040204" pitchFamily="50" charset="-128"/>
                <a:ea typeface="Meiryo UI" panose="020B0604030504040204" pitchFamily="50" charset="-128"/>
              </a:rPr>
              <a:t>）を当て、脳内に流れる血液の量の変化を調べる。</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NIRS</a:t>
            </a:r>
            <a:r>
              <a:rPr lang="ja-JP" altLang="en-US" sz="1600" dirty="0">
                <a:latin typeface="Meiryo UI" panose="020B0604030504040204" pitchFamily="50" charset="-128"/>
                <a:ea typeface="Meiryo UI" panose="020B0604030504040204" pitchFamily="50" charset="-128"/>
              </a:rPr>
              <a:t>は、脳が情報処理を行うと、酸素や栄養を運ぶため、局所的に血流が増加する。酸素を運ぶヘモグロビンを酸素化ヘモグロビン（</a:t>
            </a:r>
            <a:r>
              <a:rPr lang="en-US" altLang="ja-JP" sz="1600" dirty="0">
                <a:latin typeface="Meiryo UI" panose="020B0604030504040204" pitchFamily="50" charset="-128"/>
                <a:ea typeface="Meiryo UI" panose="020B0604030504040204" pitchFamily="50" charset="-128"/>
              </a:rPr>
              <a:t>oxy-</a:t>
            </a:r>
            <a:r>
              <a:rPr lang="en-US" altLang="ja-JP" sz="1600" dirty="0" err="1">
                <a:latin typeface="Meiryo UI" panose="020B0604030504040204" pitchFamily="50" charset="-128"/>
                <a:ea typeface="Meiryo UI" panose="020B0604030504040204" pitchFamily="50" charset="-128"/>
              </a:rPr>
              <a:t>Hb</a:t>
            </a:r>
            <a:r>
              <a:rPr lang="ja-JP" altLang="en-US" sz="1600" dirty="0">
                <a:latin typeface="Meiryo UI" panose="020B0604030504040204" pitchFamily="50" charset="-128"/>
                <a:ea typeface="Meiryo UI" panose="020B0604030504040204" pitchFamily="50" charset="-128"/>
              </a:rPr>
              <a:t>）、酸素を運び終えたヘモグロビンを脱酸素化ヘモグロビン（</a:t>
            </a:r>
            <a:r>
              <a:rPr lang="en-US" altLang="ja-JP" sz="1600" dirty="0" err="1">
                <a:latin typeface="Meiryo UI" panose="020B0604030504040204" pitchFamily="50" charset="-128"/>
                <a:ea typeface="Meiryo UI" panose="020B0604030504040204" pitchFamily="50" charset="-128"/>
              </a:rPr>
              <a:t>deoxy-Hb</a:t>
            </a:r>
            <a:r>
              <a:rPr lang="ja-JP" altLang="en-US" sz="1600" dirty="0">
                <a:latin typeface="Meiryo UI" panose="020B0604030504040204" pitchFamily="50" charset="-128"/>
                <a:ea typeface="Meiryo UI" panose="020B0604030504040204" pitchFamily="50" charset="-128"/>
              </a:rPr>
              <a:t>）と言い、頭皮下</a:t>
            </a:r>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3cm</a:t>
            </a:r>
            <a:r>
              <a:rPr lang="ja-JP" altLang="en-US" sz="1600" dirty="0" err="1">
                <a:latin typeface="Meiryo UI" panose="020B0604030504040204" pitchFamily="50" charset="-128"/>
                <a:ea typeface="Meiryo UI" panose="020B0604030504040204" pitchFamily="50" charset="-128"/>
              </a:rPr>
              <a:t>までの</a:t>
            </a:r>
            <a:r>
              <a:rPr lang="ja-JP" altLang="en-US" sz="1600" dirty="0">
                <a:latin typeface="Meiryo UI" panose="020B0604030504040204" pitchFamily="50" charset="-128"/>
                <a:ea typeface="Meiryo UI" panose="020B0604030504040204" pitchFamily="50" charset="-128"/>
              </a:rPr>
              <a:t>生体内を散乱しながら通過した近赤外光で脳活動を測定する。</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★近赤外線の吸収は、</a:t>
            </a:r>
            <a:r>
              <a:rPr lang="en-US" altLang="ja-JP" sz="1600" dirty="0">
                <a:latin typeface="Meiryo UI" panose="020B0604030504040204" pitchFamily="50" charset="-128"/>
                <a:ea typeface="Meiryo UI" panose="020B0604030504040204" pitchFamily="50" charset="-128"/>
              </a:rPr>
              <a:t>oxy-</a:t>
            </a:r>
            <a:r>
              <a:rPr lang="en-US" altLang="ja-JP" sz="1600" dirty="0" err="1">
                <a:latin typeface="Meiryo UI" panose="020B0604030504040204" pitchFamily="50" charset="-128"/>
                <a:ea typeface="Meiryo UI" panose="020B0604030504040204" pitchFamily="50" charset="-128"/>
              </a:rPr>
              <a:t>Hb</a:t>
            </a:r>
            <a:r>
              <a:rPr lang="ja-JP" altLang="en-US" sz="1600" dirty="0">
                <a:latin typeface="Meiryo UI" panose="020B0604030504040204" pitchFamily="50" charset="-128"/>
                <a:ea typeface="Meiryo UI" panose="020B0604030504040204" pitchFamily="50" charset="-128"/>
              </a:rPr>
              <a:t>と</a:t>
            </a:r>
            <a:r>
              <a:rPr lang="en-US" altLang="ja-JP" sz="1600" dirty="0" err="1">
                <a:latin typeface="Meiryo UI" panose="020B0604030504040204" pitchFamily="50" charset="-128"/>
                <a:ea typeface="Meiryo UI" panose="020B0604030504040204" pitchFamily="50" charset="-128"/>
              </a:rPr>
              <a:t>deoxy-Hb</a:t>
            </a:r>
            <a:r>
              <a:rPr lang="ja-JP" altLang="en-US" sz="1600" dirty="0">
                <a:latin typeface="Meiryo UI" panose="020B0604030504040204" pitchFamily="50" charset="-128"/>
                <a:ea typeface="Meiryo UI" panose="020B0604030504040204" pitchFamily="50" charset="-128"/>
              </a:rPr>
              <a:t>では異なるたま、</a:t>
            </a:r>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波長以上で同時に計測すると</a:t>
            </a:r>
            <a:r>
              <a:rPr lang="en-US" altLang="ja-JP" sz="1600" dirty="0">
                <a:latin typeface="Meiryo UI" panose="020B0604030504040204" pitchFamily="50" charset="-128"/>
                <a:ea typeface="Meiryo UI" panose="020B0604030504040204" pitchFamily="50" charset="-128"/>
              </a:rPr>
              <a:t>oxy-</a:t>
            </a:r>
            <a:r>
              <a:rPr lang="en-US" altLang="ja-JP" sz="1600" dirty="0" err="1">
                <a:latin typeface="Meiryo UI" panose="020B0604030504040204" pitchFamily="50" charset="-128"/>
                <a:ea typeface="Meiryo UI" panose="020B0604030504040204" pitchFamily="50" charset="-128"/>
              </a:rPr>
              <a:t>Hb</a:t>
            </a:r>
            <a:r>
              <a:rPr lang="ja-JP" altLang="en-US" sz="1600" dirty="0">
                <a:latin typeface="Meiryo UI" panose="020B0604030504040204" pitchFamily="50" charset="-128"/>
                <a:ea typeface="Meiryo UI" panose="020B0604030504040204" pitchFamily="50" charset="-128"/>
              </a:rPr>
              <a:t>と</a:t>
            </a:r>
            <a:r>
              <a:rPr lang="en-US" altLang="ja-JP" sz="1600" dirty="0" err="1">
                <a:latin typeface="Meiryo UI" panose="020B0604030504040204" pitchFamily="50" charset="-128"/>
                <a:ea typeface="Meiryo UI" panose="020B0604030504040204" pitchFamily="50" charset="-128"/>
              </a:rPr>
              <a:t>deoxy-Hb</a:t>
            </a:r>
            <a:r>
              <a:rPr lang="ja-JP" altLang="en-US" sz="1600" dirty="0">
                <a:latin typeface="Meiryo UI" panose="020B0604030504040204" pitchFamily="50" charset="-128"/>
                <a:ea typeface="Meiryo UI" panose="020B0604030504040204" pitchFamily="50" charset="-128"/>
              </a:rPr>
              <a:t>それぞれの濃度が算出できる。</a:t>
            </a:r>
            <a:endParaRPr lang="en-US" altLang="ja-JP" sz="1600" dirty="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9142" y="797464"/>
            <a:ext cx="5409010" cy="2139564"/>
          </a:xfrm>
          <a:prstGeom prst="rect">
            <a:avLst/>
          </a:prstGeom>
        </p:spPr>
      </p:pic>
      <p:sp>
        <p:nvSpPr>
          <p:cNvPr id="12" name="正方形/長方形 11"/>
          <p:cNvSpPr/>
          <p:nvPr/>
        </p:nvSpPr>
        <p:spPr>
          <a:xfrm>
            <a:off x="6476362" y="2740297"/>
            <a:ext cx="4913128" cy="230832"/>
          </a:xfrm>
          <a:prstGeom prst="rect">
            <a:avLst/>
          </a:prstGeom>
        </p:spPr>
        <p:txBody>
          <a:bodyPr wrap="squar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https://kaden.watch.impress.co.jp/cda/word/2008/11/21/3196.html</a:t>
            </a:r>
            <a:endParaRPr lang="ja-JP" altLang="en-US" sz="900" dirty="0">
              <a:latin typeface="Meiryo UI" panose="020B0604030504040204" pitchFamily="50" charset="-128"/>
              <a:ea typeface="Meiryo UI" panose="020B0604030504040204" pitchFamily="50" charset="-128"/>
            </a:endParaRPr>
          </a:p>
        </p:txBody>
      </p:sp>
      <p:sp>
        <p:nvSpPr>
          <p:cNvPr id="10" name="角丸四角形 9"/>
          <p:cNvSpPr/>
          <p:nvPr/>
        </p:nvSpPr>
        <p:spPr>
          <a:xfrm>
            <a:off x="6755968" y="2374228"/>
            <a:ext cx="1273215" cy="30295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492" y="3608834"/>
            <a:ext cx="2424708" cy="3157759"/>
          </a:xfrm>
          <a:prstGeom prst="rect">
            <a:avLst/>
          </a:prstGeom>
        </p:spPr>
      </p:pic>
      <p:sp>
        <p:nvSpPr>
          <p:cNvPr id="18" name="テキスト ボックス 17"/>
          <p:cNvSpPr txBox="1"/>
          <p:nvPr/>
        </p:nvSpPr>
        <p:spPr>
          <a:xfrm>
            <a:off x="661961" y="6532481"/>
            <a:ext cx="1459876"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島津製作所</a:t>
            </a:r>
            <a:r>
              <a:rPr kumimoji="1" lang="en-US" altLang="ja-JP" sz="1200" dirty="0">
                <a:latin typeface="Meiryo UI" panose="020B0604030504040204" pitchFamily="50" charset="-128"/>
                <a:ea typeface="Meiryo UI" panose="020B0604030504040204" pitchFamily="50" charset="-128"/>
              </a:rPr>
              <a:t>HP</a:t>
            </a:r>
            <a:endParaRPr kumimoji="1" lang="ja-JP" altLang="en-US" sz="1200" dirty="0">
              <a:latin typeface="Meiryo UI" panose="020B0604030504040204" pitchFamily="50" charset="-128"/>
              <a:ea typeface="Meiryo UI" panose="020B0604030504040204" pitchFamily="50" charset="-128"/>
            </a:endParaRPr>
          </a:p>
        </p:txBody>
      </p:sp>
      <p:pic>
        <p:nvPicPr>
          <p:cNvPr id="14" name="図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0722" y="3647347"/>
            <a:ext cx="3128420" cy="3119246"/>
          </a:xfrm>
          <a:prstGeom prst="rect">
            <a:avLst/>
          </a:prstGeom>
        </p:spPr>
      </p:pic>
      <p:sp>
        <p:nvSpPr>
          <p:cNvPr id="15" name="正方形/長方形 14"/>
          <p:cNvSpPr/>
          <p:nvPr/>
        </p:nvSpPr>
        <p:spPr>
          <a:xfrm>
            <a:off x="3462070" y="3614594"/>
            <a:ext cx="3173010" cy="200055"/>
          </a:xfrm>
          <a:prstGeom prst="rect">
            <a:avLst/>
          </a:prstGeom>
        </p:spPr>
        <p:txBody>
          <a:bodyPr wrap="square">
            <a:spAutoFit/>
          </a:bodyPr>
          <a:lstStyle/>
          <a:p>
            <a:r>
              <a:rPr lang="en-US" altLang="ja-JP" sz="700" dirty="0">
                <a:solidFill>
                  <a:schemeClr val="bg1"/>
                </a:solidFill>
              </a:rPr>
              <a:t>http://www.kri.sfc.keio.ac.jp/kris-yp/cgi/view_page.cgi?research_id=114</a:t>
            </a:r>
            <a:endParaRPr lang="ja-JP" altLang="en-US" sz="700" dirty="0">
              <a:solidFill>
                <a:schemeClr val="bg1"/>
              </a:solidFill>
            </a:endParaRPr>
          </a:p>
        </p:txBody>
      </p:sp>
      <p:sp>
        <p:nvSpPr>
          <p:cNvPr id="21" name="テキスト ボックス 20"/>
          <p:cNvSpPr txBox="1"/>
          <p:nvPr/>
        </p:nvSpPr>
        <p:spPr>
          <a:xfrm>
            <a:off x="3220723" y="6504983"/>
            <a:ext cx="1189232" cy="261610"/>
          </a:xfrm>
          <a:prstGeom prst="rect">
            <a:avLst/>
          </a:prstGeom>
          <a:noFill/>
        </p:spPr>
        <p:txBody>
          <a:bodyPr wrap="square" rtlCol="0">
            <a:spAutoFit/>
          </a:bodyPr>
          <a:lstStyle/>
          <a:p>
            <a:r>
              <a:rPr kumimoji="1" lang="ja-JP" altLang="en-US" sz="1100" dirty="0">
                <a:solidFill>
                  <a:schemeClr val="bg1"/>
                </a:solidFill>
                <a:latin typeface="Meiryo UI" panose="020B0604030504040204" pitchFamily="50" charset="-128"/>
                <a:ea typeface="Meiryo UI" panose="020B0604030504040204" pitchFamily="50" charset="-128"/>
              </a:rPr>
              <a:t>慶應大学</a:t>
            </a:r>
            <a:r>
              <a:rPr kumimoji="1" lang="en-US" altLang="ja-JP" sz="1100" dirty="0">
                <a:solidFill>
                  <a:schemeClr val="bg1"/>
                </a:solidFill>
                <a:latin typeface="Meiryo UI" panose="020B0604030504040204" pitchFamily="50" charset="-128"/>
                <a:ea typeface="Meiryo UI" panose="020B0604030504040204" pitchFamily="50" charset="-128"/>
              </a:rPr>
              <a:t>SFC</a:t>
            </a:r>
            <a:endParaRPr kumimoji="1" lang="ja-JP" altLang="en-US" sz="11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36149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056" y="0"/>
            <a:ext cx="12189943"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脳波</a:t>
            </a:r>
            <a:endParaRPr kumimoji="1" lang="ja-JP" altLang="en-US" sz="3200" b="1" dirty="0">
              <a:latin typeface="Meiryo UI" panose="020B0604030504040204" pitchFamily="50" charset="-128"/>
              <a:ea typeface="Meiryo UI" panose="020B0604030504040204" pitchFamily="50" charset="-128"/>
            </a:endParaRPr>
          </a:p>
        </p:txBody>
      </p:sp>
      <p:grpSp>
        <p:nvGrpSpPr>
          <p:cNvPr id="7" name="グループ化 6"/>
          <p:cNvGrpSpPr/>
          <p:nvPr/>
        </p:nvGrpSpPr>
        <p:grpSpPr>
          <a:xfrm>
            <a:off x="735050" y="3930926"/>
            <a:ext cx="10320281" cy="2730434"/>
            <a:chOff x="728598" y="3933161"/>
            <a:chExt cx="10320281" cy="2730434"/>
          </a:xfrm>
        </p:grpSpPr>
        <p:pic>
          <p:nvPicPr>
            <p:cNvPr id="4" name="図 3"/>
            <p:cNvPicPr>
              <a:picLocks noChangeAspect="1"/>
            </p:cNvPicPr>
            <p:nvPr/>
          </p:nvPicPr>
          <p:blipFill>
            <a:blip r:embed="rId2"/>
            <a:stretch>
              <a:fillRect/>
            </a:stretch>
          </p:blipFill>
          <p:spPr>
            <a:xfrm>
              <a:off x="819029" y="3933161"/>
              <a:ext cx="10229850" cy="2695575"/>
            </a:xfrm>
            <a:prstGeom prst="rect">
              <a:avLst/>
            </a:prstGeom>
          </p:spPr>
        </p:pic>
        <p:sp>
          <p:nvSpPr>
            <p:cNvPr id="5" name="正方形/長方形 4"/>
            <p:cNvSpPr/>
            <p:nvPr/>
          </p:nvSpPr>
          <p:spPr>
            <a:xfrm>
              <a:off x="728598" y="6478929"/>
              <a:ext cx="4113627" cy="184666"/>
            </a:xfrm>
            <a:prstGeom prst="rect">
              <a:avLst/>
            </a:prstGeom>
          </p:spPr>
          <p:txBody>
            <a:bodyPr wrap="none">
              <a:spAutoFit/>
            </a:bodyPr>
            <a:lstStyle/>
            <a:p>
              <a:r>
                <a:rPr lang="ja-JP" altLang="en-US" sz="600" dirty="0">
                  <a:solidFill>
                    <a:schemeClr val="bg1"/>
                  </a:solidFill>
                  <a:latin typeface="Meiryo UI" panose="020B0604030504040204" pitchFamily="50" charset="-128"/>
                  <a:ea typeface="Meiryo UI" panose="020B0604030504040204" pitchFamily="50" charset="-128"/>
                </a:rPr>
                <a:t>（出典）</a:t>
              </a:r>
              <a:r>
                <a:rPr lang="en-US" altLang="ja-JP" sz="600" dirty="0">
                  <a:solidFill>
                    <a:schemeClr val="bg1"/>
                  </a:solidFill>
                  <a:latin typeface="Meiryo UI" panose="020B0604030504040204" pitchFamily="50" charset="-128"/>
                  <a:ea typeface="Meiryo UI" panose="020B0604030504040204" pitchFamily="50" charset="-128"/>
                </a:rPr>
                <a:t>H. MARZBANI, H. R. MARATEB &amp; M. MANSOURIAN BASIC CLIN. NEUROSCI. 7, 143–158 (2016)</a:t>
              </a:r>
              <a:endParaRPr lang="ja-JP" altLang="en-US" sz="1400" dirty="0">
                <a:solidFill>
                  <a:schemeClr val="bg1"/>
                </a:solidFill>
                <a:latin typeface="Meiryo UI" panose="020B0604030504040204" pitchFamily="50" charset="-128"/>
                <a:ea typeface="Meiryo UI" panose="020B0604030504040204" pitchFamily="50" charset="-128"/>
              </a:endParaRPr>
            </a:p>
          </p:txBody>
        </p:sp>
      </p:grpSp>
      <p:sp>
        <p:nvSpPr>
          <p:cNvPr id="3" name="角丸四角形吹き出し 2"/>
          <p:cNvSpPr/>
          <p:nvPr/>
        </p:nvSpPr>
        <p:spPr>
          <a:xfrm>
            <a:off x="5452790" y="2901559"/>
            <a:ext cx="2185060" cy="748145"/>
          </a:xfrm>
          <a:prstGeom prst="wedgeRoundRectCallout">
            <a:avLst>
              <a:gd name="adj1" fmla="val 47645"/>
              <a:gd name="adj2" fmla="val 87199"/>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rgbClr val="C00000"/>
                </a:solidFill>
                <a:latin typeface="Meiryo UI" panose="020B0604030504040204" pitchFamily="50" charset="-128"/>
                <a:ea typeface="Meiryo UI" panose="020B0604030504040204" pitchFamily="50" charset="-128"/>
              </a:rPr>
              <a:t>パーキンソン病では、身体の動きが損なわれるにつれ、</a:t>
            </a:r>
            <a:r>
              <a:rPr lang="ja-JP" altLang="en-US" sz="1400" dirty="0">
                <a:solidFill>
                  <a:srgbClr val="C00000"/>
                </a:solidFill>
                <a:latin typeface="Meiryo UI" panose="020B0604030504040204" pitchFamily="50" charset="-128"/>
                <a:ea typeface="Meiryo UI" panose="020B0604030504040204" pitchFamily="50" charset="-128"/>
              </a:rPr>
              <a:t>ベータ波が増加し始める。</a:t>
            </a:r>
            <a:endParaRPr kumimoji="1" lang="ja-JP" altLang="en-US" sz="1400" dirty="0">
              <a:solidFill>
                <a:srgbClr val="C00000"/>
              </a:solidFill>
              <a:latin typeface="Meiryo UI" panose="020B0604030504040204" pitchFamily="50" charset="-128"/>
              <a:ea typeface="Meiryo UI" panose="020B0604030504040204" pitchFamily="50" charset="-128"/>
            </a:endParaRPr>
          </a:p>
        </p:txBody>
      </p:sp>
      <p:sp>
        <p:nvSpPr>
          <p:cNvPr id="8" name="角丸四角形吹き出し 7"/>
          <p:cNvSpPr/>
          <p:nvPr/>
        </p:nvSpPr>
        <p:spPr>
          <a:xfrm>
            <a:off x="8188556" y="3004550"/>
            <a:ext cx="2185060" cy="542161"/>
          </a:xfrm>
          <a:prstGeom prst="wedgeRoundRectCallout">
            <a:avLst>
              <a:gd name="adj1" fmla="val 24276"/>
              <a:gd name="adj2" fmla="val 117563"/>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rgbClr val="C00000"/>
                </a:solidFill>
                <a:latin typeface="Meiryo UI" panose="020B0604030504040204" pitchFamily="50" charset="-128"/>
                <a:ea typeface="Meiryo UI" panose="020B0604030504040204" pitchFamily="50" charset="-128"/>
              </a:rPr>
              <a:t>アルツハイマー病では、</a:t>
            </a:r>
            <a:endParaRPr kumimoji="1" lang="en-US" altLang="ja-JP" sz="1400" dirty="0">
              <a:solidFill>
                <a:srgbClr val="C00000"/>
              </a:solidFill>
              <a:latin typeface="Meiryo UI" panose="020B0604030504040204" pitchFamily="50" charset="-128"/>
              <a:ea typeface="Meiryo UI" panose="020B0604030504040204" pitchFamily="50" charset="-128"/>
            </a:endParaRPr>
          </a:p>
          <a:p>
            <a:pPr algn="ctr"/>
            <a:r>
              <a:rPr kumimoji="1" lang="ja-JP" altLang="en-US" sz="1400" dirty="0">
                <a:solidFill>
                  <a:srgbClr val="C00000"/>
                </a:solidFill>
                <a:latin typeface="Meiryo UI" panose="020B0604030504040204" pitchFamily="50" charset="-128"/>
                <a:ea typeface="Meiryo UI" panose="020B0604030504040204" pitchFamily="50" charset="-128"/>
              </a:rPr>
              <a:t>ガンマ</a:t>
            </a:r>
            <a:r>
              <a:rPr lang="ja-JP" altLang="en-US" sz="1400" dirty="0">
                <a:solidFill>
                  <a:srgbClr val="C00000"/>
                </a:solidFill>
                <a:latin typeface="Meiryo UI" panose="020B0604030504040204" pitchFamily="50" charset="-128"/>
                <a:ea typeface="Meiryo UI" panose="020B0604030504040204" pitchFamily="50" charset="-128"/>
              </a:rPr>
              <a:t>波の減少が観られる。</a:t>
            </a:r>
            <a:endParaRPr kumimoji="1" lang="ja-JP" altLang="en-US" sz="1400" dirty="0">
              <a:solidFill>
                <a:srgbClr val="C00000"/>
              </a:solidFill>
              <a:latin typeface="Meiryo UI" panose="020B0604030504040204" pitchFamily="50" charset="-128"/>
              <a:ea typeface="Meiryo UI" panose="020B0604030504040204" pitchFamily="50" charset="-128"/>
            </a:endParaRP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6961" y="1743679"/>
            <a:ext cx="1306286" cy="1735749"/>
          </a:xfrm>
          <a:prstGeom prst="rect">
            <a:avLst/>
          </a:prstGeom>
        </p:spPr>
      </p:pic>
      <p:sp>
        <p:nvSpPr>
          <p:cNvPr id="12" name="角丸四角形吹き出し 11"/>
          <p:cNvSpPr/>
          <p:nvPr/>
        </p:nvSpPr>
        <p:spPr>
          <a:xfrm>
            <a:off x="2956956" y="1555667"/>
            <a:ext cx="1710047" cy="1991043"/>
          </a:xfrm>
          <a:prstGeom prst="wedgeRoundRectCallout">
            <a:avLst>
              <a:gd name="adj1" fmla="val -5616"/>
              <a:gd name="adj2" fmla="val 68056"/>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rgbClr val="C00000"/>
              </a:solidFill>
              <a:latin typeface="Meiryo UI" panose="020B0604030504040204" pitchFamily="50" charset="-128"/>
              <a:ea typeface="Meiryo UI" panose="020B0604030504040204" pitchFamily="50" charset="-128"/>
            </a:endParaRPr>
          </a:p>
        </p:txBody>
      </p:sp>
      <p:sp>
        <p:nvSpPr>
          <p:cNvPr id="13" name="正方形/長方形 12"/>
          <p:cNvSpPr/>
          <p:nvPr/>
        </p:nvSpPr>
        <p:spPr>
          <a:xfrm>
            <a:off x="2978720" y="1586038"/>
            <a:ext cx="1688283" cy="200055"/>
          </a:xfrm>
          <a:prstGeom prst="rect">
            <a:avLst/>
          </a:prstGeom>
        </p:spPr>
        <p:txBody>
          <a:bodyPr wrap="none">
            <a:spAutoFit/>
          </a:bodyPr>
          <a:lstStyle/>
          <a:p>
            <a:r>
              <a:rPr lang="en-US" altLang="ja-JP" sz="700" dirty="0"/>
              <a:t>https://middle-edge.jp/articles/I0003038</a:t>
            </a:r>
            <a:endParaRPr lang="ja-JP" altLang="en-US" sz="700" dirty="0"/>
          </a:p>
        </p:txBody>
      </p:sp>
      <p:sp>
        <p:nvSpPr>
          <p:cNvPr id="14" name="テキスト ボックス 13"/>
          <p:cNvSpPr txBox="1"/>
          <p:nvPr/>
        </p:nvSpPr>
        <p:spPr>
          <a:xfrm>
            <a:off x="3585369" y="3538814"/>
            <a:ext cx="1474527" cy="430887"/>
          </a:xfrm>
          <a:prstGeom prst="rect">
            <a:avLst/>
          </a:prstGeom>
          <a:noFill/>
        </p:spPr>
        <p:txBody>
          <a:bodyPr wrap="square" rtlCol="0">
            <a:spAutoFit/>
          </a:bodyPr>
          <a:lstStyle/>
          <a:p>
            <a:pPr algn="ctr"/>
            <a:r>
              <a:rPr kumimoji="1" lang="ja-JP" altLang="en-US" sz="1100" dirty="0">
                <a:latin typeface="Meiryo UI" panose="020B0604030504040204" pitchFamily="50" charset="-128"/>
                <a:ea typeface="Meiryo UI" panose="020B0604030504040204" pitchFamily="50" charset="-128"/>
              </a:rPr>
              <a:t>座禅（瞑想）すると</a:t>
            </a:r>
            <a:endParaRPr kumimoji="1" lang="en-US" altLang="ja-JP" sz="1100" dirty="0">
              <a:latin typeface="Meiryo UI" panose="020B0604030504040204" pitchFamily="50" charset="-128"/>
              <a:ea typeface="Meiryo UI" panose="020B0604030504040204" pitchFamily="50" charset="-128"/>
            </a:endParaRPr>
          </a:p>
          <a:p>
            <a:pPr algn="ctr"/>
            <a:r>
              <a:rPr kumimoji="1" lang="ja-JP" altLang="en-US" sz="1100" dirty="0">
                <a:latin typeface="Meiryo UI" panose="020B0604030504040204" pitchFamily="50" charset="-128"/>
                <a:ea typeface="Meiryo UI" panose="020B0604030504040204" pitchFamily="50" charset="-128"/>
              </a:rPr>
              <a:t>シーター波が出る</a:t>
            </a:r>
          </a:p>
        </p:txBody>
      </p:sp>
    </p:spTree>
    <p:extLst>
      <p:ext uri="{BB962C8B-B14F-4D97-AF65-F5344CB8AC3E}">
        <p14:creationId xmlns:p14="http://schemas.microsoft.com/office/powerpoint/2010/main" val="2031211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056" y="0"/>
            <a:ext cx="12189943"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脳波</a:t>
            </a:r>
            <a:endParaRPr kumimoji="1" lang="ja-JP" altLang="en-US" sz="3200" b="1" dirty="0">
              <a:latin typeface="Meiryo UI" panose="020B0604030504040204" pitchFamily="50" charset="-128"/>
              <a:ea typeface="Meiryo UI" panose="020B0604030504040204" pitchFamily="50" charset="-128"/>
            </a:endParaRPr>
          </a:p>
        </p:txBody>
      </p:sp>
      <p:grpSp>
        <p:nvGrpSpPr>
          <p:cNvPr id="7" name="グループ化 6"/>
          <p:cNvGrpSpPr/>
          <p:nvPr/>
        </p:nvGrpSpPr>
        <p:grpSpPr>
          <a:xfrm>
            <a:off x="735050" y="3930926"/>
            <a:ext cx="10320281" cy="2730434"/>
            <a:chOff x="728598" y="3933161"/>
            <a:chExt cx="10320281" cy="2730434"/>
          </a:xfrm>
        </p:grpSpPr>
        <p:pic>
          <p:nvPicPr>
            <p:cNvPr id="4" name="図 3"/>
            <p:cNvPicPr>
              <a:picLocks noChangeAspect="1"/>
            </p:cNvPicPr>
            <p:nvPr/>
          </p:nvPicPr>
          <p:blipFill>
            <a:blip r:embed="rId2"/>
            <a:stretch>
              <a:fillRect/>
            </a:stretch>
          </p:blipFill>
          <p:spPr>
            <a:xfrm>
              <a:off x="819029" y="3933161"/>
              <a:ext cx="10229850" cy="2695575"/>
            </a:xfrm>
            <a:prstGeom prst="rect">
              <a:avLst/>
            </a:prstGeom>
          </p:spPr>
        </p:pic>
        <p:sp>
          <p:nvSpPr>
            <p:cNvPr id="5" name="正方形/長方形 4"/>
            <p:cNvSpPr/>
            <p:nvPr/>
          </p:nvSpPr>
          <p:spPr>
            <a:xfrm>
              <a:off x="728598" y="6478929"/>
              <a:ext cx="4113627" cy="184666"/>
            </a:xfrm>
            <a:prstGeom prst="rect">
              <a:avLst/>
            </a:prstGeom>
          </p:spPr>
          <p:txBody>
            <a:bodyPr wrap="none">
              <a:spAutoFit/>
            </a:bodyPr>
            <a:lstStyle/>
            <a:p>
              <a:r>
                <a:rPr lang="ja-JP" altLang="en-US" sz="600" dirty="0">
                  <a:solidFill>
                    <a:schemeClr val="bg1"/>
                  </a:solidFill>
                  <a:latin typeface="Meiryo UI" panose="020B0604030504040204" pitchFamily="50" charset="-128"/>
                  <a:ea typeface="Meiryo UI" panose="020B0604030504040204" pitchFamily="50" charset="-128"/>
                </a:rPr>
                <a:t>（出典）</a:t>
              </a:r>
              <a:r>
                <a:rPr lang="en-US" altLang="ja-JP" sz="600" dirty="0">
                  <a:solidFill>
                    <a:schemeClr val="bg1"/>
                  </a:solidFill>
                  <a:latin typeface="Meiryo UI" panose="020B0604030504040204" pitchFamily="50" charset="-128"/>
                  <a:ea typeface="Meiryo UI" panose="020B0604030504040204" pitchFamily="50" charset="-128"/>
                </a:rPr>
                <a:t>H. MARZBANI, H. R. MARATEB &amp; M. MANSOURIAN BASIC CLIN. NEUROSCI. 7, 143–158 (2016)</a:t>
              </a:r>
              <a:endParaRPr lang="ja-JP" altLang="en-US" sz="1400" dirty="0">
                <a:solidFill>
                  <a:schemeClr val="bg1"/>
                </a:solidFill>
                <a:latin typeface="Meiryo UI" panose="020B0604030504040204" pitchFamily="50" charset="-128"/>
                <a:ea typeface="Meiryo UI" panose="020B0604030504040204" pitchFamily="50" charset="-128"/>
              </a:endParaRPr>
            </a:p>
          </p:txBody>
        </p:sp>
      </p:grpSp>
      <p:sp>
        <p:nvSpPr>
          <p:cNvPr id="3" name="角丸四角形吹き出し 2"/>
          <p:cNvSpPr/>
          <p:nvPr/>
        </p:nvSpPr>
        <p:spPr>
          <a:xfrm>
            <a:off x="5452790" y="2901559"/>
            <a:ext cx="2185060" cy="748145"/>
          </a:xfrm>
          <a:prstGeom prst="wedgeRoundRectCallout">
            <a:avLst>
              <a:gd name="adj1" fmla="val 47645"/>
              <a:gd name="adj2" fmla="val 87199"/>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rgbClr val="C00000"/>
                </a:solidFill>
                <a:latin typeface="Meiryo UI" panose="020B0604030504040204" pitchFamily="50" charset="-128"/>
                <a:ea typeface="Meiryo UI" panose="020B0604030504040204" pitchFamily="50" charset="-128"/>
              </a:rPr>
              <a:t>パーキンソン病では、身体の動きが損なわれるにつれ、</a:t>
            </a:r>
            <a:r>
              <a:rPr lang="ja-JP" altLang="en-US" sz="1400" dirty="0">
                <a:solidFill>
                  <a:srgbClr val="C00000"/>
                </a:solidFill>
                <a:latin typeface="Meiryo UI" panose="020B0604030504040204" pitchFamily="50" charset="-128"/>
                <a:ea typeface="Meiryo UI" panose="020B0604030504040204" pitchFamily="50" charset="-128"/>
              </a:rPr>
              <a:t>ベータ波が増加し始める。</a:t>
            </a:r>
            <a:endParaRPr kumimoji="1" lang="ja-JP" altLang="en-US" sz="1400" dirty="0">
              <a:solidFill>
                <a:srgbClr val="C00000"/>
              </a:solidFill>
              <a:latin typeface="Meiryo UI" panose="020B0604030504040204" pitchFamily="50" charset="-128"/>
              <a:ea typeface="Meiryo UI" panose="020B0604030504040204" pitchFamily="50" charset="-128"/>
            </a:endParaRPr>
          </a:p>
        </p:txBody>
      </p:sp>
      <p:sp>
        <p:nvSpPr>
          <p:cNvPr id="8" name="角丸四角形吹き出し 7"/>
          <p:cNvSpPr/>
          <p:nvPr/>
        </p:nvSpPr>
        <p:spPr>
          <a:xfrm>
            <a:off x="8188556" y="3004550"/>
            <a:ext cx="2185060" cy="542161"/>
          </a:xfrm>
          <a:prstGeom prst="wedgeRoundRectCallout">
            <a:avLst>
              <a:gd name="adj1" fmla="val 24276"/>
              <a:gd name="adj2" fmla="val 117563"/>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rgbClr val="C00000"/>
                </a:solidFill>
                <a:latin typeface="Meiryo UI" panose="020B0604030504040204" pitchFamily="50" charset="-128"/>
                <a:ea typeface="Meiryo UI" panose="020B0604030504040204" pitchFamily="50" charset="-128"/>
              </a:rPr>
              <a:t>アルツハイマー病では、</a:t>
            </a:r>
            <a:endParaRPr kumimoji="1" lang="en-US" altLang="ja-JP" sz="1400" dirty="0">
              <a:solidFill>
                <a:srgbClr val="C00000"/>
              </a:solidFill>
              <a:latin typeface="Meiryo UI" panose="020B0604030504040204" pitchFamily="50" charset="-128"/>
              <a:ea typeface="Meiryo UI" panose="020B0604030504040204" pitchFamily="50" charset="-128"/>
            </a:endParaRPr>
          </a:p>
          <a:p>
            <a:pPr algn="ctr"/>
            <a:r>
              <a:rPr kumimoji="1" lang="ja-JP" altLang="en-US" sz="1400" dirty="0">
                <a:solidFill>
                  <a:srgbClr val="C00000"/>
                </a:solidFill>
                <a:latin typeface="Meiryo UI" panose="020B0604030504040204" pitchFamily="50" charset="-128"/>
                <a:ea typeface="Meiryo UI" panose="020B0604030504040204" pitchFamily="50" charset="-128"/>
              </a:rPr>
              <a:t>ガンマ</a:t>
            </a:r>
            <a:r>
              <a:rPr lang="ja-JP" altLang="en-US" sz="1400" dirty="0">
                <a:solidFill>
                  <a:srgbClr val="C00000"/>
                </a:solidFill>
                <a:latin typeface="Meiryo UI" panose="020B0604030504040204" pitchFamily="50" charset="-128"/>
                <a:ea typeface="Meiryo UI" panose="020B0604030504040204" pitchFamily="50" charset="-128"/>
              </a:rPr>
              <a:t>波の減少が観られる。</a:t>
            </a:r>
            <a:endParaRPr kumimoji="1" lang="ja-JP" altLang="en-US" sz="1400" dirty="0">
              <a:solidFill>
                <a:srgbClr val="C00000"/>
              </a:solidFill>
              <a:latin typeface="Meiryo UI" panose="020B0604030504040204" pitchFamily="50" charset="-128"/>
              <a:ea typeface="Meiryo UI" panose="020B0604030504040204" pitchFamily="50" charset="-128"/>
            </a:endParaRPr>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448" y="2079735"/>
            <a:ext cx="2335557" cy="1643648"/>
          </a:xfrm>
          <a:prstGeom prst="rect">
            <a:avLst/>
          </a:prstGeom>
        </p:spPr>
      </p:pic>
      <p:sp>
        <p:nvSpPr>
          <p:cNvPr id="10" name="正方形/長方形 9"/>
          <p:cNvSpPr/>
          <p:nvPr/>
        </p:nvSpPr>
        <p:spPr>
          <a:xfrm>
            <a:off x="2786604" y="3690288"/>
            <a:ext cx="2201244" cy="200055"/>
          </a:xfrm>
          <a:prstGeom prst="rect">
            <a:avLst/>
          </a:prstGeom>
        </p:spPr>
        <p:txBody>
          <a:bodyPr wrap="none">
            <a:spAutoFit/>
          </a:bodyPr>
          <a:lstStyle/>
          <a:p>
            <a:r>
              <a:rPr lang="en-US" altLang="ja-JP" sz="700" dirty="0"/>
              <a:t>https://www.nature.com/articles/d41586-018-07201-7</a:t>
            </a:r>
            <a:endParaRPr lang="ja-JP" altLang="en-US" sz="700" dirty="0"/>
          </a:p>
        </p:txBody>
      </p:sp>
    </p:spTree>
    <p:extLst>
      <p:ext uri="{BB962C8B-B14F-4D97-AF65-F5344CB8AC3E}">
        <p14:creationId xmlns:p14="http://schemas.microsoft.com/office/powerpoint/2010/main" val="3892500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268"/>
          <p:cNvSpPr txBox="1">
            <a:spLocks noChangeArrowheads="1"/>
          </p:cNvSpPr>
          <p:nvPr/>
        </p:nvSpPr>
        <p:spPr bwMode="auto">
          <a:xfrm>
            <a:off x="341740" y="6344444"/>
            <a:ext cx="563864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MS PGothic" panose="020B0600070205080204" pitchFamily="50" charset="-128"/>
              </a:defRPr>
            </a:lvl1pPr>
            <a:lvl2pPr marL="742950" indent="-285750">
              <a:defRPr kumimoji="1">
                <a:solidFill>
                  <a:schemeClr val="tx1"/>
                </a:solidFill>
                <a:latin typeface="Calibri" panose="020F0502020204030204" pitchFamily="34" charset="0"/>
                <a:ea typeface="MS PGothic" panose="020B0600070205080204" pitchFamily="50" charset="-128"/>
              </a:defRPr>
            </a:lvl2pPr>
            <a:lvl3pPr marL="1143000" indent="-228600">
              <a:defRPr kumimoji="1">
                <a:solidFill>
                  <a:schemeClr val="tx1"/>
                </a:solidFill>
                <a:latin typeface="Calibri" panose="020F0502020204030204" pitchFamily="34" charset="0"/>
                <a:ea typeface="MS PGothic" panose="020B0600070205080204" pitchFamily="50" charset="-128"/>
              </a:defRPr>
            </a:lvl3pPr>
            <a:lvl4pPr marL="1600200" indent="-228600">
              <a:defRPr kumimoji="1">
                <a:solidFill>
                  <a:schemeClr val="tx1"/>
                </a:solidFill>
                <a:latin typeface="Calibri" panose="020F0502020204030204" pitchFamily="34" charset="0"/>
                <a:ea typeface="MS PGothic" panose="020B0600070205080204" pitchFamily="50" charset="-128"/>
              </a:defRPr>
            </a:lvl4pPr>
            <a:lvl5pPr marL="2057400" indent="-228600">
              <a:defRPr kumimoji="1">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9pPr>
          </a:lstStyle>
          <a:p>
            <a:pPr eaLnBrk="1" hangingPunct="1"/>
            <a:r>
              <a:rPr lang="en-US" altLang="ja-JP" sz="1600" dirty="0"/>
              <a:t>Human </a:t>
            </a:r>
            <a:r>
              <a:rPr lang="en-US" altLang="ja-JP" sz="1600" dirty="0" err="1"/>
              <a:t>connectome</a:t>
            </a:r>
            <a:r>
              <a:rPr lang="en-US" altLang="ja-JP" sz="1600" dirty="0"/>
              <a:t> </a:t>
            </a:r>
          </a:p>
          <a:p>
            <a:pPr eaLnBrk="1" hangingPunct="1"/>
            <a:r>
              <a:rPr lang="en-US" altLang="ja-JP" sz="1400" dirty="0">
                <a:hlinkClick r:id="rId2"/>
              </a:rPr>
              <a:t>http://outlook.wustl.edu/2013/jun/human-connectome-project</a:t>
            </a:r>
            <a:r>
              <a:rPr lang="en-US" altLang="ja-JP" sz="1400" dirty="0"/>
              <a:t> </a:t>
            </a:r>
          </a:p>
        </p:txBody>
      </p:sp>
      <p:pic>
        <p:nvPicPr>
          <p:cNvPr id="1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32207" y="2702072"/>
            <a:ext cx="6059793" cy="3633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0158" y="1802956"/>
            <a:ext cx="5720224" cy="45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8"/>
          <p:cNvSpPr>
            <a:spLocks noChangeArrowheads="1"/>
          </p:cNvSpPr>
          <p:nvPr/>
        </p:nvSpPr>
        <p:spPr bwMode="auto">
          <a:xfrm>
            <a:off x="6319427" y="6335713"/>
            <a:ext cx="56149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MS PGothic" panose="020B0600070205080204" pitchFamily="50" charset="-128"/>
              </a:defRPr>
            </a:lvl1pPr>
            <a:lvl2pPr marL="742950" indent="-285750">
              <a:defRPr kumimoji="1">
                <a:solidFill>
                  <a:schemeClr val="tx1"/>
                </a:solidFill>
                <a:latin typeface="Calibri" panose="020F0502020204030204" pitchFamily="34" charset="0"/>
                <a:ea typeface="MS PGothic" panose="020B0600070205080204" pitchFamily="50" charset="-128"/>
              </a:defRPr>
            </a:lvl2pPr>
            <a:lvl3pPr marL="1143000" indent="-228600">
              <a:defRPr kumimoji="1">
                <a:solidFill>
                  <a:schemeClr val="tx1"/>
                </a:solidFill>
                <a:latin typeface="Calibri" panose="020F0502020204030204" pitchFamily="34" charset="0"/>
                <a:ea typeface="MS PGothic" panose="020B0600070205080204" pitchFamily="50" charset="-128"/>
              </a:defRPr>
            </a:lvl3pPr>
            <a:lvl4pPr marL="1600200" indent="-228600">
              <a:defRPr kumimoji="1">
                <a:solidFill>
                  <a:schemeClr val="tx1"/>
                </a:solidFill>
                <a:latin typeface="Calibri" panose="020F0502020204030204" pitchFamily="34" charset="0"/>
                <a:ea typeface="MS PGothic" panose="020B0600070205080204" pitchFamily="50" charset="-128"/>
              </a:defRPr>
            </a:lvl4pPr>
            <a:lvl5pPr marL="2057400" indent="-228600">
              <a:defRPr kumimoji="1">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9pPr>
          </a:lstStyle>
          <a:p>
            <a:pPr eaLnBrk="1" hangingPunct="1"/>
            <a:r>
              <a:rPr lang="en-US" altLang="ja-JP" sz="1400" dirty="0">
                <a:hlinkClick r:id="rId5"/>
              </a:rPr>
              <a:t>http://www.nature.com/scientificamerican/journal/v306/n6/pdf/scientificamerican0612-50.pdf</a:t>
            </a:r>
            <a:r>
              <a:rPr lang="en-US" altLang="ja-JP" sz="1400" dirty="0"/>
              <a:t> The Human Brain Project</a:t>
            </a:r>
          </a:p>
        </p:txBody>
      </p:sp>
      <p:sp>
        <p:nvSpPr>
          <p:cNvPr id="2" name="正方形/長方形 1"/>
          <p:cNvSpPr/>
          <p:nvPr/>
        </p:nvSpPr>
        <p:spPr>
          <a:xfrm>
            <a:off x="4573641" y="0"/>
            <a:ext cx="3122971" cy="584775"/>
          </a:xfrm>
          <a:prstGeom prst="rect">
            <a:avLst/>
          </a:prstGeom>
        </p:spPr>
        <p:txBody>
          <a:bodyPr wrap="none">
            <a:spAutoFit/>
          </a:bodyPr>
          <a:lstStyle/>
          <a:p>
            <a:pPr>
              <a:defRPr/>
            </a:pPr>
            <a:r>
              <a:rPr lang="ja-JP" altLang="en-US" sz="3200" b="1" dirty="0">
                <a:latin typeface="Meiryo UI" panose="020B0604030504040204" pitchFamily="50" charset="-128"/>
                <a:ea typeface="Meiryo UI" panose="020B0604030504040204" pitchFamily="50" charset="-128"/>
              </a:rPr>
              <a:t>拡散テンソル画像</a:t>
            </a:r>
          </a:p>
        </p:txBody>
      </p:sp>
    </p:spTree>
    <p:extLst>
      <p:ext uri="{BB962C8B-B14F-4D97-AF65-F5344CB8AC3E}">
        <p14:creationId xmlns:p14="http://schemas.microsoft.com/office/powerpoint/2010/main" val="1587215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0" y="0"/>
            <a:ext cx="12192000"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脳を操る</a:t>
            </a:r>
            <a:endParaRPr kumimoji="1" lang="ja-JP" altLang="en-US" sz="3200" b="1" dirty="0">
              <a:latin typeface="Meiryo UI" panose="020B0604030504040204" pitchFamily="50" charset="-128"/>
              <a:ea typeface="Meiryo UI" panose="020B0604030504040204" pitchFamily="50" charset="-128"/>
            </a:endParaRPr>
          </a:p>
        </p:txBody>
      </p:sp>
      <p:pic>
        <p:nvPicPr>
          <p:cNvPr id="48" name="Picture 8" descr="jj_brain_lobes.jpg                                             00003B01Book                           ABA78158:"/>
          <p:cNvPicPr>
            <a:picLocks noChangeAspect="1" noChangeArrowheads="1"/>
          </p:cNvPicPr>
          <p:nvPr/>
        </p:nvPicPr>
        <p:blipFill>
          <a:blip r:embed="rId3">
            <a:extLst>
              <a:ext uri="{28A0092B-C50C-407E-A947-70E740481C1C}">
                <a14:useLocalDpi xmlns:a14="http://schemas.microsoft.com/office/drawing/2010/main" val="0"/>
              </a:ext>
            </a:extLst>
          </a:blip>
          <a:srcRect l="3999" t="5333" r="14667" b="13333"/>
          <a:stretch>
            <a:fillRect/>
          </a:stretch>
        </p:blipFill>
        <p:spPr bwMode="auto">
          <a:xfrm rot="19983366">
            <a:off x="5419411" y="1726000"/>
            <a:ext cx="4225639" cy="4225640"/>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右矢印 48"/>
          <p:cNvSpPr/>
          <p:nvPr/>
        </p:nvSpPr>
        <p:spPr>
          <a:xfrm>
            <a:off x="3876069" y="2590250"/>
            <a:ext cx="2336800" cy="990600"/>
          </a:xfrm>
          <a:prstGeom prst="rightArrow">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p:cNvSpPr txBox="1"/>
          <p:nvPr/>
        </p:nvSpPr>
        <p:spPr>
          <a:xfrm>
            <a:off x="2156410" y="1465885"/>
            <a:ext cx="1846659" cy="4483100"/>
          </a:xfrm>
          <a:prstGeom prst="rect">
            <a:avLst/>
          </a:prstGeom>
          <a:noFill/>
        </p:spPr>
        <p:txBody>
          <a:bodyPr vert="eaVert" wrap="square" rtlCol="0">
            <a:spAutoFit/>
          </a:bodyPr>
          <a:lstStyle/>
          <a:p>
            <a:pPr algn="ctr"/>
            <a:r>
              <a:rPr kumimoji="1" lang="ja-JP" altLang="en-US" sz="5400" b="1" dirty="0">
                <a:solidFill>
                  <a:srgbClr val="002060"/>
                </a:solidFill>
                <a:latin typeface="Meiryo UI" panose="020B0604030504040204" pitchFamily="50" charset="-128"/>
                <a:ea typeface="Meiryo UI" panose="020B0604030504040204" pitchFamily="50" charset="-128"/>
              </a:rPr>
              <a:t>脳を制御する</a:t>
            </a:r>
            <a:endParaRPr kumimoji="1" lang="en-US" altLang="ja-JP" sz="5400" b="1" dirty="0">
              <a:solidFill>
                <a:srgbClr val="002060"/>
              </a:solidFill>
              <a:latin typeface="Meiryo UI" panose="020B0604030504040204" pitchFamily="50" charset="-128"/>
              <a:ea typeface="Meiryo UI" panose="020B0604030504040204" pitchFamily="50" charset="-128"/>
            </a:endParaRPr>
          </a:p>
          <a:p>
            <a:pPr algn="ctr"/>
            <a:r>
              <a:rPr kumimoji="1" lang="ja-JP" altLang="en-US" sz="5400" b="1" dirty="0">
                <a:solidFill>
                  <a:srgbClr val="002060"/>
                </a:solidFill>
                <a:latin typeface="Meiryo UI" panose="020B0604030504040204" pitchFamily="50" charset="-128"/>
                <a:ea typeface="Meiryo UI" panose="020B0604030504040204" pitchFamily="50" charset="-128"/>
              </a:rPr>
              <a:t>刺激を与える</a:t>
            </a:r>
          </a:p>
        </p:txBody>
      </p:sp>
      <p:sp>
        <p:nvSpPr>
          <p:cNvPr id="53" name="テキスト ボックス 52"/>
          <p:cNvSpPr txBox="1"/>
          <p:nvPr/>
        </p:nvSpPr>
        <p:spPr>
          <a:xfrm>
            <a:off x="4041095" y="1513032"/>
            <a:ext cx="2809230" cy="1077218"/>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★直接皮質刺激（</a:t>
            </a:r>
            <a:r>
              <a:rPr kumimoji="1" lang="en-US" altLang="ja-JP" sz="1600" dirty="0">
                <a:latin typeface="Meiryo UI" panose="020B0604030504040204" pitchFamily="50" charset="-128"/>
                <a:ea typeface="Meiryo UI" panose="020B0604030504040204" pitchFamily="50" charset="-128"/>
              </a:rPr>
              <a:t>ECS</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★脳深部刺激（</a:t>
            </a:r>
            <a:r>
              <a:rPr lang="en-US" altLang="ja-JP" sz="1600" dirty="0">
                <a:latin typeface="Meiryo UI" panose="020B0604030504040204" pitchFamily="50" charset="-128"/>
                <a:ea typeface="Meiryo UI" panose="020B0604030504040204" pitchFamily="50" charset="-128"/>
              </a:rPr>
              <a:t>DBS</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★人工内耳</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人口網膜</a:t>
            </a:r>
          </a:p>
        </p:txBody>
      </p:sp>
      <p:sp>
        <p:nvSpPr>
          <p:cNvPr id="54" name="テキスト ボックス 53"/>
          <p:cNvSpPr txBox="1"/>
          <p:nvPr/>
        </p:nvSpPr>
        <p:spPr>
          <a:xfrm>
            <a:off x="3876069" y="3666902"/>
            <a:ext cx="3149674" cy="230832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★経頭蓋直流電気刺激</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kumimoji="1" lang="en-US" altLang="ja-JP" sz="1600" dirty="0" err="1">
                <a:latin typeface="Meiryo UI" panose="020B0604030504040204" pitchFamily="50" charset="-128"/>
                <a:ea typeface="Meiryo UI" panose="020B0604030504040204" pitchFamily="50" charset="-128"/>
              </a:rPr>
              <a:t>tDCS</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★経頭蓋交流電気刺激　　　（</a:t>
            </a:r>
            <a:r>
              <a:rPr lang="en-US" altLang="ja-JP" sz="1600" dirty="0" err="1">
                <a:latin typeface="Meiryo UI" panose="020B0604030504040204" pitchFamily="50" charset="-128"/>
                <a:ea typeface="Meiryo UI" panose="020B0604030504040204" pitchFamily="50" charset="-128"/>
              </a:rPr>
              <a:t>tACS</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★経頭蓋磁気刺激</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TMS</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★ニューロフィードバック</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★デコーデットニューロフィードバック</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★バイオフィードバック</a:t>
            </a:r>
            <a:endParaRPr kumimoji="1" lang="ja-JP" altLang="en-US" sz="1600" dirty="0">
              <a:latin typeface="Meiryo UI" panose="020B0604030504040204" pitchFamily="50" charset="-128"/>
              <a:ea typeface="Meiryo UI" panose="020B0604030504040204" pitchFamily="50" charset="-128"/>
            </a:endParaRPr>
          </a:p>
        </p:txBody>
      </p:sp>
      <p:sp>
        <p:nvSpPr>
          <p:cNvPr id="57" name="角丸四角形 56"/>
          <p:cNvSpPr/>
          <p:nvPr/>
        </p:nvSpPr>
        <p:spPr>
          <a:xfrm>
            <a:off x="4038602" y="798701"/>
            <a:ext cx="2029470" cy="444500"/>
          </a:xfrm>
          <a:prstGeom prst="roundRect">
            <a:avLst>
              <a:gd name="adj" fmla="val 50000"/>
            </a:avLst>
          </a:prstGeom>
          <a:solidFill>
            <a:srgbClr val="C00000"/>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HGS教科書体" panose="02020600000000000000" pitchFamily="18" charset="-128"/>
                <a:ea typeface="HGS教科書体" panose="02020600000000000000" pitchFamily="18" charset="-128"/>
              </a:rPr>
              <a:t>侵襲</a:t>
            </a:r>
          </a:p>
        </p:txBody>
      </p:sp>
      <p:sp>
        <p:nvSpPr>
          <p:cNvPr id="59" name="角丸四角形 58"/>
          <p:cNvSpPr/>
          <p:nvPr/>
        </p:nvSpPr>
        <p:spPr>
          <a:xfrm>
            <a:off x="4003069" y="6092068"/>
            <a:ext cx="2029470" cy="444500"/>
          </a:xfrm>
          <a:prstGeom prst="roundRect">
            <a:avLst>
              <a:gd name="adj" fmla="val 50000"/>
            </a:avLst>
          </a:prstGeom>
          <a:solidFill>
            <a:schemeClr val="accent2">
              <a:lumMod val="75000"/>
            </a:schemeClr>
          </a:solidFill>
          <a:ln>
            <a:solidFill>
              <a:srgbClr val="C0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HGS教科書体" panose="02020600000000000000" pitchFamily="18" charset="-128"/>
                <a:ea typeface="HGS教科書体" panose="02020600000000000000" pitchFamily="18" charset="-128"/>
              </a:rPr>
              <a:t>非侵襲</a:t>
            </a:r>
          </a:p>
        </p:txBody>
      </p:sp>
      <p:sp>
        <p:nvSpPr>
          <p:cNvPr id="61" name="角丸四角形 60"/>
          <p:cNvSpPr/>
          <p:nvPr/>
        </p:nvSpPr>
        <p:spPr>
          <a:xfrm>
            <a:off x="2156410" y="596350"/>
            <a:ext cx="7948286" cy="6121399"/>
          </a:xfrm>
          <a:prstGeom prst="roundRect">
            <a:avLst>
              <a:gd name="adj" fmla="val 3986"/>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63"/>
          <p:cNvSpPr txBox="1"/>
          <p:nvPr/>
        </p:nvSpPr>
        <p:spPr>
          <a:xfrm>
            <a:off x="4338354" y="2835534"/>
            <a:ext cx="1358900" cy="461665"/>
          </a:xfrm>
          <a:prstGeom prst="rect">
            <a:avLst/>
          </a:prstGeom>
          <a:noFill/>
        </p:spPr>
        <p:txBody>
          <a:bodyPr wrap="square" rtlCol="0">
            <a:spAutoFit/>
          </a:bodyPr>
          <a:lstStyle/>
          <a:p>
            <a:pPr algn="ctr"/>
            <a:r>
              <a:rPr kumimoji="1" lang="en-US" altLang="ja-JP" sz="2400" b="1" dirty="0">
                <a:solidFill>
                  <a:schemeClr val="bg1"/>
                </a:solidFill>
              </a:rPr>
              <a:t>Input</a:t>
            </a:r>
            <a:endParaRPr kumimoji="1" lang="ja-JP" altLang="en-US" sz="2400" b="1" dirty="0">
              <a:solidFill>
                <a:schemeClr val="bg1"/>
              </a:solidFill>
            </a:endParaRPr>
          </a:p>
        </p:txBody>
      </p:sp>
      <p:sp>
        <p:nvSpPr>
          <p:cNvPr id="67" name="テキスト ボックス 66"/>
          <p:cNvSpPr txBox="1"/>
          <p:nvPr/>
        </p:nvSpPr>
        <p:spPr>
          <a:xfrm>
            <a:off x="7100603" y="997989"/>
            <a:ext cx="1438957" cy="584775"/>
          </a:xfrm>
          <a:prstGeom prst="rect">
            <a:avLst/>
          </a:prstGeom>
          <a:noFill/>
        </p:spPr>
        <p:txBody>
          <a:bodyPr wrap="square" rtlCol="0">
            <a:spAutoFit/>
          </a:bodyPr>
          <a:lstStyle/>
          <a:p>
            <a:pPr algn="ctr"/>
            <a:r>
              <a:rPr kumimoji="1" lang="en-US" altLang="ja-JP" sz="3200" dirty="0">
                <a:latin typeface="Segoe UI Black" panose="020B0A02040204020203" pitchFamily="34" charset="0"/>
                <a:ea typeface="Segoe UI Black" panose="020B0A02040204020203" pitchFamily="34" charset="0"/>
                <a:cs typeface="Segoe UI Black" panose="020B0A02040204020203" pitchFamily="34" charset="0"/>
              </a:rPr>
              <a:t>Brain</a:t>
            </a:r>
            <a:endParaRPr kumimoji="1" lang="ja-JP" altLang="en-US" sz="3200" dirty="0">
              <a:latin typeface="Segoe UI Black" panose="020B0A02040204020203" pitchFamily="34" charset="0"/>
              <a:ea typeface="HGS創英角ｺﾞｼｯｸUB" panose="020B0900000000000000" pitchFamily="50" charset="-128"/>
              <a:cs typeface="Segoe UI Black" panose="020B0A02040204020203" pitchFamily="34" charset="0"/>
            </a:endParaRPr>
          </a:p>
        </p:txBody>
      </p:sp>
    </p:spTree>
    <p:extLst>
      <p:ext uri="{BB962C8B-B14F-4D97-AF65-F5344CB8AC3E}">
        <p14:creationId xmlns:p14="http://schemas.microsoft.com/office/powerpoint/2010/main" val="2504722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p:cNvPicPr>
            <a:picLocks noChangeAspect="1"/>
          </p:cNvPicPr>
          <p:nvPr/>
        </p:nvPicPr>
        <p:blipFill>
          <a:blip r:embed="rId3"/>
          <a:stretch>
            <a:fillRect/>
          </a:stretch>
        </p:blipFill>
        <p:spPr>
          <a:xfrm>
            <a:off x="132891" y="5249881"/>
            <a:ext cx="1895965" cy="1536565"/>
          </a:xfrm>
          <a:prstGeom prst="rect">
            <a:avLst/>
          </a:prstGeom>
        </p:spPr>
      </p:pic>
      <p:pic>
        <p:nvPicPr>
          <p:cNvPr id="35" name="図 34"/>
          <p:cNvPicPr>
            <a:picLocks noChangeAspect="1"/>
          </p:cNvPicPr>
          <p:nvPr/>
        </p:nvPicPr>
        <p:blipFill>
          <a:blip r:embed="rId4"/>
          <a:stretch>
            <a:fillRect/>
          </a:stretch>
        </p:blipFill>
        <p:spPr>
          <a:xfrm>
            <a:off x="7393886" y="5284740"/>
            <a:ext cx="1252192" cy="1455778"/>
          </a:xfrm>
          <a:prstGeom prst="rect">
            <a:avLst/>
          </a:prstGeom>
        </p:spPr>
      </p:pic>
      <p:pic>
        <p:nvPicPr>
          <p:cNvPr id="33" name="図 32"/>
          <p:cNvPicPr>
            <a:picLocks noChangeAspect="1"/>
          </p:cNvPicPr>
          <p:nvPr/>
        </p:nvPicPr>
        <p:blipFill>
          <a:blip r:embed="rId5"/>
          <a:stretch>
            <a:fillRect/>
          </a:stretch>
        </p:blipFill>
        <p:spPr>
          <a:xfrm>
            <a:off x="2271369" y="5226363"/>
            <a:ext cx="1312937" cy="1546348"/>
          </a:xfrm>
          <a:prstGeom prst="rect">
            <a:avLst/>
          </a:prstGeom>
        </p:spPr>
      </p:pic>
      <p:sp>
        <p:nvSpPr>
          <p:cNvPr id="5" name="テキスト ボックス 4"/>
          <p:cNvSpPr txBox="1"/>
          <p:nvPr/>
        </p:nvSpPr>
        <p:spPr>
          <a:xfrm>
            <a:off x="0" y="0"/>
            <a:ext cx="12192000"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脳に刺激を与える技術</a:t>
            </a:r>
            <a:endParaRPr kumimoji="1" lang="ja-JP" altLang="en-US" sz="3200" b="1" dirty="0">
              <a:latin typeface="Meiryo UI" panose="020B0604030504040204" pitchFamily="50" charset="-128"/>
              <a:ea typeface="Meiryo UI" panose="020B0604030504040204" pitchFamily="50" charset="-128"/>
            </a:endParaRPr>
          </a:p>
        </p:txBody>
      </p:sp>
      <p:graphicFrame>
        <p:nvGraphicFramePr>
          <p:cNvPr id="6" name="表 5"/>
          <p:cNvGraphicFramePr>
            <a:graphicFrameLocks noGrp="1"/>
          </p:cNvGraphicFramePr>
          <p:nvPr>
            <p:extLst>
              <p:ext uri="{D42A27DB-BD31-4B8C-83A1-F6EECF244321}">
                <p14:modId xmlns:p14="http://schemas.microsoft.com/office/powerpoint/2010/main" val="403483559"/>
              </p:ext>
            </p:extLst>
          </p:nvPr>
        </p:nvGraphicFramePr>
        <p:xfrm>
          <a:off x="355600" y="557816"/>
          <a:ext cx="11493500" cy="4485640"/>
        </p:xfrm>
        <a:graphic>
          <a:graphicData uri="http://schemas.openxmlformats.org/drawingml/2006/table">
            <a:tbl>
              <a:tblPr firstRow="1" bandRow="1">
                <a:tableStyleId>{5940675A-B579-460E-94D1-54222C63F5DA}</a:tableStyleId>
              </a:tblPr>
              <a:tblGrid>
                <a:gridCol w="4530517">
                  <a:extLst>
                    <a:ext uri="{9D8B030D-6E8A-4147-A177-3AD203B41FA5}">
                      <a16:colId xmlns:a16="http://schemas.microsoft.com/office/drawing/2014/main" val="20000"/>
                    </a:ext>
                  </a:extLst>
                </a:gridCol>
                <a:gridCol w="6962983">
                  <a:extLst>
                    <a:ext uri="{9D8B030D-6E8A-4147-A177-3AD203B41FA5}">
                      <a16:colId xmlns:a16="http://schemas.microsoft.com/office/drawing/2014/main" val="20001"/>
                    </a:ext>
                  </a:extLst>
                </a:gridCol>
              </a:tblGrid>
              <a:tr h="370840">
                <a:tc>
                  <a:txBody>
                    <a:bodyPr/>
                    <a:lstStyle/>
                    <a:p>
                      <a:pPr algn="ctr"/>
                      <a:r>
                        <a:rPr kumimoji="1" lang="ja-JP" altLang="en-US" sz="1800" b="1" dirty="0">
                          <a:solidFill>
                            <a:schemeClr val="bg1"/>
                          </a:solidFill>
                          <a:latin typeface="Meiryo UI" panose="020B0604030504040204" pitchFamily="50" charset="-128"/>
                          <a:ea typeface="Meiryo UI" panose="020B0604030504040204" pitchFamily="50" charset="-128"/>
                        </a:rPr>
                        <a:t>技術</a:t>
                      </a:r>
                    </a:p>
                  </a:txBody>
                  <a:tcPr anchor="ctr">
                    <a:solidFill>
                      <a:schemeClr val="tx1"/>
                    </a:solidFill>
                  </a:tcPr>
                </a:tc>
                <a:tc>
                  <a:txBody>
                    <a:bodyPr/>
                    <a:lstStyle/>
                    <a:p>
                      <a:pPr algn="ctr"/>
                      <a:r>
                        <a:rPr kumimoji="1" lang="ja-JP" altLang="en-US" sz="1800" b="1" dirty="0">
                          <a:solidFill>
                            <a:schemeClr val="bg1"/>
                          </a:solidFill>
                          <a:latin typeface="Meiryo UI" panose="020B0604030504040204" pitchFamily="50" charset="-128"/>
                          <a:ea typeface="Meiryo UI" panose="020B0604030504040204" pitchFamily="50" charset="-128"/>
                        </a:rPr>
                        <a:t>概要</a:t>
                      </a:r>
                    </a:p>
                  </a:txBody>
                  <a:tcPr anchor="ctr">
                    <a:solidFill>
                      <a:schemeClr val="tx1"/>
                    </a:solidFill>
                  </a:tcPr>
                </a:tc>
                <a:extLst>
                  <a:ext uri="{0D108BD9-81ED-4DB2-BD59-A6C34878D82A}">
                    <a16:rowId xmlns:a16="http://schemas.microsoft.com/office/drawing/2014/main" val="10000"/>
                  </a:ext>
                </a:extLst>
              </a:tr>
              <a:tr h="370840">
                <a:tc>
                  <a:txBody>
                    <a:bodyPr/>
                    <a:lstStyle/>
                    <a:p>
                      <a:pPr algn="l"/>
                      <a:r>
                        <a:rPr kumimoji="1" lang="ja-JP" altLang="en-US" sz="1800" b="1" i="0" u="none" strike="noStrike" kern="1200" baseline="0" dirty="0">
                          <a:solidFill>
                            <a:srgbClr val="FF0000"/>
                          </a:solidFill>
                          <a:latin typeface="Meiryo UI" panose="020B0604030504040204" pitchFamily="50" charset="-128"/>
                          <a:ea typeface="Meiryo UI" panose="020B0604030504040204" pitchFamily="50" charset="-128"/>
                          <a:cs typeface="+mn-cs"/>
                        </a:rPr>
                        <a:t>①</a:t>
                      </a:r>
                      <a:r>
                        <a:rPr kumimoji="1" lang="ja-JP" altLang="en-US" sz="1800" b="1" i="0" u="none" strike="noStrike" kern="1200" baseline="0" dirty="0">
                          <a:solidFill>
                            <a:schemeClr val="tx1"/>
                          </a:solidFill>
                          <a:latin typeface="Meiryo UI" panose="020B0604030504040204" pitchFamily="50" charset="-128"/>
                          <a:ea typeface="Meiryo UI" panose="020B0604030504040204" pitchFamily="50" charset="-128"/>
                          <a:cs typeface="+mn-cs"/>
                        </a:rPr>
                        <a:t>脳深部刺激</a:t>
                      </a:r>
                      <a:endParaRPr kumimoji="1" lang="en-US" altLang="ja-JP" sz="1800" b="1" i="0" u="none" strike="noStrike" kern="1200" baseline="0" dirty="0">
                        <a:solidFill>
                          <a:schemeClr val="tx1"/>
                        </a:solidFill>
                        <a:latin typeface="Meiryo UI" panose="020B0604030504040204" pitchFamily="50" charset="-128"/>
                        <a:ea typeface="Meiryo UI" panose="020B0604030504040204" pitchFamily="50" charset="-128"/>
                        <a:cs typeface="+mn-cs"/>
                      </a:endParaRPr>
                    </a:p>
                    <a:p>
                      <a:pPr algn="l"/>
                      <a:r>
                        <a:rPr lang="en-US" altLang="ja-JP" sz="1400" dirty="0">
                          <a:effectLst/>
                          <a:latin typeface="Meiryo UI" panose="020B0604030504040204" pitchFamily="50" charset="-128"/>
                          <a:ea typeface="Meiryo UI" panose="020B0604030504040204" pitchFamily="50" charset="-128"/>
                        </a:rPr>
                        <a:t>Deep Brain Stimulation</a:t>
                      </a:r>
                      <a:r>
                        <a:rPr lang="ja-JP" altLang="en-US" sz="1400" dirty="0">
                          <a:effectLst/>
                          <a:latin typeface="Meiryo UI" panose="020B0604030504040204" pitchFamily="50" charset="-128"/>
                          <a:ea typeface="Meiryo UI" panose="020B0604030504040204" pitchFamily="50" charset="-128"/>
                        </a:rPr>
                        <a:t>（</a:t>
                      </a:r>
                      <a:r>
                        <a:rPr lang="en-US" altLang="ja-JP" sz="1400" dirty="0">
                          <a:effectLst/>
                          <a:latin typeface="Meiryo UI" panose="020B0604030504040204" pitchFamily="50" charset="-128"/>
                          <a:ea typeface="Meiryo UI" panose="020B0604030504040204" pitchFamily="50" charset="-128"/>
                        </a:rPr>
                        <a:t>DBS</a:t>
                      </a:r>
                      <a:r>
                        <a:rPr lang="ja-JP" altLang="en-US" sz="1400" dirty="0">
                          <a:effectLst/>
                          <a:latin typeface="Meiryo UI" panose="020B0604030504040204" pitchFamily="50" charset="-128"/>
                          <a:ea typeface="Meiryo UI" panose="020B0604030504040204" pitchFamily="50" charset="-128"/>
                        </a:rPr>
                        <a:t>）</a:t>
                      </a:r>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脳深部刺激は、機能異常をきたしている中枢神経系疾患（パーキンソン病、振戦、ジストニアなど）に対して、脳内に深部電極を留置し、標的部位を電気刺激することにより、異常な神経活動を制御する治療法。</a:t>
                      </a:r>
                    </a:p>
                  </a:txBody>
                  <a:tcPr anchor="ct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dirty="0">
                          <a:solidFill>
                            <a:srgbClr val="FF0000"/>
                          </a:solidFill>
                          <a:latin typeface="Meiryo UI" panose="020B0604030504040204" pitchFamily="50" charset="-128"/>
                          <a:ea typeface="Meiryo UI" panose="020B0604030504040204" pitchFamily="50" charset="-128"/>
                        </a:rPr>
                        <a:t>②</a:t>
                      </a:r>
                      <a:r>
                        <a:rPr kumimoji="1" lang="ja-JP" altLang="en-US" sz="1800" b="1" dirty="0">
                          <a:latin typeface="Meiryo UI" panose="020B0604030504040204" pitchFamily="50" charset="-128"/>
                          <a:ea typeface="Meiryo UI" panose="020B0604030504040204" pitchFamily="50" charset="-128"/>
                        </a:rPr>
                        <a:t>経頭蓋</a:t>
                      </a:r>
                      <a:r>
                        <a:rPr kumimoji="1" lang="ja-JP" altLang="en-US" sz="1800" b="1" dirty="0">
                          <a:solidFill>
                            <a:srgbClr val="C00000"/>
                          </a:solidFill>
                          <a:latin typeface="Meiryo UI" panose="020B0604030504040204" pitchFamily="50" charset="-128"/>
                          <a:ea typeface="Meiryo UI" panose="020B0604030504040204" pitchFamily="50" charset="-128"/>
                        </a:rPr>
                        <a:t>直流</a:t>
                      </a:r>
                      <a:r>
                        <a:rPr kumimoji="1" lang="ja-JP" altLang="en-US" sz="1800" b="1" dirty="0">
                          <a:latin typeface="Meiryo UI" panose="020B0604030504040204" pitchFamily="50" charset="-128"/>
                          <a:ea typeface="Meiryo UI" panose="020B0604030504040204" pitchFamily="50" charset="-128"/>
                        </a:rPr>
                        <a:t>電気刺激</a:t>
                      </a:r>
                      <a:endParaRPr kumimoji="1" lang="en-US" altLang="ja-JP" sz="1800" b="1" dirty="0">
                        <a:latin typeface="Meiryo UI" panose="020B0604030504040204" pitchFamily="50" charset="-128"/>
                        <a:ea typeface="Meiryo UI" panose="020B0604030504040204" pitchFamily="50" charset="-128"/>
                      </a:endParaRPr>
                    </a:p>
                    <a:p>
                      <a:pPr algn="l"/>
                      <a:r>
                        <a:rPr lang="en-US" altLang="ja-JP" sz="1400" dirty="0" err="1">
                          <a:latin typeface="Meiryo UI" panose="020B0604030504040204" pitchFamily="50" charset="-128"/>
                          <a:ea typeface="Meiryo UI" panose="020B0604030504040204" pitchFamily="50" charset="-128"/>
                        </a:rPr>
                        <a:t>transcranial</a:t>
                      </a:r>
                      <a:r>
                        <a:rPr lang="en-US" altLang="ja-JP" sz="1400" dirty="0">
                          <a:latin typeface="Meiryo UI" panose="020B0604030504040204" pitchFamily="50" charset="-128"/>
                          <a:ea typeface="Meiryo UI" panose="020B0604030504040204" pitchFamily="50" charset="-128"/>
                        </a:rPr>
                        <a:t> Direct Current Stimulation</a:t>
                      </a:r>
                      <a:r>
                        <a:rPr lang="ja-JP" altLang="en-US" sz="1400" dirty="0">
                          <a:latin typeface="Meiryo UI" panose="020B0604030504040204" pitchFamily="50" charset="-128"/>
                          <a:ea typeface="Meiryo UI" panose="020B0604030504040204" pitchFamily="50" charset="-128"/>
                        </a:rPr>
                        <a:t>（</a:t>
                      </a:r>
                      <a:r>
                        <a:rPr lang="en-US" altLang="ja-JP" sz="1400" dirty="0" err="1">
                          <a:latin typeface="Meiryo UI" panose="020B0604030504040204" pitchFamily="50" charset="-128"/>
                          <a:ea typeface="Meiryo UI" panose="020B0604030504040204" pitchFamily="50" charset="-128"/>
                        </a:rPr>
                        <a:t>tDCS</a:t>
                      </a:r>
                      <a:r>
                        <a:rPr lang="ja-JP" altLang="en-US" sz="1400" dirty="0">
                          <a:latin typeface="Meiryo UI" panose="020B0604030504040204" pitchFamily="50" charset="-128"/>
                          <a:ea typeface="Meiryo UI" panose="020B0604030504040204" pitchFamily="50" charset="-128"/>
                        </a:rPr>
                        <a:t>）</a:t>
                      </a:r>
                      <a:endParaRPr kumimoji="1" lang="en-US" altLang="ja-JP"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頭に</a:t>
                      </a:r>
                      <a:r>
                        <a:rPr kumimoji="1" lang="en-US" altLang="ja-JP" sz="1200" dirty="0">
                          <a:latin typeface="Meiryo UI" panose="020B0604030504040204" pitchFamily="50" charset="-128"/>
                          <a:ea typeface="Meiryo UI" panose="020B0604030504040204" pitchFamily="50" charset="-128"/>
                        </a:rPr>
                        <a:t>1</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2mA</a:t>
                      </a:r>
                      <a:r>
                        <a:rPr kumimoji="1" lang="ja-JP" altLang="en-US" sz="1200" dirty="0">
                          <a:latin typeface="Meiryo UI" panose="020B0604030504040204" pitchFamily="50" charset="-128"/>
                          <a:ea typeface="Meiryo UI" panose="020B0604030504040204" pitchFamily="50" charset="-128"/>
                        </a:rPr>
                        <a:t>程度の弱い直流電流を</a:t>
                      </a:r>
                      <a:r>
                        <a:rPr kumimoji="1" lang="en-US" altLang="ja-JP" sz="1200" dirty="0">
                          <a:latin typeface="Meiryo UI" panose="020B0604030504040204" pitchFamily="50" charset="-128"/>
                          <a:ea typeface="Meiryo UI" panose="020B0604030504040204" pitchFamily="50" charset="-128"/>
                        </a:rPr>
                        <a:t>5</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30</a:t>
                      </a:r>
                      <a:r>
                        <a:rPr kumimoji="1" lang="ja-JP" altLang="en-US" sz="1200" dirty="0">
                          <a:latin typeface="Meiryo UI" panose="020B0604030504040204" pitchFamily="50" charset="-128"/>
                          <a:ea typeface="Meiryo UI" panose="020B0604030504040204" pitchFamily="50" charset="-128"/>
                        </a:rPr>
                        <a:t>分程度、</a:t>
                      </a:r>
                      <a:r>
                        <a:rPr kumimoji="1" lang="ja-JP" altLang="en-US" sz="1200" dirty="0" err="1">
                          <a:latin typeface="Meiryo UI" panose="020B0604030504040204" pitchFamily="50" charset="-128"/>
                          <a:ea typeface="Meiryo UI" panose="020B0604030504040204" pitchFamily="50" charset="-128"/>
                        </a:rPr>
                        <a:t>通電すことで</a:t>
                      </a:r>
                      <a:r>
                        <a:rPr kumimoji="1" lang="ja-JP" altLang="en-US" sz="1200" dirty="0">
                          <a:latin typeface="Meiryo UI" panose="020B0604030504040204" pitchFamily="50" charset="-128"/>
                          <a:ea typeface="Meiryo UI" panose="020B0604030504040204" pitchFamily="50" charset="-128"/>
                        </a:rPr>
                        <a:t>脳神経単位の活動を変化させることが可能で、脳卒中回復、うつ病、片頭痛、あるいは学習能力の向上などに応用されている。</a:t>
                      </a:r>
                    </a:p>
                  </a:txBody>
                  <a:tcPr anchor="ctr"/>
                </a:tc>
                <a:extLst>
                  <a:ext uri="{0D108BD9-81ED-4DB2-BD59-A6C34878D82A}">
                    <a16:rowId xmlns:a16="http://schemas.microsoft.com/office/drawing/2014/main" val="10002"/>
                  </a:ext>
                </a:extLst>
              </a:tr>
              <a:tr h="370840">
                <a:tc>
                  <a:txBody>
                    <a:bodyPr/>
                    <a:lstStyle/>
                    <a:p>
                      <a:pPr algn="l"/>
                      <a:r>
                        <a:rPr kumimoji="1" lang="ja-JP" altLang="en-US" sz="1800" b="1" dirty="0">
                          <a:solidFill>
                            <a:srgbClr val="FF0000"/>
                          </a:solidFill>
                          <a:latin typeface="Meiryo UI" panose="020B0604030504040204" pitchFamily="50" charset="-128"/>
                          <a:ea typeface="Meiryo UI" panose="020B0604030504040204" pitchFamily="50" charset="-128"/>
                        </a:rPr>
                        <a:t>③</a:t>
                      </a:r>
                      <a:r>
                        <a:rPr kumimoji="1" lang="ja-JP" altLang="en-US" sz="1800" b="1" dirty="0">
                          <a:latin typeface="Meiryo UI" panose="020B0604030504040204" pitchFamily="50" charset="-128"/>
                          <a:ea typeface="Meiryo UI" panose="020B0604030504040204" pitchFamily="50" charset="-128"/>
                        </a:rPr>
                        <a:t>経頭蓋</a:t>
                      </a:r>
                      <a:r>
                        <a:rPr kumimoji="1" lang="ja-JP" altLang="en-US" sz="1800" b="1" dirty="0">
                          <a:solidFill>
                            <a:srgbClr val="C00000"/>
                          </a:solidFill>
                          <a:latin typeface="Meiryo UI" panose="020B0604030504040204" pitchFamily="50" charset="-128"/>
                          <a:ea typeface="Meiryo UI" panose="020B0604030504040204" pitchFamily="50" charset="-128"/>
                        </a:rPr>
                        <a:t>交流</a:t>
                      </a:r>
                      <a:r>
                        <a:rPr kumimoji="1" lang="ja-JP" altLang="en-US" sz="1800" b="1" dirty="0">
                          <a:latin typeface="Meiryo UI" panose="020B0604030504040204" pitchFamily="50" charset="-128"/>
                          <a:ea typeface="Meiryo UI" panose="020B0604030504040204" pitchFamily="50" charset="-128"/>
                        </a:rPr>
                        <a:t>電気刺激</a:t>
                      </a:r>
                      <a:endParaRPr kumimoji="1" lang="en-US" altLang="ja-JP" sz="1800" b="1" dirty="0">
                        <a:latin typeface="Meiryo UI" panose="020B0604030504040204" pitchFamily="50" charset="-128"/>
                        <a:ea typeface="Meiryo UI" panose="020B0604030504040204" pitchFamily="50" charset="-128"/>
                      </a:endParaRPr>
                    </a:p>
                    <a:p>
                      <a:pPr algn="l"/>
                      <a:r>
                        <a:rPr kumimoji="1" lang="en-US" altLang="ja-JP" sz="1400" dirty="0" err="1">
                          <a:latin typeface="Meiryo UI" panose="020B0604030504040204" pitchFamily="50" charset="-128"/>
                          <a:ea typeface="Meiryo UI" panose="020B0604030504040204" pitchFamily="50" charset="-128"/>
                        </a:rPr>
                        <a:t>transcranial</a:t>
                      </a:r>
                      <a:r>
                        <a:rPr kumimoji="1" lang="en-US" altLang="ja-JP" sz="1400" dirty="0">
                          <a:latin typeface="Meiryo UI" panose="020B0604030504040204" pitchFamily="50" charset="-128"/>
                          <a:ea typeface="Meiryo UI" panose="020B0604030504040204" pitchFamily="50" charset="-128"/>
                        </a:rPr>
                        <a:t> Alternating Current Stimulation</a:t>
                      </a:r>
                      <a:r>
                        <a:rPr kumimoji="1" lang="ja-JP" altLang="en-US" sz="1400" baseline="0" dirty="0">
                          <a:latin typeface="Meiryo UI" panose="020B0604030504040204" pitchFamily="50" charset="-128"/>
                          <a:ea typeface="Meiryo UI" panose="020B0604030504040204" pitchFamily="50" charset="-128"/>
                        </a:rPr>
                        <a:t> </a:t>
                      </a:r>
                      <a:r>
                        <a:rPr kumimoji="1" lang="en-US" altLang="ja-JP" sz="1200" dirty="0">
                          <a:latin typeface="Meiryo UI" panose="020B0604030504040204" pitchFamily="50" charset="-128"/>
                          <a:ea typeface="Meiryo UI" panose="020B0604030504040204" pitchFamily="50" charset="-128"/>
                        </a:rPr>
                        <a:t>(</a:t>
                      </a:r>
                      <a:r>
                        <a:rPr kumimoji="1" lang="en-US" altLang="ja-JP" sz="1200" dirty="0" err="1">
                          <a:latin typeface="Meiryo UI" panose="020B0604030504040204" pitchFamily="50" charset="-128"/>
                          <a:ea typeface="Meiryo UI" panose="020B0604030504040204" pitchFamily="50" charset="-128"/>
                        </a:rPr>
                        <a:t>tACS</a:t>
                      </a:r>
                      <a:r>
                        <a:rPr kumimoji="1" lang="en-US" altLang="ja-JP" sz="1200" dirty="0">
                          <a:latin typeface="Meiryo UI" panose="020B0604030504040204" pitchFamily="50" charset="-128"/>
                          <a:ea typeface="Meiryo UI" panose="020B0604030504040204" pitchFamily="50" charset="-128"/>
                        </a:rPr>
                        <a:t>)</a:t>
                      </a:r>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Meiryo UI" panose="020B0604030504040204" pitchFamily="50" charset="-128"/>
                          <a:ea typeface="Meiryo UI" panose="020B0604030504040204" pitchFamily="50" charset="-128"/>
                        </a:rPr>
                        <a:t>頭に交流電流を通電することで、脳神経単位の活動を変化させる。直流とことなり交流は周波数を自在に変えることが可能で、記憶力の向上などで利用されている。</a:t>
                      </a:r>
                    </a:p>
                  </a:txBody>
                  <a:tcPr anchor="ctr"/>
                </a:tc>
                <a:extLst>
                  <a:ext uri="{0D108BD9-81ED-4DB2-BD59-A6C34878D82A}">
                    <a16:rowId xmlns:a16="http://schemas.microsoft.com/office/drawing/2014/main" val="10003"/>
                  </a:ext>
                </a:extLst>
              </a:tr>
              <a:tr h="370840">
                <a:tc>
                  <a:txBody>
                    <a:bodyPr/>
                    <a:lstStyle/>
                    <a:p>
                      <a:pPr algn="l"/>
                      <a:r>
                        <a:rPr kumimoji="1" lang="ja-JP" altLang="en-US" sz="1800" b="1" dirty="0">
                          <a:solidFill>
                            <a:srgbClr val="FF0000"/>
                          </a:solidFill>
                          <a:latin typeface="Meiryo UI" panose="020B0604030504040204" pitchFamily="50" charset="-128"/>
                          <a:ea typeface="Meiryo UI" panose="020B0604030504040204" pitchFamily="50" charset="-128"/>
                        </a:rPr>
                        <a:t>④</a:t>
                      </a:r>
                      <a:r>
                        <a:rPr kumimoji="1" lang="ja-JP" altLang="en-US" sz="1800" b="1" dirty="0">
                          <a:latin typeface="Meiryo UI" panose="020B0604030504040204" pitchFamily="50" charset="-128"/>
                          <a:ea typeface="Meiryo UI" panose="020B0604030504040204" pitchFamily="50" charset="-128"/>
                        </a:rPr>
                        <a:t>経頭蓋</a:t>
                      </a:r>
                      <a:r>
                        <a:rPr kumimoji="1" lang="ja-JP" altLang="en-US" sz="1800" b="1" dirty="0">
                          <a:solidFill>
                            <a:srgbClr val="C00000"/>
                          </a:solidFill>
                          <a:latin typeface="Meiryo UI" panose="020B0604030504040204" pitchFamily="50" charset="-128"/>
                          <a:ea typeface="Meiryo UI" panose="020B0604030504040204" pitchFamily="50" charset="-128"/>
                        </a:rPr>
                        <a:t>磁気</a:t>
                      </a:r>
                      <a:r>
                        <a:rPr kumimoji="1" lang="ja-JP" altLang="en-US" sz="1800" b="1" dirty="0">
                          <a:latin typeface="Meiryo UI" panose="020B0604030504040204" pitchFamily="50" charset="-128"/>
                          <a:ea typeface="Meiryo UI" panose="020B0604030504040204" pitchFamily="50" charset="-128"/>
                        </a:rPr>
                        <a:t>刺激</a:t>
                      </a:r>
                      <a:endParaRPr kumimoji="1" lang="en-US" altLang="ja-JP" sz="1800" b="1" dirty="0">
                        <a:latin typeface="Meiryo UI" panose="020B0604030504040204" pitchFamily="50" charset="-128"/>
                        <a:ea typeface="Meiryo UI" panose="020B0604030504040204" pitchFamily="50" charset="-128"/>
                      </a:endParaRPr>
                    </a:p>
                    <a:p>
                      <a:pPr algn="l"/>
                      <a:r>
                        <a:rPr kumimoji="1" lang="en-US" altLang="ja-JP" sz="1400" dirty="0" err="1">
                          <a:latin typeface="Meiryo UI" panose="020B0604030504040204" pitchFamily="50" charset="-128"/>
                          <a:ea typeface="Meiryo UI" panose="020B0604030504040204" pitchFamily="50" charset="-128"/>
                        </a:rPr>
                        <a:t>Transcranial</a:t>
                      </a:r>
                      <a:r>
                        <a:rPr kumimoji="1" lang="en-US" altLang="ja-JP" sz="1400" dirty="0">
                          <a:latin typeface="Meiryo UI" panose="020B0604030504040204" pitchFamily="50" charset="-128"/>
                          <a:ea typeface="Meiryo UI" panose="020B0604030504040204" pitchFamily="50" charset="-128"/>
                        </a:rPr>
                        <a:t> magnetic stimulation (TMS)</a:t>
                      </a:r>
                      <a:endParaRPr kumimoji="1" lang="ja-JP" altLang="en-US"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直径</a:t>
                      </a:r>
                      <a:r>
                        <a:rPr kumimoji="1" lang="en-US" altLang="ja-JP" sz="1200" dirty="0">
                          <a:latin typeface="Meiryo UI" panose="020B0604030504040204" pitchFamily="50" charset="-128"/>
                          <a:ea typeface="Meiryo UI" panose="020B0604030504040204" pitchFamily="50" charset="-128"/>
                        </a:rPr>
                        <a:t>5〜10cm </a:t>
                      </a:r>
                      <a:r>
                        <a:rPr kumimoji="1" lang="ja-JP" altLang="en-US" sz="1200" dirty="0">
                          <a:latin typeface="Meiryo UI" panose="020B0604030504040204" pitchFamily="50" charset="-128"/>
                          <a:ea typeface="Meiryo UI" panose="020B0604030504040204" pitchFamily="50" charset="-128"/>
                        </a:rPr>
                        <a:t>程度のコイルに瞬間的（約</a:t>
                      </a:r>
                      <a:r>
                        <a:rPr kumimoji="1" lang="en-US" altLang="ja-JP" sz="1200" dirty="0">
                          <a:latin typeface="Meiryo UI" panose="020B0604030504040204" pitchFamily="50" charset="-128"/>
                          <a:ea typeface="Meiryo UI" panose="020B0604030504040204" pitchFamily="50" charset="-128"/>
                        </a:rPr>
                        <a:t>0.1ms</a:t>
                      </a:r>
                      <a:r>
                        <a:rPr kumimoji="1" lang="ja-JP" altLang="en-US" sz="1200" dirty="0">
                          <a:latin typeface="Meiryo UI" panose="020B0604030504040204" pitchFamily="50" charset="-128"/>
                          <a:ea typeface="Meiryo UI" panose="020B0604030504040204" pitchFamily="50" charset="-128"/>
                        </a:rPr>
                        <a:t>）に最大</a:t>
                      </a:r>
                      <a:r>
                        <a:rPr kumimoji="1" lang="en-US" altLang="ja-JP" sz="1200" dirty="0">
                          <a:latin typeface="Meiryo UI" panose="020B0604030504040204" pitchFamily="50" charset="-128"/>
                          <a:ea typeface="Meiryo UI" panose="020B0604030504040204" pitchFamily="50" charset="-128"/>
                        </a:rPr>
                        <a:t>2000A</a:t>
                      </a:r>
                      <a:r>
                        <a:rPr kumimoji="1" lang="ja-JP" altLang="en-US" sz="1200" dirty="0">
                          <a:latin typeface="Meiryo UI" panose="020B0604030504040204" pitchFamily="50" charset="-128"/>
                          <a:ea typeface="Meiryo UI" panose="020B0604030504040204" pitchFamily="50" charset="-128"/>
                        </a:rPr>
                        <a:t>程度の電流を流すことで変動磁場を生じさせる。この際、脳内でこの変動磁場を打ち消す渦電流が生じ，神経細胞を興奮させる。</a:t>
                      </a:r>
                    </a:p>
                  </a:txBody>
                  <a:tcPr anchor="ctr"/>
                </a:tc>
                <a:extLst>
                  <a:ext uri="{0D108BD9-81ED-4DB2-BD59-A6C34878D82A}">
                    <a16:rowId xmlns:a16="http://schemas.microsoft.com/office/drawing/2014/main" val="10004"/>
                  </a:ext>
                </a:extLst>
              </a:tr>
              <a:tr h="370840">
                <a:tc>
                  <a:txBody>
                    <a:bodyPr/>
                    <a:lstStyle/>
                    <a:p>
                      <a:r>
                        <a:rPr lang="ja-JP" altLang="en-US" sz="1800" b="1" dirty="0">
                          <a:solidFill>
                            <a:srgbClr val="FF0000"/>
                          </a:solidFill>
                          <a:latin typeface="Meiryo UI" panose="020B0604030504040204" pitchFamily="50" charset="-128"/>
                          <a:ea typeface="Meiryo UI" panose="020B0604030504040204" pitchFamily="50" charset="-128"/>
                        </a:rPr>
                        <a:t>⑤</a:t>
                      </a:r>
                      <a:r>
                        <a:rPr lang="ja-JP" altLang="en-US" sz="1800" b="1" dirty="0">
                          <a:latin typeface="Meiryo UI" panose="020B0604030504040204" pitchFamily="50" charset="-128"/>
                          <a:ea typeface="Meiryo UI" panose="020B0604030504040204" pitchFamily="50" charset="-128"/>
                        </a:rPr>
                        <a:t>ニューロフィードバック</a:t>
                      </a:r>
                      <a:endParaRPr lang="en-US" altLang="ja-JP" sz="1800" b="1" dirty="0">
                        <a:latin typeface="Meiryo UI" panose="020B0604030504040204" pitchFamily="50" charset="-128"/>
                        <a:ea typeface="Meiryo UI" panose="020B0604030504040204" pitchFamily="50" charset="-128"/>
                      </a:endParaRPr>
                    </a:p>
                    <a:p>
                      <a:r>
                        <a:rPr lang="en-US" altLang="ja-JP" sz="1400" dirty="0" err="1">
                          <a:latin typeface="Meiryo UI" panose="020B0604030504040204" pitchFamily="50" charset="-128"/>
                          <a:ea typeface="Meiryo UI" panose="020B0604030504040204" pitchFamily="50" charset="-128"/>
                        </a:rPr>
                        <a:t>Neurofeedback</a:t>
                      </a:r>
                      <a:endParaRPr lang="ja-JP" altLang="en-US" sz="140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ニューロフィードバック</a:t>
                      </a:r>
                      <a:r>
                        <a:rPr kumimoji="1" lang="en-US" altLang="ja-JP" sz="1200" dirty="0">
                          <a:latin typeface="Meiryo UI" panose="020B0604030504040204" pitchFamily="50" charset="-128"/>
                          <a:ea typeface="Meiryo UI" panose="020B0604030504040204" pitchFamily="50" charset="-128"/>
                        </a:rPr>
                        <a:t>(</a:t>
                      </a:r>
                      <a:r>
                        <a:rPr kumimoji="1" lang="en-US" altLang="ja-JP" sz="1200" dirty="0" err="1">
                          <a:latin typeface="Meiryo UI" panose="020B0604030504040204" pitchFamily="50" charset="-128"/>
                          <a:ea typeface="Meiryo UI" panose="020B0604030504040204" pitchFamily="50" charset="-128"/>
                        </a:rPr>
                        <a:t>neurofeedback</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は、自身が脳波をモニタリングしながら、脳活動をコントロールすることによって、知的機能や注意行動を改善させることを目的して利用されている。</a:t>
                      </a:r>
                    </a:p>
                  </a:txBody>
                  <a:tcPr anchor="ctr"/>
                </a:tc>
                <a:extLst>
                  <a:ext uri="{0D108BD9-81ED-4DB2-BD59-A6C34878D82A}">
                    <a16:rowId xmlns:a16="http://schemas.microsoft.com/office/drawing/2014/main" val="10005"/>
                  </a:ext>
                </a:extLst>
              </a:tr>
              <a:tr h="370840">
                <a:tc>
                  <a:txBody>
                    <a:bodyPr/>
                    <a:lstStyle/>
                    <a:p>
                      <a:r>
                        <a:rPr lang="ja-JP" altLang="en-US" b="1" dirty="0">
                          <a:solidFill>
                            <a:srgbClr val="FF0000"/>
                          </a:solidFill>
                          <a:latin typeface="Meiryo UI" panose="020B0604030504040204" pitchFamily="50" charset="-128"/>
                          <a:ea typeface="Meiryo UI" panose="020B0604030504040204" pitchFamily="50" charset="-128"/>
                        </a:rPr>
                        <a:t>⑥</a:t>
                      </a:r>
                      <a:r>
                        <a:rPr lang="ja-JP" altLang="en-US" b="1" dirty="0">
                          <a:latin typeface="Meiryo UI" panose="020B0604030504040204" pitchFamily="50" charset="-128"/>
                          <a:ea typeface="Meiryo UI" panose="020B0604030504040204" pitchFamily="50" charset="-128"/>
                        </a:rPr>
                        <a:t>デコーデッド・ニューロフィードバック</a:t>
                      </a:r>
                      <a:endParaRPr lang="en-US" altLang="ja-JP" b="1" dirty="0">
                        <a:latin typeface="Meiryo UI" panose="020B0604030504040204" pitchFamily="50" charset="-128"/>
                        <a:ea typeface="Meiryo UI" panose="020B0604030504040204" pitchFamily="50" charset="-128"/>
                      </a:endParaRPr>
                    </a:p>
                    <a:p>
                      <a:r>
                        <a:rPr lang="en-US" altLang="ja-JP" sz="1400" b="0" dirty="0">
                          <a:latin typeface="Meiryo UI" panose="020B0604030504040204" pitchFamily="50" charset="-128"/>
                          <a:ea typeface="Meiryo UI" panose="020B0604030504040204" pitchFamily="50" charset="-128"/>
                        </a:rPr>
                        <a:t>Decoded</a:t>
                      </a:r>
                      <a:r>
                        <a:rPr lang="ja-JP" altLang="en-US" sz="1400" b="0" dirty="0">
                          <a:latin typeface="Meiryo UI" panose="020B0604030504040204" pitchFamily="50" charset="-128"/>
                          <a:ea typeface="Meiryo UI" panose="020B0604030504040204" pitchFamily="50" charset="-128"/>
                        </a:rPr>
                        <a:t>　</a:t>
                      </a:r>
                      <a:r>
                        <a:rPr lang="en-US" altLang="ja-JP" sz="1400" b="0" dirty="0" err="1">
                          <a:latin typeface="Meiryo UI" panose="020B0604030504040204" pitchFamily="50" charset="-128"/>
                          <a:ea typeface="Meiryo UI" panose="020B0604030504040204" pitchFamily="50" charset="-128"/>
                        </a:rPr>
                        <a:t>Neurofeedback</a:t>
                      </a:r>
                      <a:endParaRPr lang="ja-JP" altLang="en-US" sz="1400" b="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デコーデッド・ニューロフィードバック</a:t>
                      </a:r>
                      <a:r>
                        <a:rPr kumimoji="1" lang="en-US" altLang="ja-JP" sz="1200" dirty="0">
                          <a:latin typeface="Meiryo UI" panose="020B0604030504040204" pitchFamily="50" charset="-128"/>
                          <a:ea typeface="Meiryo UI" panose="020B0604030504040204" pitchFamily="50" charset="-128"/>
                        </a:rPr>
                        <a:t>(Decoded </a:t>
                      </a:r>
                      <a:r>
                        <a:rPr kumimoji="1" lang="en-US" altLang="ja-JP" sz="1200" dirty="0" err="1">
                          <a:latin typeface="Meiryo UI" panose="020B0604030504040204" pitchFamily="50" charset="-128"/>
                          <a:ea typeface="Meiryo UI" panose="020B0604030504040204" pitchFamily="50" charset="-128"/>
                        </a:rPr>
                        <a:t>Neurofeedback</a:t>
                      </a:r>
                      <a:r>
                        <a:rPr kumimoji="1" lang="ja-JP" altLang="en-US" sz="1200" dirty="0">
                          <a:latin typeface="Meiryo UI" panose="020B0604030504040204" pitchFamily="50" charset="-128"/>
                          <a:ea typeface="Meiryo UI" panose="020B0604030504040204" pitchFamily="50" charset="-128"/>
                        </a:rPr>
                        <a:t>）は、機能的磁気共鳴画像法（</a:t>
                      </a:r>
                      <a:r>
                        <a:rPr kumimoji="1" lang="en-US" altLang="ja-JP" sz="1200" dirty="0">
                          <a:latin typeface="Meiryo UI" panose="020B0604030504040204" pitchFamily="50" charset="-128"/>
                          <a:ea typeface="Meiryo UI" panose="020B0604030504040204" pitchFamily="50" charset="-128"/>
                        </a:rPr>
                        <a:t>fMRI</a:t>
                      </a:r>
                      <a:r>
                        <a:rPr kumimoji="1" lang="ja-JP" altLang="en-US" sz="1200" dirty="0">
                          <a:latin typeface="Meiryo UI" panose="020B0604030504040204" pitchFamily="50" charset="-128"/>
                          <a:ea typeface="Meiryo UI" panose="020B0604030504040204" pitchFamily="50" charset="-128"/>
                        </a:rPr>
                        <a:t>）のデータから脳内情報を解読し、それを短時間で脳に報酬としてフィードバックして、特定の空間的脳活動パターンを誘起する方法。</a:t>
                      </a:r>
                    </a:p>
                  </a:txBody>
                  <a:tcPr anchor="ctr"/>
                </a:tc>
                <a:extLst>
                  <a:ext uri="{0D108BD9-81ED-4DB2-BD59-A6C34878D82A}">
                    <a16:rowId xmlns:a16="http://schemas.microsoft.com/office/drawing/2014/main" val="10006"/>
                  </a:ext>
                </a:extLst>
              </a:tr>
              <a:tr h="370840">
                <a:tc>
                  <a:txBody>
                    <a:bodyPr/>
                    <a:lstStyle/>
                    <a:p>
                      <a:pPr algn="l"/>
                      <a:r>
                        <a:rPr kumimoji="1" lang="ja-JP" altLang="en-US" sz="1800" b="1" i="0" u="none" strike="noStrike" kern="1200" baseline="0" dirty="0">
                          <a:solidFill>
                            <a:srgbClr val="FF0000"/>
                          </a:solidFill>
                          <a:latin typeface="Meiryo UI" panose="020B0604030504040204" pitchFamily="50" charset="-128"/>
                          <a:ea typeface="Meiryo UI" panose="020B0604030504040204" pitchFamily="50" charset="-128"/>
                          <a:cs typeface="+mn-cs"/>
                        </a:rPr>
                        <a:t>⑦</a:t>
                      </a:r>
                      <a:r>
                        <a:rPr kumimoji="1" lang="ja-JP" altLang="en-US" sz="1800" b="1" i="0" u="none" strike="noStrike" kern="1200" baseline="0" dirty="0">
                          <a:solidFill>
                            <a:schemeClr val="tx1"/>
                          </a:solidFill>
                          <a:latin typeface="Meiryo UI" panose="020B0604030504040204" pitchFamily="50" charset="-128"/>
                          <a:ea typeface="Meiryo UI" panose="020B0604030504040204" pitchFamily="50" charset="-128"/>
                          <a:cs typeface="+mn-cs"/>
                        </a:rPr>
                        <a:t>バイオ・フィードバック</a:t>
                      </a:r>
                      <a:endParaRPr kumimoji="1" lang="en-US" altLang="ja-JP" sz="1800" b="1" i="0" u="none" strike="noStrike" kern="1200" baseline="0" dirty="0">
                        <a:solidFill>
                          <a:schemeClr val="tx1"/>
                        </a:solidFill>
                        <a:latin typeface="Meiryo UI" panose="020B0604030504040204" pitchFamily="50" charset="-128"/>
                        <a:ea typeface="Meiryo UI" panose="020B0604030504040204" pitchFamily="50" charset="-128"/>
                        <a:cs typeface="+mn-cs"/>
                      </a:endParaRPr>
                    </a:p>
                    <a:p>
                      <a:pPr algn="l"/>
                      <a:r>
                        <a:rPr kumimoji="1" lang="en-US" altLang="ja-JP" sz="1400" b="0" i="0" u="none" strike="noStrike" kern="1200" baseline="0" dirty="0" err="1">
                          <a:solidFill>
                            <a:schemeClr val="tx1"/>
                          </a:solidFill>
                          <a:latin typeface="Meiryo UI" panose="020B0604030504040204" pitchFamily="50" charset="-128"/>
                          <a:ea typeface="Meiryo UI" panose="020B0604030504040204" pitchFamily="50" charset="-128"/>
                          <a:cs typeface="+mn-cs"/>
                        </a:rPr>
                        <a:t>BioFeedback</a:t>
                      </a:r>
                      <a:endParaRPr kumimoji="1" lang="ja-JP" altLang="en-US" sz="1050" dirty="0">
                        <a:latin typeface="Meiryo UI" panose="020B0604030504040204" pitchFamily="50" charset="-128"/>
                        <a:ea typeface="Meiryo UI" panose="020B0604030504040204" pitchFamily="50" charset="-128"/>
                      </a:endParaRPr>
                    </a:p>
                  </a:txBody>
                  <a:tcPr anchor="ctr"/>
                </a:tc>
                <a:tc>
                  <a:txBody>
                    <a:bodyPr/>
                    <a:lstStyle/>
                    <a:p>
                      <a:pPr algn="l"/>
                      <a:r>
                        <a:rPr kumimoji="1" lang="ja-JP" altLang="en-US" sz="1200" dirty="0">
                          <a:latin typeface="Meiryo UI" panose="020B0604030504040204" pitchFamily="50" charset="-128"/>
                          <a:ea typeface="Meiryo UI" panose="020B0604030504040204" pitchFamily="50" charset="-128"/>
                        </a:rPr>
                        <a:t>意識にのぼらない生体情報を工学的な手段によって意識上にフィードバックすることで、体内状態を意識的に調節することを可能とする技術がバイオフィードバック（</a:t>
                      </a:r>
                      <a:r>
                        <a:rPr kumimoji="1" lang="en-US" altLang="ja-JP" sz="1200" dirty="0" err="1">
                          <a:latin typeface="Meiryo UI" panose="020B0604030504040204" pitchFamily="50" charset="-128"/>
                          <a:ea typeface="Meiryo UI" panose="020B0604030504040204" pitchFamily="50" charset="-128"/>
                        </a:rPr>
                        <a:t>BioFeedback</a:t>
                      </a:r>
                      <a:r>
                        <a:rPr kumimoji="1" lang="ja-JP" altLang="en-US" sz="1200" dirty="0">
                          <a:latin typeface="Meiryo UI" panose="020B0604030504040204" pitchFamily="50" charset="-128"/>
                          <a:ea typeface="Meiryo UI" panose="020B0604030504040204" pitchFamily="50" charset="-128"/>
                        </a:rPr>
                        <a:t>）。</a:t>
                      </a:r>
                    </a:p>
                  </a:txBody>
                  <a:tcPr anchor="ctr"/>
                </a:tc>
                <a:extLst>
                  <a:ext uri="{0D108BD9-81ED-4DB2-BD59-A6C34878D82A}">
                    <a16:rowId xmlns:a16="http://schemas.microsoft.com/office/drawing/2014/main" val="10007"/>
                  </a:ext>
                </a:extLst>
              </a:tr>
            </a:tbl>
          </a:graphicData>
        </a:graphic>
      </p:graphicFrame>
      <p:sp>
        <p:nvSpPr>
          <p:cNvPr id="14" name="テキスト ボックス 13"/>
          <p:cNvSpPr txBox="1"/>
          <p:nvPr/>
        </p:nvSpPr>
        <p:spPr>
          <a:xfrm>
            <a:off x="46792" y="5208884"/>
            <a:ext cx="444500" cy="338554"/>
          </a:xfrm>
          <a:prstGeom prst="rect">
            <a:avLst/>
          </a:prstGeom>
          <a:noFill/>
        </p:spPr>
        <p:txBody>
          <a:bodyPr wrap="square" rtlCol="0">
            <a:spAutoFit/>
          </a:bodyPr>
          <a:lstStyle/>
          <a:p>
            <a:pPr algn="ctr"/>
            <a:r>
              <a:rPr kumimoji="1" lang="ja-JP" altLang="en-US" sz="1600" b="1" dirty="0">
                <a:solidFill>
                  <a:srgbClr val="FF0000"/>
                </a:solidFill>
                <a:latin typeface="Meiryo UI" panose="020B0604030504040204" pitchFamily="50" charset="-128"/>
                <a:ea typeface="Meiryo UI" panose="020B0604030504040204" pitchFamily="50" charset="-128"/>
              </a:rPr>
              <a:t>①</a:t>
            </a:r>
          </a:p>
        </p:txBody>
      </p:sp>
      <p:sp>
        <p:nvSpPr>
          <p:cNvPr id="15" name="テキスト ボックス 14"/>
          <p:cNvSpPr txBox="1"/>
          <p:nvPr/>
        </p:nvSpPr>
        <p:spPr>
          <a:xfrm>
            <a:off x="1949464" y="5164808"/>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②</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3523821" y="5140254"/>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③</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7268815" y="5127288"/>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⑤</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23" name="テキスト ボックス 22"/>
          <p:cNvSpPr txBox="1"/>
          <p:nvPr/>
        </p:nvSpPr>
        <p:spPr>
          <a:xfrm>
            <a:off x="8551394" y="5127288"/>
            <a:ext cx="444500" cy="338554"/>
          </a:xfrm>
          <a:prstGeom prst="rect">
            <a:avLst/>
          </a:prstGeom>
          <a:noFill/>
        </p:spPr>
        <p:txBody>
          <a:bodyPr wrap="square" rtlCol="0">
            <a:spAutoFit/>
          </a:bodyPr>
          <a:lstStyle/>
          <a:p>
            <a:r>
              <a:rPr kumimoji="1" lang="ja-JP" altLang="en-US" sz="1600" b="1" dirty="0">
                <a:solidFill>
                  <a:srgbClr val="FF0000"/>
                </a:solidFill>
                <a:latin typeface="Meiryo UI" panose="020B0604030504040204" pitchFamily="50" charset="-128"/>
                <a:ea typeface="Meiryo UI" panose="020B0604030504040204" pitchFamily="50" charset="-128"/>
              </a:rPr>
              <a:t>⑥</a:t>
            </a:r>
          </a:p>
        </p:txBody>
      </p:sp>
      <p:sp>
        <p:nvSpPr>
          <p:cNvPr id="27" name="テキスト ボックス 26"/>
          <p:cNvSpPr txBox="1"/>
          <p:nvPr/>
        </p:nvSpPr>
        <p:spPr>
          <a:xfrm>
            <a:off x="10582596" y="5139592"/>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⑦</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25" name="正方形/長方形 24"/>
          <p:cNvSpPr/>
          <p:nvPr/>
        </p:nvSpPr>
        <p:spPr>
          <a:xfrm>
            <a:off x="2425135" y="6558846"/>
            <a:ext cx="1005403" cy="215444"/>
          </a:xfrm>
          <a:prstGeom prst="rect">
            <a:avLst/>
          </a:prstGeom>
        </p:spPr>
        <p:txBody>
          <a:bodyPr wrap="none">
            <a:spAutoFit/>
          </a:bodyPr>
          <a:lstStyle/>
          <a:p>
            <a:r>
              <a:rPr lang="en-US" altLang="ja-JP" sz="800" dirty="0">
                <a:solidFill>
                  <a:schemeClr val="bg1"/>
                </a:solidFill>
              </a:rPr>
              <a:t>http://www.foc.us/</a:t>
            </a:r>
            <a:endParaRPr lang="ja-JP" altLang="en-US" sz="800" dirty="0">
              <a:solidFill>
                <a:schemeClr val="bg1"/>
              </a:solidFill>
            </a:endParaRPr>
          </a:p>
        </p:txBody>
      </p:sp>
      <p:sp>
        <p:nvSpPr>
          <p:cNvPr id="36" name="正方形/長方形 35"/>
          <p:cNvSpPr/>
          <p:nvPr/>
        </p:nvSpPr>
        <p:spPr>
          <a:xfrm>
            <a:off x="7291220" y="6663405"/>
            <a:ext cx="1354858"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https://getversus.com/</a:t>
            </a:r>
            <a:endParaRPr lang="ja-JP" altLang="en-US" sz="800" dirty="0">
              <a:latin typeface="Meiryo UI" panose="020B0604030504040204" pitchFamily="50" charset="-128"/>
              <a:ea typeface="Meiryo UI" panose="020B0604030504040204" pitchFamily="50" charset="-128"/>
            </a:endParaRPr>
          </a:p>
        </p:txBody>
      </p:sp>
      <p:pic>
        <p:nvPicPr>
          <p:cNvPr id="37" name="図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5917" y="5226362"/>
            <a:ext cx="2009940" cy="1514155"/>
          </a:xfrm>
          <a:prstGeom prst="rect">
            <a:avLst/>
          </a:prstGeom>
        </p:spPr>
      </p:pic>
      <p:sp>
        <p:nvSpPr>
          <p:cNvPr id="39" name="正方形/長方形 38"/>
          <p:cNvSpPr/>
          <p:nvPr/>
        </p:nvSpPr>
        <p:spPr>
          <a:xfrm>
            <a:off x="3704929" y="6706092"/>
            <a:ext cx="2310248" cy="200055"/>
          </a:xfrm>
          <a:prstGeom prst="rect">
            <a:avLst/>
          </a:prstGeom>
        </p:spPr>
        <p:txBody>
          <a:bodyPr wrap="none">
            <a:spAutoFit/>
          </a:bodyPr>
          <a:lstStyle/>
          <a:p>
            <a:r>
              <a:rPr lang="en-US" altLang="ja-JP" sz="700" dirty="0">
                <a:latin typeface="Meiryo UI" panose="020B0604030504040204" pitchFamily="50" charset="-128"/>
                <a:ea typeface="Meiryo UI" panose="020B0604030504040204" pitchFamily="50" charset="-128"/>
              </a:rPr>
              <a:t>https://cinet.jp/japanese/research/facilities.html</a:t>
            </a:r>
            <a:endParaRPr lang="ja-JP" altLang="en-US" sz="700" dirty="0">
              <a:latin typeface="Meiryo UI" panose="020B0604030504040204" pitchFamily="50" charset="-128"/>
              <a:ea typeface="Meiryo UI" panose="020B0604030504040204" pitchFamily="50" charset="-128"/>
            </a:endParaRPr>
          </a:p>
        </p:txBody>
      </p:sp>
      <p:sp>
        <p:nvSpPr>
          <p:cNvPr id="40" name="正方形/長方形 39"/>
          <p:cNvSpPr/>
          <p:nvPr/>
        </p:nvSpPr>
        <p:spPr>
          <a:xfrm>
            <a:off x="4111223" y="5070764"/>
            <a:ext cx="1441420" cy="215444"/>
          </a:xfrm>
          <a:prstGeom prst="rect">
            <a:avLst/>
          </a:prstGeom>
        </p:spPr>
        <p:txBody>
          <a:bodyPr wrap="none">
            <a:spAutoFit/>
          </a:bodyPr>
          <a:lstStyle/>
          <a:p>
            <a:r>
              <a:rPr lang="ja-JP" altLang="en-US" sz="800" dirty="0">
                <a:latin typeface="Meiryo UI" panose="020B0604030504040204" pitchFamily="50" charset="-128"/>
                <a:ea typeface="Meiryo UI" panose="020B0604030504040204" pitchFamily="50" charset="-128"/>
              </a:rPr>
              <a:t>脳情報通信融合研究センター</a:t>
            </a:r>
          </a:p>
        </p:txBody>
      </p:sp>
      <p:pic>
        <p:nvPicPr>
          <p:cNvPr id="38" name="図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25410" y="5226361"/>
            <a:ext cx="1193498" cy="1522319"/>
          </a:xfrm>
          <a:prstGeom prst="rect">
            <a:avLst/>
          </a:prstGeom>
        </p:spPr>
      </p:pic>
      <p:sp>
        <p:nvSpPr>
          <p:cNvPr id="42" name="テキスト ボックス 41"/>
          <p:cNvSpPr txBox="1"/>
          <p:nvPr/>
        </p:nvSpPr>
        <p:spPr>
          <a:xfrm>
            <a:off x="5795276" y="5139795"/>
            <a:ext cx="444500" cy="338554"/>
          </a:xfrm>
          <a:prstGeom prst="rect">
            <a:avLst/>
          </a:prstGeom>
          <a:noFill/>
        </p:spPr>
        <p:txBody>
          <a:bodyPr wrap="square" rtlCol="0">
            <a:spAutoFit/>
          </a:bodyPr>
          <a:lstStyle/>
          <a:p>
            <a:r>
              <a:rPr lang="ja-JP" altLang="en-US" sz="1600" b="1" dirty="0">
                <a:solidFill>
                  <a:srgbClr val="FF0000"/>
                </a:solidFill>
                <a:latin typeface="Meiryo UI" panose="020B0604030504040204" pitchFamily="50" charset="-128"/>
                <a:ea typeface="Meiryo UI" panose="020B0604030504040204" pitchFamily="50" charset="-128"/>
              </a:rPr>
              <a:t>④</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41" name="正方形/長方形 40"/>
          <p:cNvSpPr/>
          <p:nvPr/>
        </p:nvSpPr>
        <p:spPr>
          <a:xfrm>
            <a:off x="6012613" y="6682789"/>
            <a:ext cx="1327469" cy="215444"/>
          </a:xfrm>
          <a:prstGeom prst="rect">
            <a:avLst/>
          </a:prstGeom>
        </p:spPr>
        <p:txBody>
          <a:bodyPr wrap="square">
            <a:spAutoFit/>
          </a:bodyPr>
          <a:lstStyle/>
          <a:p>
            <a:r>
              <a:rPr lang="en-US" altLang="ja-JP" sz="400" dirty="0"/>
              <a:t>http://www.medicalexpo.com/ja/prod/nexstim/product-83636-545013.html</a:t>
            </a:r>
            <a:endParaRPr lang="ja-JP" altLang="en-US" sz="400" dirty="0"/>
          </a:p>
        </p:txBody>
      </p:sp>
      <p:sp>
        <p:nvSpPr>
          <p:cNvPr id="43" name="正方形/長方形 42"/>
          <p:cNvSpPr/>
          <p:nvPr/>
        </p:nvSpPr>
        <p:spPr>
          <a:xfrm>
            <a:off x="6175069" y="5055246"/>
            <a:ext cx="1031051" cy="230832"/>
          </a:xfrm>
          <a:prstGeom prst="rect">
            <a:avLst/>
          </a:prstGeom>
        </p:spPr>
        <p:txBody>
          <a:bodyPr wrap="none">
            <a:spAutoFit/>
          </a:bodyPr>
          <a:lstStyle/>
          <a:p>
            <a:r>
              <a:rPr lang="en-US" altLang="ja-JP" sz="900" dirty="0">
                <a:latin typeface="Meiryo UI" panose="020B0604030504040204" pitchFamily="50" charset="-128"/>
                <a:ea typeface="Meiryo UI" panose="020B0604030504040204" pitchFamily="50" charset="-128"/>
              </a:rPr>
              <a:t>NBT® </a:t>
            </a:r>
            <a:r>
              <a:rPr lang="en-US" altLang="ja-JP" sz="900" dirty="0" err="1">
                <a:latin typeface="Meiryo UI" panose="020B0604030504040204" pitchFamily="50" charset="-128"/>
                <a:ea typeface="Meiryo UI" panose="020B0604030504040204" pitchFamily="50" charset="-128"/>
              </a:rPr>
              <a:t>Nexstim</a:t>
            </a:r>
            <a:endParaRPr lang="ja-JP" altLang="en-US" sz="900" dirty="0">
              <a:latin typeface="Meiryo UI" panose="020B0604030504040204" pitchFamily="50" charset="-128"/>
              <a:ea typeface="Meiryo UI" panose="020B0604030504040204" pitchFamily="50" charset="-128"/>
            </a:endParaRPr>
          </a:p>
        </p:txBody>
      </p:sp>
      <p:sp>
        <p:nvSpPr>
          <p:cNvPr id="44" name="正方形/長方形 43"/>
          <p:cNvSpPr/>
          <p:nvPr/>
        </p:nvSpPr>
        <p:spPr>
          <a:xfrm>
            <a:off x="7677348" y="5081759"/>
            <a:ext cx="606256" cy="246221"/>
          </a:xfrm>
          <a:prstGeom prst="rect">
            <a:avLst/>
          </a:prstGeom>
        </p:spPr>
        <p:txBody>
          <a:bodyPr wrap="none">
            <a:spAutoFit/>
          </a:bodyPr>
          <a:lstStyle/>
          <a:p>
            <a:r>
              <a:rPr lang="en-US" altLang="ja-JP" sz="1000" dirty="0">
                <a:latin typeface="Meiryo UI" panose="020B0604030504040204" pitchFamily="50" charset="-128"/>
                <a:ea typeface="Meiryo UI" panose="020B0604030504040204" pitchFamily="50" charset="-128"/>
              </a:rPr>
              <a:t>Versus</a:t>
            </a:r>
            <a:endParaRPr lang="ja-JP" altLang="en-US" sz="1000" dirty="0">
              <a:latin typeface="Meiryo UI" panose="020B0604030504040204" pitchFamily="50" charset="-128"/>
              <a:ea typeface="Meiryo UI" panose="020B0604030504040204" pitchFamily="50" charset="-128"/>
            </a:endParaRPr>
          </a:p>
        </p:txBody>
      </p:sp>
      <p:pic>
        <p:nvPicPr>
          <p:cNvPr id="46" name="図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21056" y="5478146"/>
            <a:ext cx="1976365" cy="1250068"/>
          </a:xfrm>
          <a:prstGeom prst="rect">
            <a:avLst/>
          </a:prstGeom>
        </p:spPr>
      </p:pic>
      <p:sp>
        <p:nvSpPr>
          <p:cNvPr id="47" name="正方形/長方形 46"/>
          <p:cNvSpPr/>
          <p:nvPr/>
        </p:nvSpPr>
        <p:spPr>
          <a:xfrm>
            <a:off x="8823679" y="6662687"/>
            <a:ext cx="1704313" cy="200055"/>
          </a:xfrm>
          <a:prstGeom prst="rect">
            <a:avLst/>
          </a:prstGeom>
        </p:spPr>
        <p:txBody>
          <a:bodyPr wrap="none">
            <a:spAutoFit/>
          </a:bodyPr>
          <a:lstStyle/>
          <a:p>
            <a:r>
              <a:rPr lang="en-US" altLang="ja-JP" sz="700" dirty="0">
                <a:latin typeface="Meiryo UI" panose="020B0604030504040204" pitchFamily="50" charset="-128"/>
                <a:ea typeface="Meiryo UI" panose="020B0604030504040204" pitchFamily="50" charset="-128"/>
              </a:rPr>
              <a:t>https://www.jnss.org/120921-04/</a:t>
            </a:r>
            <a:endParaRPr lang="ja-JP" altLang="en-US" sz="700" dirty="0">
              <a:latin typeface="Meiryo UI" panose="020B0604030504040204" pitchFamily="50" charset="-128"/>
              <a:ea typeface="Meiryo UI" panose="020B0604030504040204" pitchFamily="50" charset="-128"/>
            </a:endParaRPr>
          </a:p>
        </p:txBody>
      </p:sp>
      <p:sp>
        <p:nvSpPr>
          <p:cNvPr id="49" name="正方形/長方形 48"/>
          <p:cNvSpPr/>
          <p:nvPr/>
        </p:nvSpPr>
        <p:spPr>
          <a:xfrm>
            <a:off x="9045575" y="5198138"/>
            <a:ext cx="877163" cy="230832"/>
          </a:xfrm>
          <a:prstGeom prst="rect">
            <a:avLst/>
          </a:prstGeom>
        </p:spPr>
        <p:txBody>
          <a:bodyPr wrap="none">
            <a:spAutoFit/>
          </a:bodyPr>
          <a:lstStyle/>
          <a:p>
            <a:r>
              <a:rPr lang="zh-CN" altLang="en-US" sz="900" dirty="0">
                <a:latin typeface="Meiryo UI" panose="020B0604030504040204" pitchFamily="50" charset="-128"/>
                <a:ea typeface="Meiryo UI" panose="020B0604030504040204" pitchFamily="50" charset="-128"/>
              </a:rPr>
              <a:t>日本神経科学</a:t>
            </a:r>
            <a:endParaRPr lang="ja-JP" altLang="en-US" sz="900" dirty="0">
              <a:latin typeface="Meiryo UI" panose="020B0604030504040204" pitchFamily="50" charset="-128"/>
              <a:ea typeface="Meiryo UI" panose="020B0604030504040204" pitchFamily="50" charset="-128"/>
            </a:endParaRPr>
          </a:p>
        </p:txBody>
      </p:sp>
      <p:sp>
        <p:nvSpPr>
          <p:cNvPr id="51" name="正方形/長方形 50"/>
          <p:cNvSpPr/>
          <p:nvPr/>
        </p:nvSpPr>
        <p:spPr>
          <a:xfrm>
            <a:off x="11027096" y="5212564"/>
            <a:ext cx="639919" cy="230832"/>
          </a:xfrm>
          <a:prstGeom prst="rect">
            <a:avLst/>
          </a:prstGeom>
        </p:spPr>
        <p:txBody>
          <a:bodyPr wrap="none">
            <a:spAutoFit/>
          </a:bodyPr>
          <a:lstStyle/>
          <a:p>
            <a:r>
              <a:rPr lang="en-US" altLang="ja-JP" sz="900" dirty="0">
                <a:latin typeface="Meiryo UI" panose="020B0604030504040204" pitchFamily="50" charset="-128"/>
                <a:ea typeface="Meiryo UI" panose="020B0604030504040204" pitchFamily="50" charset="-128"/>
              </a:rPr>
              <a:t>Amazon</a:t>
            </a:r>
            <a:endParaRPr lang="ja-JP" altLang="en-US" sz="900" dirty="0">
              <a:latin typeface="Meiryo UI" panose="020B0604030504040204" pitchFamily="50" charset="-128"/>
              <a:ea typeface="Meiryo UI" panose="020B0604030504040204" pitchFamily="50" charset="-128"/>
            </a:endParaRPr>
          </a:p>
        </p:txBody>
      </p:sp>
      <p:pic>
        <p:nvPicPr>
          <p:cNvPr id="52" name="図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5022" y="5511677"/>
            <a:ext cx="1151010" cy="1151010"/>
          </a:xfrm>
          <a:prstGeom prst="rect">
            <a:avLst/>
          </a:prstGeom>
        </p:spPr>
      </p:pic>
      <p:sp>
        <p:nvSpPr>
          <p:cNvPr id="53" name="正方形/長方形 52"/>
          <p:cNvSpPr/>
          <p:nvPr/>
        </p:nvSpPr>
        <p:spPr>
          <a:xfrm>
            <a:off x="10800044" y="6567592"/>
            <a:ext cx="1225988" cy="276999"/>
          </a:xfrm>
          <a:prstGeom prst="rect">
            <a:avLst/>
          </a:prstGeom>
        </p:spPr>
        <p:txBody>
          <a:bodyPr wrap="square">
            <a:spAutoFit/>
          </a:bodyPr>
          <a:lstStyle/>
          <a:p>
            <a:r>
              <a:rPr lang="en-US" altLang="ja-JP" sz="200" dirty="0"/>
              <a:t>https://www.amazon.co.jp/zcspe-%E3%83%90%E3%82%A4%E3%82%AA%E3%83%95%E3%82%A3%E3%83%BC%E3%83%89%E3%83%90%E3%83%83%E3%82%AF%E8%B5%A4%E5%A4%96%E7%B7%9A%E3%82%A4%E3%83%B3%E3%83%86%E3%83%AA%E3%82%B8%E3%82%A7%E3%83%B3%E3%83%88%E3%81%AA%E6%89%8B%E9%A6%96%E3%82%A2%E3%83%B3%E3%83%81%E5%81%9C%E6%AD%A2Snore-Gone-Snore-Stopper/dp/B01LXFG8YV</a:t>
            </a:r>
            <a:endParaRPr lang="ja-JP" altLang="en-US" sz="200" dirty="0"/>
          </a:p>
        </p:txBody>
      </p:sp>
      <p:sp>
        <p:nvSpPr>
          <p:cNvPr id="55" name="正方形/長方形 54"/>
          <p:cNvSpPr/>
          <p:nvPr/>
        </p:nvSpPr>
        <p:spPr>
          <a:xfrm>
            <a:off x="731050" y="5070764"/>
            <a:ext cx="673582"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Medtronic</a:t>
            </a:r>
            <a:endParaRPr lang="ja-JP" altLang="en-US" sz="800" dirty="0">
              <a:latin typeface="Meiryo UI" panose="020B0604030504040204" pitchFamily="50" charset="-128"/>
              <a:ea typeface="Meiryo UI" panose="020B0604030504040204" pitchFamily="50" charset="-128"/>
            </a:endParaRPr>
          </a:p>
        </p:txBody>
      </p:sp>
      <p:sp>
        <p:nvSpPr>
          <p:cNvPr id="56" name="正方形/長方形 55"/>
          <p:cNvSpPr/>
          <p:nvPr/>
        </p:nvSpPr>
        <p:spPr>
          <a:xfrm>
            <a:off x="2778607" y="5062483"/>
            <a:ext cx="356188" cy="215444"/>
          </a:xfrm>
          <a:prstGeom prst="rect">
            <a:avLst/>
          </a:prstGeom>
        </p:spPr>
        <p:txBody>
          <a:bodyPr wrap="none">
            <a:spAutoFit/>
          </a:bodyPr>
          <a:lstStyle/>
          <a:p>
            <a:r>
              <a:rPr lang="en-US" altLang="ja-JP" sz="800" dirty="0" err="1">
                <a:latin typeface="Meiryo UI" panose="020B0604030504040204" pitchFamily="50" charset="-128"/>
                <a:ea typeface="Meiryo UI" panose="020B0604030504040204" pitchFamily="50" charset="-128"/>
              </a:rPr>
              <a:t>Foc</a:t>
            </a:r>
            <a:endParaRPr lang="ja-JP" altLang="en-US" sz="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25607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2056" y="3492500"/>
            <a:ext cx="5488344" cy="3083451"/>
          </a:xfrm>
          <a:prstGeom prst="rect">
            <a:avLst/>
          </a:prstGeom>
        </p:spPr>
      </p:pic>
      <p:sp>
        <p:nvSpPr>
          <p:cNvPr id="2" name="正方形/長方形 1"/>
          <p:cNvSpPr/>
          <p:nvPr/>
        </p:nvSpPr>
        <p:spPr>
          <a:xfrm>
            <a:off x="0" y="0"/>
            <a:ext cx="12191999" cy="584775"/>
          </a:xfrm>
          <a:prstGeom prst="rect">
            <a:avLst/>
          </a:prstGeom>
        </p:spPr>
        <p:txBody>
          <a:bodyPr wrap="square">
            <a:spAutoFit/>
          </a:bodyPr>
          <a:lstStyle/>
          <a:p>
            <a:pPr algn="ctr">
              <a:defRPr/>
            </a:pPr>
            <a:r>
              <a:rPr lang="ja-JP" altLang="en-US" sz="3200" b="1" dirty="0">
                <a:latin typeface="Meiryo UI" panose="020B0604030504040204" pitchFamily="50" charset="-128"/>
                <a:ea typeface="Meiryo UI" panose="020B0604030504040204" pitchFamily="50" charset="-128"/>
              </a:rPr>
              <a:t>経頭蓋</a:t>
            </a:r>
            <a:r>
              <a:rPr lang="ja-JP" altLang="en-US" sz="3200" b="1" dirty="0">
                <a:solidFill>
                  <a:srgbClr val="C00000"/>
                </a:solidFill>
                <a:latin typeface="Meiryo UI" panose="020B0604030504040204" pitchFamily="50" charset="-128"/>
                <a:ea typeface="Meiryo UI" panose="020B0604030504040204" pitchFamily="50" charset="-128"/>
              </a:rPr>
              <a:t>磁気</a:t>
            </a:r>
            <a:r>
              <a:rPr lang="ja-JP" altLang="en-US" sz="3200" b="1" dirty="0">
                <a:latin typeface="Meiryo UI" panose="020B0604030504040204" pitchFamily="50" charset="-128"/>
                <a:ea typeface="Meiryo UI" panose="020B0604030504040204" pitchFamily="50" charset="-128"/>
              </a:rPr>
              <a:t>刺激と電気（</a:t>
            </a:r>
            <a:r>
              <a:rPr lang="ja-JP" altLang="en-US" sz="3200" b="1" dirty="0">
                <a:solidFill>
                  <a:srgbClr val="C00000"/>
                </a:solidFill>
                <a:latin typeface="Meiryo UI" panose="020B0604030504040204" pitchFamily="50" charset="-128"/>
                <a:ea typeface="Meiryo UI" panose="020B0604030504040204" pitchFamily="50" charset="-128"/>
              </a:rPr>
              <a:t>直流</a:t>
            </a:r>
            <a:r>
              <a:rPr lang="ja-JP" altLang="en-US" sz="3200" b="1" dirty="0">
                <a:latin typeface="Meiryo UI" panose="020B0604030504040204" pitchFamily="50" charset="-128"/>
                <a:ea typeface="Meiryo UI" panose="020B0604030504040204" pitchFamily="50" charset="-128"/>
              </a:rPr>
              <a:t>・</a:t>
            </a:r>
            <a:r>
              <a:rPr lang="ja-JP" altLang="en-US" sz="3200" b="1" dirty="0">
                <a:solidFill>
                  <a:srgbClr val="C00000"/>
                </a:solidFill>
                <a:latin typeface="Meiryo UI" panose="020B0604030504040204" pitchFamily="50" charset="-128"/>
                <a:ea typeface="Meiryo UI" panose="020B0604030504040204" pitchFamily="50" charset="-128"/>
              </a:rPr>
              <a:t>交流</a:t>
            </a:r>
            <a:r>
              <a:rPr lang="ja-JP" altLang="en-US" sz="3200" b="1" dirty="0">
                <a:latin typeface="Meiryo UI" panose="020B0604030504040204" pitchFamily="50" charset="-128"/>
                <a:ea typeface="Meiryo UI" panose="020B0604030504040204" pitchFamily="50" charset="-128"/>
              </a:rPr>
              <a:t>）刺激</a:t>
            </a:r>
          </a:p>
        </p:txBody>
      </p:sp>
      <p:pic>
        <p:nvPicPr>
          <p:cNvPr id="3" name="図 2"/>
          <p:cNvPicPr>
            <a:picLocks noChangeAspect="1"/>
          </p:cNvPicPr>
          <p:nvPr/>
        </p:nvPicPr>
        <p:blipFill>
          <a:blip r:embed="rId3"/>
          <a:stretch>
            <a:fillRect/>
          </a:stretch>
        </p:blipFill>
        <p:spPr>
          <a:xfrm>
            <a:off x="0" y="2327801"/>
            <a:ext cx="6608455" cy="2993499"/>
          </a:xfrm>
          <a:prstGeom prst="rect">
            <a:avLst/>
          </a:prstGeom>
        </p:spPr>
      </p:pic>
      <p:sp>
        <p:nvSpPr>
          <p:cNvPr id="4" name="正方形/長方形 3"/>
          <p:cNvSpPr/>
          <p:nvPr/>
        </p:nvSpPr>
        <p:spPr>
          <a:xfrm>
            <a:off x="470564" y="781308"/>
            <a:ext cx="11323898" cy="1200329"/>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★経頭蓋刺激の原理</a:t>
            </a:r>
          </a:p>
          <a:p>
            <a:r>
              <a:rPr lang="en-US" altLang="ja-JP" dirty="0">
                <a:latin typeface="Meiryo UI" panose="020B0604030504040204" pitchFamily="50" charset="-128"/>
                <a:ea typeface="Meiryo UI" panose="020B0604030504040204" pitchFamily="50" charset="-128"/>
              </a:rPr>
              <a:t>TMS</a:t>
            </a:r>
            <a:r>
              <a:rPr lang="ja-JP" altLang="en-US" dirty="0">
                <a:latin typeface="Meiryo UI" panose="020B0604030504040204" pitchFamily="50" charset="-128"/>
                <a:ea typeface="Meiryo UI" panose="020B0604030504040204" pitchFamily="50" charset="-128"/>
              </a:rPr>
              <a:t>（左）は頭皮上に置いたコイルに電流が瞬間的に流れることで変動磁場が生じ、それを打ち消す反対向きの渦電流が生体内に生じる。一方、経頭蓋電流刺激（</a:t>
            </a:r>
            <a:r>
              <a:rPr lang="en-US" altLang="ja-JP" dirty="0">
                <a:latin typeface="Meiryo UI" panose="020B0604030504040204" pitchFamily="50" charset="-128"/>
                <a:ea typeface="Meiryo UI" panose="020B0604030504040204" pitchFamily="50" charset="-128"/>
              </a:rPr>
              <a:t>TES</a:t>
            </a:r>
            <a:r>
              <a:rPr lang="ja-JP" altLang="en-US" dirty="0">
                <a:latin typeface="Meiryo UI" panose="020B0604030504040204" pitchFamily="50" charset="-128"/>
                <a:ea typeface="Meiryo UI" panose="020B0604030504040204" pitchFamily="50" charset="-128"/>
              </a:rPr>
              <a:t>）では刺激電極間に電流が流れる。</a:t>
            </a:r>
            <a:r>
              <a:rPr lang="en-US" altLang="ja-JP" dirty="0">
                <a:latin typeface="Meiryo UI" panose="020B0604030504040204" pitchFamily="50" charset="-128"/>
                <a:ea typeface="Meiryo UI" panose="020B0604030504040204" pitchFamily="50" charset="-128"/>
              </a:rPr>
              <a:t>TMS</a:t>
            </a:r>
            <a:r>
              <a:rPr lang="ja-JP" altLang="en-US" dirty="0">
                <a:latin typeface="Meiryo UI" panose="020B0604030504040204" pitchFamily="50" charset="-128"/>
                <a:ea typeface="Meiryo UI" panose="020B0604030504040204" pitchFamily="50" charset="-128"/>
              </a:rPr>
              <a:t>（頭蓋に平行）と</a:t>
            </a:r>
            <a:r>
              <a:rPr lang="en-US" altLang="ja-JP" dirty="0">
                <a:latin typeface="Meiryo UI" panose="020B0604030504040204" pitchFamily="50" charset="-128"/>
                <a:ea typeface="Meiryo UI" panose="020B0604030504040204" pitchFamily="50" charset="-128"/>
              </a:rPr>
              <a:t>TES</a:t>
            </a:r>
            <a:r>
              <a:rPr lang="ja-JP" altLang="en-US" dirty="0">
                <a:latin typeface="Meiryo UI" panose="020B0604030504040204" pitchFamily="50" charset="-128"/>
                <a:ea typeface="Meiryo UI" panose="020B0604030504040204" pitchFamily="50" charset="-128"/>
              </a:rPr>
              <a:t>（頭蓋に垂直方向）では、電流の向きの差により運動誘発電位など生体内の応答に影響を及ぼす。</a:t>
            </a:r>
          </a:p>
        </p:txBody>
      </p:sp>
      <p:sp>
        <p:nvSpPr>
          <p:cNvPr id="6" name="正方形/長方形 5"/>
          <p:cNvSpPr/>
          <p:nvPr/>
        </p:nvSpPr>
        <p:spPr>
          <a:xfrm>
            <a:off x="7168178" y="6450087"/>
            <a:ext cx="4356100" cy="251728"/>
          </a:xfrm>
          <a:prstGeom prst="rect">
            <a:avLst/>
          </a:prstGeom>
        </p:spPr>
        <p:txBody>
          <a:bodyPr wrap="square">
            <a:spAutoFit/>
          </a:bodyPr>
          <a:lstStyle/>
          <a:p>
            <a:r>
              <a:rPr lang="en-US" altLang="ja-JP" sz="1050" dirty="0"/>
              <a:t>https://www.cell.com/current-biology/fulltext/S0960-9822(17)31185-5</a:t>
            </a:r>
            <a:endParaRPr lang="ja-JP" altLang="en-US" sz="1050" dirty="0"/>
          </a:p>
        </p:txBody>
      </p:sp>
      <p:sp>
        <p:nvSpPr>
          <p:cNvPr id="7" name="正方形/長方形 6"/>
          <p:cNvSpPr/>
          <p:nvPr/>
        </p:nvSpPr>
        <p:spPr>
          <a:xfrm>
            <a:off x="6167438" y="2317870"/>
            <a:ext cx="5759806" cy="1169551"/>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経頭蓋直流電気刺激（</a:t>
            </a:r>
            <a:r>
              <a:rPr lang="en-US" altLang="ja-JP" sz="1400" dirty="0" err="1">
                <a:latin typeface="Meiryo UI" panose="020B0604030504040204" pitchFamily="50" charset="-128"/>
                <a:ea typeface="Meiryo UI" panose="020B0604030504040204" pitchFamily="50" charset="-128"/>
              </a:rPr>
              <a:t>tDCS</a:t>
            </a:r>
            <a:r>
              <a:rPr lang="ja-JP" altLang="en-US" sz="1400" dirty="0">
                <a:latin typeface="Meiryo UI" panose="020B0604030504040204" pitchFamily="50" charset="-128"/>
                <a:ea typeface="Meiryo UI" panose="020B0604030504040204" pitchFamily="50" charset="-128"/>
              </a:rPr>
              <a:t>）を実施。前頭前皮質を刺激したうえで連想的学習に基づく課題を行わせた。結果は、学習能力</a:t>
            </a:r>
            <a:r>
              <a:rPr lang="en-US" altLang="ja-JP" sz="1400" dirty="0">
                <a:latin typeface="Meiryo UI" panose="020B0604030504040204" pitchFamily="50" charset="-128"/>
                <a:ea typeface="Meiryo UI" panose="020B0604030504040204" pitchFamily="50" charset="-128"/>
              </a:rPr>
              <a:t>40</a:t>
            </a:r>
            <a:r>
              <a:rPr lang="ja-JP" altLang="en-US" sz="1400" dirty="0">
                <a:latin typeface="Meiryo UI" panose="020B0604030504040204" pitchFamily="50" charset="-128"/>
                <a:ea typeface="Meiryo UI" panose="020B0604030504040204" pitchFamily="50" charset="-128"/>
              </a:rPr>
              <a:t>％向上と言う画期的効果。</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開発したのは、米カリフォルニア州</a:t>
            </a:r>
            <a:r>
              <a:rPr lang="en-US" altLang="ja-JP" sz="1400" dirty="0">
                <a:latin typeface="Meiryo UI" panose="020B0604030504040204" pitchFamily="50" charset="-128"/>
                <a:ea typeface="Meiryo UI" panose="020B0604030504040204" pitchFamily="50" charset="-128"/>
              </a:rPr>
              <a:t>HRL</a:t>
            </a:r>
            <a:r>
              <a:rPr lang="ja-JP" altLang="en-US" sz="1400" dirty="0">
                <a:latin typeface="Meiryo UI" panose="020B0604030504040204" pitchFamily="50" charset="-128"/>
                <a:ea typeface="Meiryo UI" panose="020B0604030504040204" pitchFamily="50" charset="-128"/>
              </a:rPr>
              <a:t>ラボラトリーズ（</a:t>
            </a:r>
            <a:r>
              <a:rPr lang="en-US" altLang="ja-JP" sz="1400" dirty="0">
                <a:latin typeface="Meiryo UI" panose="020B0604030504040204" pitchFamily="50" charset="-128"/>
                <a:ea typeface="Meiryo UI" panose="020B0604030504040204" pitchFamily="50" charset="-128"/>
              </a:rPr>
              <a:t>HRL Laboratories</a:t>
            </a:r>
            <a:r>
              <a:rPr lang="ja-JP" altLang="en-US" sz="1400" dirty="0">
                <a:latin typeface="Meiryo UI" panose="020B0604030504040204" pitchFamily="50" charset="-128"/>
                <a:ea typeface="Meiryo UI" panose="020B0604030504040204" pitchFamily="50" charset="-128"/>
              </a:rPr>
              <a:t>）、ニューヨークのソテリックス・メディカル（</a:t>
            </a:r>
            <a:r>
              <a:rPr lang="en-US" altLang="ja-JP" sz="1400" dirty="0" err="1">
                <a:latin typeface="Meiryo UI" panose="020B0604030504040204" pitchFamily="50" charset="-128"/>
                <a:ea typeface="Meiryo UI" panose="020B0604030504040204" pitchFamily="50" charset="-128"/>
              </a:rPr>
              <a:t>Soterix</a:t>
            </a:r>
            <a:r>
              <a:rPr lang="en-US" altLang="ja-JP" sz="1400" dirty="0">
                <a:latin typeface="Meiryo UI" panose="020B0604030504040204" pitchFamily="50" charset="-128"/>
                <a:ea typeface="Meiryo UI" panose="020B0604030504040204" pitchFamily="50" charset="-128"/>
              </a:rPr>
              <a:t> Medical</a:t>
            </a:r>
            <a:r>
              <a:rPr lang="ja-JP" altLang="en-US" sz="1400" dirty="0">
                <a:latin typeface="Meiryo UI" panose="020B0604030504040204" pitchFamily="50" charset="-128"/>
                <a:ea typeface="Meiryo UI" panose="020B0604030504040204" pitchFamily="50" charset="-128"/>
              </a:rPr>
              <a:t>）、加モントリーオルのマギル大学の研究者。</a:t>
            </a:r>
          </a:p>
        </p:txBody>
      </p:sp>
      <p:sp>
        <p:nvSpPr>
          <p:cNvPr id="9" name="テキスト ボックス 8"/>
          <p:cNvSpPr txBox="1"/>
          <p:nvPr/>
        </p:nvSpPr>
        <p:spPr>
          <a:xfrm>
            <a:off x="3543300" y="5880100"/>
            <a:ext cx="1676400" cy="338554"/>
          </a:xfrm>
          <a:prstGeom prst="rect">
            <a:avLst/>
          </a:prstGeom>
          <a:noFill/>
        </p:spPr>
        <p:txBody>
          <a:bodyPr wrap="square" rtlCol="0">
            <a:spAutoFit/>
          </a:bodyPr>
          <a:lstStyle/>
          <a:p>
            <a:pPr algn="r"/>
            <a:r>
              <a:rPr kumimoji="1" lang="ja-JP" altLang="en-US" sz="1600" dirty="0">
                <a:latin typeface="Meiryo UI" panose="020B0604030504040204" pitchFamily="50" charset="-128"/>
                <a:ea typeface="Meiryo UI" panose="020B0604030504040204" pitchFamily="50" charset="-128"/>
              </a:rPr>
              <a:t>経頭蓋</a:t>
            </a:r>
            <a:r>
              <a:rPr kumimoji="1" lang="ja-JP" altLang="en-US" sz="1600" b="1" dirty="0">
                <a:solidFill>
                  <a:srgbClr val="C00000"/>
                </a:solidFill>
                <a:latin typeface="Meiryo UI" panose="020B0604030504040204" pitchFamily="50" charset="-128"/>
                <a:ea typeface="Meiryo UI" panose="020B0604030504040204" pitchFamily="50" charset="-128"/>
              </a:rPr>
              <a:t>直流</a:t>
            </a:r>
            <a:r>
              <a:rPr kumimoji="1" lang="ja-JP" altLang="en-US" sz="1600" dirty="0">
                <a:latin typeface="Meiryo UI" panose="020B0604030504040204" pitchFamily="50" charset="-128"/>
                <a:ea typeface="Meiryo UI" panose="020B0604030504040204" pitchFamily="50" charset="-128"/>
              </a:rPr>
              <a:t>刺激</a:t>
            </a:r>
          </a:p>
        </p:txBody>
      </p:sp>
      <p:cxnSp>
        <p:nvCxnSpPr>
          <p:cNvPr id="11" name="直線矢印コネクタ 10"/>
          <p:cNvCxnSpPr>
            <a:stCxn id="9" idx="3"/>
          </p:cNvCxnSpPr>
          <p:nvPr/>
        </p:nvCxnSpPr>
        <p:spPr>
          <a:xfrm flipV="1">
            <a:off x="5219700" y="6045200"/>
            <a:ext cx="1407756" cy="41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424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80656" y="0"/>
            <a:ext cx="10310193" cy="584775"/>
          </a:xfrm>
          <a:prstGeom prst="rect">
            <a:avLst/>
          </a:prstGeom>
        </p:spPr>
        <p:txBody>
          <a:bodyPr wrap="square">
            <a:spAutoFit/>
          </a:bodyPr>
          <a:lstStyle/>
          <a:p>
            <a:pPr algn="ctr"/>
            <a:r>
              <a:rPr lang="ja-JP" altLang="en-US" sz="3200" b="1" dirty="0">
                <a:latin typeface="Meiryo UI" panose="020B0604030504040204" pitchFamily="50" charset="-128"/>
                <a:ea typeface="Meiryo UI" panose="020B0604030504040204" pitchFamily="50" charset="-128"/>
              </a:rPr>
              <a:t>深部脳刺激（</a:t>
            </a:r>
            <a:r>
              <a:rPr lang="en-US" altLang="ja-JP" sz="3200" b="1" dirty="0">
                <a:latin typeface="Meiryo UI" panose="020B0604030504040204" pitchFamily="50" charset="-128"/>
                <a:ea typeface="Meiryo UI" panose="020B0604030504040204" pitchFamily="50" charset="-128"/>
              </a:rPr>
              <a:t>DBS</a:t>
            </a:r>
            <a:r>
              <a:rPr lang="ja-JP" altLang="en-US" sz="3200" b="1" dirty="0">
                <a:latin typeface="Meiryo UI" panose="020B0604030504040204" pitchFamily="50" charset="-128"/>
                <a:ea typeface="Meiryo UI" panose="020B0604030504040204" pitchFamily="50" charset="-128"/>
              </a:rPr>
              <a:t>）</a:t>
            </a:r>
          </a:p>
        </p:txBody>
      </p:sp>
      <p:sp>
        <p:nvSpPr>
          <p:cNvPr id="10" name="正方形/長方形 9"/>
          <p:cNvSpPr/>
          <p:nvPr/>
        </p:nvSpPr>
        <p:spPr>
          <a:xfrm>
            <a:off x="548802" y="6627612"/>
            <a:ext cx="3712876" cy="230832"/>
          </a:xfrm>
          <a:prstGeom prst="rect">
            <a:avLst/>
          </a:prstGeom>
        </p:spPr>
        <p:txBody>
          <a:bodyPr wrap="none">
            <a:spAutoFit/>
          </a:bodyPr>
          <a:lstStyle/>
          <a:p>
            <a:pPr algn="ctr"/>
            <a:r>
              <a:rPr lang="ja-JP" altLang="en-US" sz="900" dirty="0">
                <a:solidFill>
                  <a:schemeClr val="bg1"/>
                </a:solidFill>
                <a:latin typeface="Meiryo UI" panose="020B0604030504040204" pitchFamily="50" charset="-128"/>
                <a:ea typeface="Meiryo UI" panose="020B0604030504040204" pitchFamily="50" charset="-128"/>
              </a:rPr>
              <a:t>（出典）神経内科医に必要な脳深部刺激療法に関する最新知識から転載</a:t>
            </a:r>
          </a:p>
        </p:txBody>
      </p:sp>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047" y="2418081"/>
            <a:ext cx="6487585" cy="3762799"/>
          </a:xfrm>
          <a:prstGeom prst="rect">
            <a:avLst/>
          </a:prstGeom>
        </p:spPr>
      </p:pic>
      <p:sp>
        <p:nvSpPr>
          <p:cNvPr id="13" name="正方形/長方形 12"/>
          <p:cNvSpPr/>
          <p:nvPr/>
        </p:nvSpPr>
        <p:spPr>
          <a:xfrm>
            <a:off x="7796213" y="107721"/>
            <a:ext cx="2329677" cy="369332"/>
          </a:xfrm>
          <a:prstGeom prst="rect">
            <a:avLst/>
          </a:prstGeom>
        </p:spPr>
        <p:txBody>
          <a:bodyPr wrap="none">
            <a:spAutoFit/>
          </a:bodyPr>
          <a:lstStyle/>
          <a:p>
            <a:r>
              <a:rPr lang="en-US" altLang="ja-JP" dirty="0"/>
              <a:t>Deep Brain Stimulation</a:t>
            </a:r>
            <a:endParaRPr lang="ja-JP" altLang="en-US" dirty="0"/>
          </a:p>
        </p:txBody>
      </p:sp>
      <p:sp>
        <p:nvSpPr>
          <p:cNvPr id="14" name="正方形/長方形 13"/>
          <p:cNvSpPr/>
          <p:nvPr/>
        </p:nvSpPr>
        <p:spPr>
          <a:xfrm>
            <a:off x="0" y="913187"/>
            <a:ext cx="12192000" cy="923330"/>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脳疾患の治癒を目指す手法として、古典的な手術法は、脳内で過剰に興奮している部分を針で特定し、電気でその部位を凝固するという手術。重症な振戦、固縮、ジスキネジアに対しては、大脳基底部の視床や淡蒼球の「凝固術」が行われてきたが、この方法は、誤った部位を凝固してしまうと取り返しのつかない後遺症が残る可能性があり、また非可逆的であり今は余り用いられない。</a:t>
            </a:r>
          </a:p>
        </p:txBody>
      </p:sp>
      <p:pic>
        <p:nvPicPr>
          <p:cNvPr id="15" name="図 14"/>
          <p:cNvPicPr>
            <a:picLocks noChangeAspect="1"/>
          </p:cNvPicPr>
          <p:nvPr/>
        </p:nvPicPr>
        <p:blipFill>
          <a:blip r:embed="rId4"/>
          <a:stretch>
            <a:fillRect/>
          </a:stretch>
        </p:blipFill>
        <p:spPr>
          <a:xfrm>
            <a:off x="6777831" y="1836517"/>
            <a:ext cx="4732337" cy="4952446"/>
          </a:xfrm>
          <a:prstGeom prst="rect">
            <a:avLst/>
          </a:prstGeom>
        </p:spPr>
      </p:pic>
      <p:sp>
        <p:nvSpPr>
          <p:cNvPr id="2" name="テキスト ボックス 1"/>
          <p:cNvSpPr txBox="1"/>
          <p:nvPr/>
        </p:nvSpPr>
        <p:spPr>
          <a:xfrm>
            <a:off x="1312310" y="6180880"/>
            <a:ext cx="4271058" cy="261610"/>
          </a:xfrm>
          <a:prstGeom prst="rect">
            <a:avLst/>
          </a:prstGeom>
          <a:noFill/>
        </p:spPr>
        <p:txBody>
          <a:bodyPr wrap="square" rtlCol="0">
            <a:spAutoFit/>
          </a:bodyPr>
          <a:lstStyle/>
          <a:p>
            <a:pPr algn="ctr"/>
            <a:r>
              <a:rPr kumimoji="1" lang="en-US" altLang="ja-JP" sz="1050" dirty="0">
                <a:latin typeface="Meiryo UI" panose="020B0604030504040204" pitchFamily="50" charset="-128"/>
                <a:ea typeface="Meiryo UI" panose="020B0604030504040204" pitchFamily="50" charset="-128"/>
              </a:rPr>
              <a:t>(</a:t>
            </a:r>
            <a:r>
              <a:rPr kumimoji="1" lang="ja-JP" altLang="en-US" sz="1050" dirty="0">
                <a:latin typeface="Meiryo UI" panose="020B0604030504040204" pitchFamily="50" charset="-128"/>
                <a:ea typeface="Meiryo UI" panose="020B0604030504040204" pitchFamily="50" charset="-128"/>
              </a:rPr>
              <a:t>出典）</a:t>
            </a:r>
            <a:r>
              <a:rPr kumimoji="1" lang="en-US" altLang="ja-JP" sz="1050" dirty="0">
                <a:latin typeface="Meiryo UI" panose="020B0604030504040204" pitchFamily="50" charset="-128"/>
                <a:ea typeface="Meiryo UI" panose="020B0604030504040204" pitchFamily="50" charset="-128"/>
              </a:rPr>
              <a:t>Medtronic</a:t>
            </a:r>
            <a:r>
              <a:rPr kumimoji="1" lang="ja-JP" altLang="en-US" sz="1050" dirty="0">
                <a:latin typeface="Meiryo UI" panose="020B0604030504040204" pitchFamily="50" charset="-128"/>
                <a:ea typeface="Meiryo UI" panose="020B0604030504040204" pitchFamily="50" charset="-128"/>
              </a:rPr>
              <a:t>社</a:t>
            </a:r>
            <a:r>
              <a:rPr kumimoji="1" lang="en-US" altLang="ja-JP" sz="1050" dirty="0">
                <a:latin typeface="Meiryo UI" panose="020B0604030504040204" pitchFamily="50" charset="-128"/>
                <a:ea typeface="Meiryo UI" panose="020B0604030504040204" pitchFamily="50" charset="-128"/>
              </a:rPr>
              <a:t>HP</a:t>
            </a:r>
            <a:endParaRPr kumimoji="1" lang="ja-JP" altLang="en-US" sz="105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69624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en-US" altLang="ja-JP" sz="41200" b="1" dirty="0">
                <a:solidFill>
                  <a:schemeClr val="bg1">
                    <a:lumMod val="85000"/>
                  </a:schemeClr>
                </a:solidFill>
                <a:latin typeface="Meiryo UI" panose="020B0604030504040204" pitchFamily="50" charset="-128"/>
                <a:ea typeface="Meiryo UI" panose="020B0604030504040204" pitchFamily="50" charset="-128"/>
              </a:rPr>
              <a:t>1</a:t>
            </a:r>
            <a:endParaRPr kumimoji="1" lang="ja-JP" altLang="en-US" sz="412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443463" y="2767280"/>
            <a:ext cx="9378099" cy="1323439"/>
          </a:xfrm>
          <a:prstGeom prst="rect">
            <a:avLst/>
          </a:prstGeom>
          <a:noFill/>
        </p:spPr>
        <p:txBody>
          <a:bodyPr wrap="square" rtlCol="0">
            <a:spAutoFit/>
          </a:bodyPr>
          <a:lstStyle/>
          <a:p>
            <a:pPr algn="ctr"/>
            <a:r>
              <a:rPr kumimoji="1" lang="ja-JP" altLang="en-US" sz="8000" b="1" dirty="0">
                <a:solidFill>
                  <a:srgbClr val="C00000"/>
                </a:solidFill>
                <a:latin typeface="Malgun Gothic" panose="020B0503020000020004" pitchFamily="34" charset="-127"/>
                <a:ea typeface="Malgun Gothic" panose="020B0503020000020004" pitchFamily="34" charset="-127"/>
              </a:rPr>
              <a:t>脳</a:t>
            </a:r>
            <a:r>
              <a:rPr kumimoji="1" lang="ja-JP" altLang="en-US" sz="8000" dirty="0">
                <a:latin typeface="Malgun Gothic" panose="020B0503020000020004" pitchFamily="34" charset="-127"/>
                <a:ea typeface="Malgun Gothic" panose="020B0503020000020004" pitchFamily="34" charset="-127"/>
              </a:rPr>
              <a:t>に注目するわけ</a:t>
            </a:r>
            <a:endParaRPr kumimoji="1" lang="en-US" altLang="ja-JP" sz="3200"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1151039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テキスト ボックス 21"/>
          <p:cNvSpPr txBox="1"/>
          <p:nvPr/>
        </p:nvSpPr>
        <p:spPr>
          <a:xfrm>
            <a:off x="3281948" y="-420560"/>
            <a:ext cx="5692366" cy="7694414"/>
          </a:xfrm>
          <a:prstGeom prst="rect">
            <a:avLst/>
          </a:prstGeom>
          <a:noFill/>
        </p:spPr>
        <p:txBody>
          <a:bodyPr wrap="square" rtlCol="0" anchor="ctr">
            <a:spAutoFit/>
          </a:bodyPr>
          <a:lstStyle/>
          <a:p>
            <a:pPr algn="ctr"/>
            <a:r>
              <a:rPr kumimoji="1" lang="en-US" altLang="ja-JP" sz="49400" b="1" dirty="0">
                <a:solidFill>
                  <a:schemeClr val="bg1">
                    <a:lumMod val="85000"/>
                  </a:schemeClr>
                </a:solidFill>
                <a:latin typeface="Meiryo UI" panose="020B0604030504040204" pitchFamily="50" charset="-128"/>
                <a:ea typeface="Meiryo UI" panose="020B0604030504040204" pitchFamily="50" charset="-128"/>
              </a:rPr>
              <a:t>4</a:t>
            </a:r>
            <a:endParaRPr kumimoji="1" lang="ja-JP" altLang="en-US" sz="494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10622" y="2767288"/>
            <a:ext cx="12191999" cy="1323439"/>
          </a:xfrm>
          <a:prstGeom prst="rect">
            <a:avLst/>
          </a:prstGeom>
          <a:noFill/>
        </p:spPr>
        <p:txBody>
          <a:bodyPr wrap="square" rtlCol="0">
            <a:spAutoFit/>
          </a:bodyPr>
          <a:lstStyle/>
          <a:p>
            <a:pPr algn="ctr"/>
            <a:r>
              <a:rPr kumimoji="1" lang="ja-JP" altLang="en-US" sz="8000" dirty="0">
                <a:solidFill>
                  <a:srgbClr val="C00000"/>
                </a:solidFill>
                <a:latin typeface="HGSｺﾞｼｯｸE" panose="020B0900000000000000" pitchFamily="50" charset="-128"/>
                <a:ea typeface="HGSｺﾞｼｯｸE" panose="020B0900000000000000" pitchFamily="50" charset="-128"/>
              </a:rPr>
              <a:t>脳情報学の適用分野</a:t>
            </a:r>
            <a:endParaRPr kumimoji="1" lang="en-US" altLang="ja-JP" sz="3200" u="sng" dirty="0">
              <a:latin typeface="HGSｺﾞｼｯｸE" panose="020B0900000000000000" pitchFamily="50" charset="-128"/>
              <a:ea typeface="HGSｺﾞｼｯｸE" panose="020B0900000000000000" pitchFamily="50" charset="-128"/>
            </a:endParaRPr>
          </a:p>
        </p:txBody>
      </p:sp>
    </p:spTree>
    <p:extLst>
      <p:ext uri="{BB962C8B-B14F-4D97-AF65-F5344CB8AC3E}">
        <p14:creationId xmlns:p14="http://schemas.microsoft.com/office/powerpoint/2010/main" val="172297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969682" y="0"/>
            <a:ext cx="10358652"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サヴァン症候群</a:t>
            </a:r>
            <a:endParaRPr kumimoji="1" lang="ja-JP" altLang="en-US" sz="3200" b="1" dirty="0">
              <a:latin typeface="Meiryo UI" panose="020B0604030504040204" pitchFamily="50" charset="-128"/>
              <a:ea typeface="Meiryo UI" panose="020B0604030504040204" pitchFamily="50" charset="-128"/>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786" y="584775"/>
            <a:ext cx="5238750" cy="2943225"/>
          </a:xfrm>
          <a:prstGeom prst="rect">
            <a:avLst/>
          </a:prstGeom>
        </p:spPr>
      </p:pic>
      <p:sp>
        <p:nvSpPr>
          <p:cNvPr id="8" name="正方形/長方形 7"/>
          <p:cNvSpPr/>
          <p:nvPr/>
        </p:nvSpPr>
        <p:spPr>
          <a:xfrm>
            <a:off x="0" y="3483876"/>
            <a:ext cx="5965755" cy="523220"/>
          </a:xfrm>
          <a:prstGeom prst="rect">
            <a:avLst/>
          </a:prstGeom>
        </p:spPr>
        <p:txBody>
          <a:bodyPr wrap="square">
            <a:spAutoFit/>
          </a:bodyPr>
          <a:lstStyle/>
          <a:p>
            <a:pPr algn="ctr"/>
            <a:r>
              <a:rPr lang="en-US" altLang="ja-JP" sz="1400" dirty="0">
                <a:latin typeface="Meiryo UI" panose="020B0604030504040204" pitchFamily="50" charset="-128"/>
                <a:ea typeface="Meiryo UI" panose="020B0604030504040204" pitchFamily="50" charset="-128"/>
              </a:rPr>
              <a:t>NHK</a:t>
            </a:r>
            <a:r>
              <a:rPr lang="ja-JP" altLang="en-US" sz="1400" dirty="0">
                <a:latin typeface="Meiryo UI" panose="020B0604030504040204" pitchFamily="50" charset="-128"/>
                <a:ea typeface="Meiryo UI" panose="020B0604030504040204" pitchFamily="50" charset="-128"/>
              </a:rPr>
              <a:t>・その時歴史が動いた</a:t>
            </a:r>
            <a:r>
              <a:rPr lang="en-US" altLang="ja-JP" sz="1400" dirty="0">
                <a:latin typeface="Meiryo UI" panose="020B0604030504040204" pitchFamily="50" charset="-128"/>
                <a:ea typeface="Meiryo UI" panose="020B0604030504040204" pitchFamily="50" charset="-128"/>
              </a:rPr>
              <a:t>(2004</a:t>
            </a:r>
            <a:r>
              <a:rPr lang="ja-JP" altLang="en-US" sz="1400" dirty="0">
                <a:latin typeface="Meiryo UI" panose="020B0604030504040204" pitchFamily="50" charset="-128"/>
                <a:ea typeface="Meiryo UI" panose="020B0604030504040204" pitchFamily="50" charset="-128"/>
              </a:rPr>
              <a:t>年</a:t>
            </a:r>
            <a:r>
              <a:rPr lang="en-US" altLang="ja-JP" sz="1400" dirty="0">
                <a:latin typeface="Meiryo UI" panose="020B0604030504040204" pitchFamily="50" charset="-128"/>
                <a:ea typeface="Meiryo UI" panose="020B0604030504040204" pitchFamily="50" charset="-128"/>
              </a:rPr>
              <a:t>7</a:t>
            </a:r>
            <a:r>
              <a:rPr lang="ja-JP" altLang="en-US" sz="1400" dirty="0">
                <a:latin typeface="Meiryo UI" panose="020B0604030504040204" pitchFamily="50" charset="-128"/>
                <a:ea typeface="Meiryo UI" panose="020B0604030504040204" pitchFamily="50" charset="-128"/>
              </a:rPr>
              <a:t>月</a:t>
            </a:r>
            <a:r>
              <a:rPr lang="en-US" altLang="ja-JP" sz="1400" dirty="0">
                <a:latin typeface="Meiryo UI" panose="020B0604030504040204" pitchFamily="50" charset="-128"/>
                <a:ea typeface="Meiryo UI" panose="020B0604030504040204" pitchFamily="50" charset="-128"/>
              </a:rPr>
              <a:t>21</a:t>
            </a:r>
            <a:r>
              <a:rPr lang="ja-JP" altLang="en-US" sz="1400" dirty="0">
                <a:latin typeface="Meiryo UI" panose="020B0604030504040204" pitchFamily="50" charset="-128"/>
                <a:ea typeface="Meiryo UI" panose="020B0604030504040204" pitchFamily="50" charset="-128"/>
              </a:rPr>
              <a:t>日放送</a:t>
            </a:r>
            <a:r>
              <a:rPr lang="en-US" altLang="ja-JP" sz="1400" dirty="0">
                <a:latin typeface="Meiryo UI" panose="020B0604030504040204" pitchFamily="50" charset="-128"/>
                <a:ea typeface="Meiryo UI" panose="020B0604030504040204" pitchFamily="50" charset="-128"/>
              </a:rPr>
              <a:t>)</a:t>
            </a:r>
          </a:p>
          <a:p>
            <a:pPr algn="ctr"/>
            <a:r>
              <a:rPr lang="ja-JP" altLang="en-US" sz="1400" dirty="0">
                <a:latin typeface="Meiryo UI" panose="020B0604030504040204" pitchFamily="50" charset="-128"/>
                <a:ea typeface="Meiryo UI" panose="020B0604030504040204" pitchFamily="50" charset="-128"/>
              </a:rPr>
              <a:t>「世界遺産 熊野の森を守れ ～南方熊楠・日本初の自然保護運動～」</a:t>
            </a:r>
          </a:p>
        </p:txBody>
      </p:sp>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94" y="4112775"/>
            <a:ext cx="3474293" cy="2610683"/>
          </a:xfrm>
          <a:prstGeom prst="rect">
            <a:avLst/>
          </a:prstGeom>
        </p:spPr>
      </p:pic>
      <p:sp>
        <p:nvSpPr>
          <p:cNvPr id="13" name="正方形/長方形 12"/>
          <p:cNvSpPr/>
          <p:nvPr/>
        </p:nvSpPr>
        <p:spPr>
          <a:xfrm>
            <a:off x="3575188" y="4051220"/>
            <a:ext cx="2557326" cy="2800767"/>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熊楠は、江戸時代の百科事典である</a:t>
            </a:r>
            <a:r>
              <a:rPr lang="en-US" altLang="ja-JP" sz="1600" dirty="0">
                <a:latin typeface="Meiryo UI" panose="020B0604030504040204" pitchFamily="50" charset="-128"/>
                <a:ea typeface="Meiryo UI" panose="020B0604030504040204" pitchFamily="50" charset="-128"/>
              </a:rPr>
              <a:t>『</a:t>
            </a:r>
            <a:r>
              <a:rPr lang="ja-JP" altLang="en-US" sz="1600" b="1" u="sng" dirty="0">
                <a:solidFill>
                  <a:srgbClr val="FF0000"/>
                </a:solidFill>
                <a:latin typeface="Meiryo UI" panose="020B0604030504040204" pitchFamily="50" charset="-128"/>
                <a:ea typeface="Meiryo UI" panose="020B0604030504040204" pitchFamily="50" charset="-128"/>
              </a:rPr>
              <a:t>和漢三才図会</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を、</a:t>
            </a:r>
            <a:r>
              <a:rPr lang="en-US" altLang="ja-JP" sz="1600" dirty="0">
                <a:latin typeface="Meiryo UI" panose="020B0604030504040204" pitchFamily="50" charset="-128"/>
                <a:ea typeface="Meiryo UI" panose="020B0604030504040204" pitchFamily="50" charset="-128"/>
              </a:rPr>
              <a:t>8</a:t>
            </a:r>
            <a:r>
              <a:rPr lang="ja-JP" altLang="en-US" sz="1600" dirty="0">
                <a:latin typeface="Meiryo UI" panose="020B0604030504040204" pitchFamily="50" charset="-128"/>
                <a:ea typeface="Meiryo UI" panose="020B0604030504040204" pitchFamily="50" charset="-128"/>
              </a:rPr>
              <a:t>歳から記憶だけで筆写をし「</a:t>
            </a:r>
            <a:r>
              <a:rPr lang="ja-JP" altLang="en-US" sz="1600" b="1" u="sng" dirty="0">
                <a:solidFill>
                  <a:srgbClr val="C00000"/>
                </a:solidFill>
                <a:latin typeface="Meiryo UI" panose="020B0604030504040204" pitchFamily="50" charset="-128"/>
                <a:ea typeface="Meiryo UI" panose="020B0604030504040204" pitchFamily="50" charset="-128"/>
              </a:rPr>
              <a:t>和漢三才図会抜書</a:t>
            </a:r>
            <a:r>
              <a:rPr lang="ja-JP" altLang="en-US" sz="1600" dirty="0">
                <a:latin typeface="Meiryo UI" panose="020B0604030504040204" pitchFamily="50" charset="-128"/>
                <a:ea typeface="Meiryo UI" panose="020B0604030504040204" pitchFamily="50" charset="-128"/>
              </a:rPr>
              <a:t>」を作成した。</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この他、江戸時代の国語辞典</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節用集</a:t>
            </a:r>
            <a:r>
              <a:rPr lang="en-US" altLang="ja-JP" sz="1600" dirty="0">
                <a:latin typeface="Meiryo UI" panose="020B0604030504040204" pitchFamily="50" charset="-128"/>
                <a:ea typeface="Meiryo UI" panose="020B0604030504040204" pitchFamily="50" charset="-128"/>
              </a:rPr>
              <a:t>』</a:t>
            </a:r>
            <a:r>
              <a:rPr lang="ja-JP" altLang="en-US" sz="1600" dirty="0" err="1">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絵入りの百科事典</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訓蒙図彙</a:t>
            </a:r>
            <a:r>
              <a:rPr lang="en-US" altLang="ja-JP" sz="1600" dirty="0">
                <a:latin typeface="Meiryo UI" panose="020B0604030504040204" pitchFamily="50" charset="-128"/>
                <a:ea typeface="Meiryo UI" panose="020B0604030504040204" pitchFamily="50" charset="-128"/>
              </a:rPr>
              <a:t>』</a:t>
            </a:r>
            <a:r>
              <a:rPr lang="ja-JP" altLang="en-US" sz="1600" dirty="0" err="1">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本草</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博物学</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書の</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大和本草</a:t>
            </a:r>
            <a:r>
              <a:rPr lang="en-US" altLang="ja-JP" sz="1600" dirty="0">
                <a:latin typeface="Meiryo UI" panose="020B0604030504040204" pitchFamily="50" charset="-128"/>
                <a:ea typeface="Meiryo UI" panose="020B0604030504040204" pitchFamily="50" charset="-128"/>
              </a:rPr>
              <a:t>』</a:t>
            </a:r>
            <a:r>
              <a:rPr lang="ja-JP" altLang="en-US" sz="1600" dirty="0" err="1">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地理書</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諸国名所図会</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などの書物を筆写している。</a:t>
            </a:r>
          </a:p>
        </p:txBody>
      </p:sp>
      <p:sp>
        <p:nvSpPr>
          <p:cNvPr id="17" name="正方形/長方形 16"/>
          <p:cNvSpPr/>
          <p:nvPr/>
        </p:nvSpPr>
        <p:spPr>
          <a:xfrm>
            <a:off x="5595164" y="619826"/>
            <a:ext cx="6596836" cy="2862322"/>
          </a:xfrm>
          <a:prstGeom prst="rect">
            <a:avLst/>
          </a:prstGeom>
        </p:spPr>
        <p:txBody>
          <a:bodyPr wrap="square">
            <a:spAutoFit/>
          </a:bodyPr>
          <a:lstStyle/>
          <a:p>
            <a:r>
              <a:rPr lang="ja-JP" altLang="en-US" sz="2000" dirty="0">
                <a:latin typeface="Meiryo UI" panose="020B0604030504040204" pitchFamily="50" charset="-128"/>
                <a:ea typeface="Meiryo UI" panose="020B0604030504040204" pitchFamily="50" charset="-128"/>
              </a:rPr>
              <a:t>サヴァン症候群（</a:t>
            </a:r>
            <a:r>
              <a:rPr lang="en-US" altLang="ja-JP" sz="2000" dirty="0">
                <a:latin typeface="Meiryo UI" panose="020B0604030504040204" pitchFamily="50" charset="-128"/>
                <a:ea typeface="Meiryo UI" panose="020B0604030504040204" pitchFamily="50" charset="-128"/>
              </a:rPr>
              <a:t>savant syndrome</a:t>
            </a:r>
            <a:r>
              <a:rPr lang="ja-JP" altLang="en-US" sz="2000" dirty="0">
                <a:latin typeface="Meiryo UI" panose="020B0604030504040204" pitchFamily="50" charset="-128"/>
                <a:ea typeface="Meiryo UI" panose="020B0604030504040204" pitchFamily="50" charset="-128"/>
              </a:rPr>
              <a:t>）は、後述する、自閉症など発達障害のある者のうち、</a:t>
            </a:r>
            <a:r>
              <a:rPr lang="ja-JP" altLang="en-US" sz="2000" b="1" u="sng" dirty="0">
                <a:solidFill>
                  <a:srgbClr val="FF0000"/>
                </a:solidFill>
                <a:latin typeface="Meiryo UI" panose="020B0604030504040204" pitchFamily="50" charset="-128"/>
                <a:ea typeface="Meiryo UI" panose="020B0604030504040204" pitchFamily="50" charset="-128"/>
              </a:rPr>
              <a:t>ごく特定の分野に限って優れた能力を発揮</a:t>
            </a:r>
            <a:r>
              <a:rPr lang="ja-JP" altLang="en-US" sz="2000" dirty="0">
                <a:latin typeface="Meiryo UI" panose="020B0604030504040204" pitchFamily="50" charset="-128"/>
                <a:ea typeface="Meiryo UI" panose="020B0604030504040204" pitchFamily="50" charset="-128"/>
              </a:rPr>
              <a:t>する症状。原因は不明だが、男性が発症する例が多いと言う。 </a:t>
            </a:r>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　★素数と約数を瞬時に判断できる。</a:t>
            </a:r>
          </a:p>
          <a:p>
            <a:r>
              <a:rPr lang="ja-JP" altLang="en-US" sz="2000" dirty="0">
                <a:latin typeface="Meiryo UI" panose="020B0604030504040204" pitchFamily="50" charset="-128"/>
                <a:ea typeface="Meiryo UI" panose="020B0604030504040204" pitchFamily="50" charset="-128"/>
              </a:rPr>
              <a:t>　★航空写真を少し見ただけで、細部まで再現できる。</a:t>
            </a:r>
          </a:p>
          <a:p>
            <a:r>
              <a:rPr lang="ja-JP" altLang="en-US" sz="2000" dirty="0">
                <a:latin typeface="Meiryo UI" panose="020B0604030504040204" pitchFamily="50" charset="-128"/>
                <a:ea typeface="Meiryo UI" panose="020B0604030504040204" pitchFamily="50" charset="-128"/>
              </a:rPr>
              <a:t>　★書籍や電話帳、円周率、周期表などの暗唱。</a:t>
            </a:r>
          </a:p>
          <a:p>
            <a:r>
              <a:rPr lang="ja-JP" altLang="en-US" sz="2000" dirty="0">
                <a:latin typeface="Meiryo UI" panose="020B0604030504040204" pitchFamily="50" charset="-128"/>
                <a:ea typeface="Meiryo UI" panose="020B0604030504040204" pitchFamily="50" charset="-128"/>
              </a:rPr>
              <a:t>　★並外れた暗算をすることができる。</a:t>
            </a:r>
          </a:p>
          <a:p>
            <a:r>
              <a:rPr lang="ja-JP" altLang="en-US" sz="2000" dirty="0">
                <a:latin typeface="Meiryo UI" panose="020B0604030504040204" pitchFamily="50" charset="-128"/>
                <a:ea typeface="Meiryo UI" panose="020B0604030504040204" pitchFamily="50" charset="-128"/>
              </a:rPr>
              <a:t>　★語学の天才で数カ国語を自由に操る。</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05986" y="3642240"/>
            <a:ext cx="2189977" cy="3059527"/>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2514" y="3642159"/>
            <a:ext cx="3583049" cy="2352507"/>
          </a:xfrm>
          <a:prstGeom prst="rect">
            <a:avLst/>
          </a:prstGeom>
        </p:spPr>
      </p:pic>
      <p:sp>
        <p:nvSpPr>
          <p:cNvPr id="10" name="テキスト ボックス 9"/>
          <p:cNvSpPr txBox="1"/>
          <p:nvPr/>
        </p:nvSpPr>
        <p:spPr>
          <a:xfrm>
            <a:off x="6262298" y="5952547"/>
            <a:ext cx="3413904" cy="738664"/>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ヒトラーは、提出された作戦計画書や軍需生産の文書類を、あたかも写真映像のように記憶し、記載の誤りを指摘したと言う。</a:t>
            </a:r>
          </a:p>
        </p:txBody>
      </p:sp>
      <p:sp>
        <p:nvSpPr>
          <p:cNvPr id="14" name="テキスト ボックス 13"/>
          <p:cNvSpPr txBox="1"/>
          <p:nvPr/>
        </p:nvSpPr>
        <p:spPr>
          <a:xfrm>
            <a:off x="9912085" y="3382771"/>
            <a:ext cx="2083878"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レインマン</a:t>
            </a:r>
            <a:r>
              <a:rPr kumimoji="1" lang="ja-JP" altLang="en-US" sz="1050" dirty="0">
                <a:latin typeface="Meiryo UI" panose="020B0604030504040204" pitchFamily="50" charset="-128"/>
                <a:ea typeface="Meiryo UI" panose="020B0604030504040204" pitchFamily="50" charset="-128"/>
              </a:rPr>
              <a:t>（キム・ピーク）</a:t>
            </a:r>
            <a:endParaRPr kumimoji="1" lang="ja-JP" altLang="en-US" sz="1400"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729862" y="6549536"/>
            <a:ext cx="2463800" cy="369332"/>
          </a:xfrm>
          <a:prstGeom prst="rect">
            <a:avLst/>
          </a:prstGeom>
          <a:noFill/>
        </p:spPr>
        <p:txBody>
          <a:bodyPr wrap="square" rtlCol="0">
            <a:spAutoFit/>
          </a:bodyPr>
          <a:lstStyle/>
          <a:p>
            <a:r>
              <a:rPr kumimoji="1" lang="ja-JP" altLang="en-US" b="1" dirty="0">
                <a:solidFill>
                  <a:srgbClr val="C00000"/>
                </a:solidFill>
                <a:latin typeface="HGS教科書体" panose="02020600000000000000" pitchFamily="18" charset="-128"/>
                <a:ea typeface="HGS教科書体" panose="02020600000000000000" pitchFamily="18" charset="-128"/>
              </a:rPr>
              <a:t>江戸時代の百科事典</a:t>
            </a:r>
          </a:p>
        </p:txBody>
      </p:sp>
      <p:sp>
        <p:nvSpPr>
          <p:cNvPr id="4" name="正方形/長方形 3"/>
          <p:cNvSpPr/>
          <p:nvPr/>
        </p:nvSpPr>
        <p:spPr>
          <a:xfrm>
            <a:off x="0" y="326751"/>
            <a:ext cx="4958773" cy="276999"/>
          </a:xfrm>
          <a:prstGeom prst="rect">
            <a:avLst/>
          </a:prstGeom>
        </p:spPr>
        <p:txBody>
          <a:bodyPr wrap="square">
            <a:spAutoFit/>
          </a:bodyPr>
          <a:lstStyle/>
          <a:p>
            <a:r>
              <a:rPr lang="ja-JP" altLang="en-US" sz="1200" b="1" dirty="0">
                <a:latin typeface="HGS教科書体" panose="02020600000000000000" pitchFamily="18" charset="-128"/>
                <a:ea typeface="HGS教科書体" panose="02020600000000000000" pitchFamily="18" charset="-128"/>
              </a:rPr>
              <a:t>雨に</a:t>
            </a:r>
            <a:r>
              <a:rPr lang="ja-JP" altLang="en-US" sz="1200" b="1" dirty="0" err="1">
                <a:latin typeface="HGS教科書体" panose="02020600000000000000" pitchFamily="18" charset="-128"/>
                <a:ea typeface="HGS教科書体" panose="02020600000000000000" pitchFamily="18" charset="-128"/>
              </a:rPr>
              <a:t>け</a:t>
            </a:r>
            <a:r>
              <a:rPr lang="ja-JP" altLang="en-US" sz="1200" b="1" dirty="0">
                <a:latin typeface="HGS教科書体" panose="02020600000000000000" pitchFamily="18" charset="-128"/>
                <a:ea typeface="HGS教科書体" panose="02020600000000000000" pitchFamily="18" charset="-128"/>
              </a:rPr>
              <a:t>ふる神島を見て紀伊の國の生みし</a:t>
            </a:r>
            <a:r>
              <a:rPr lang="ja-JP" altLang="en-US" sz="1200" b="1" i="1" dirty="0">
                <a:latin typeface="HGS教科書体" panose="02020600000000000000" pitchFamily="18" charset="-128"/>
                <a:ea typeface="HGS教科書体" panose="02020600000000000000" pitchFamily="18" charset="-128"/>
              </a:rPr>
              <a:t>南方熊楠</a:t>
            </a:r>
            <a:r>
              <a:rPr lang="ja-JP" altLang="en-US" sz="1200" b="1" dirty="0">
                <a:latin typeface="HGS教科書体" panose="02020600000000000000" pitchFamily="18" charset="-128"/>
                <a:ea typeface="HGS教科書体" panose="02020600000000000000" pitchFamily="18" charset="-128"/>
              </a:rPr>
              <a:t>を思ふ（昭和天皇）</a:t>
            </a:r>
          </a:p>
        </p:txBody>
      </p:sp>
      <p:sp>
        <p:nvSpPr>
          <p:cNvPr id="15" name="テキスト ボックス 14"/>
          <p:cNvSpPr txBox="1"/>
          <p:nvPr/>
        </p:nvSpPr>
        <p:spPr>
          <a:xfrm>
            <a:off x="9865505" y="6671394"/>
            <a:ext cx="2130458" cy="230832"/>
          </a:xfrm>
          <a:prstGeom prst="rect">
            <a:avLst/>
          </a:prstGeom>
          <a:noFill/>
        </p:spPr>
        <p:txBody>
          <a:bodyPr wrap="square" rtlCol="0">
            <a:spAutoFit/>
          </a:bodyPr>
          <a:lstStyle/>
          <a:p>
            <a:pPr algn="ctr"/>
            <a:r>
              <a:rPr kumimoji="1" lang="ja-JP" altLang="en-US" sz="900" dirty="0">
                <a:latin typeface="Meiryo UI" panose="020B0604030504040204" pitchFamily="50" charset="-128"/>
                <a:ea typeface="Meiryo UI" panose="020B0604030504040204" pitchFamily="50" charset="-128"/>
              </a:rPr>
              <a:t>ダスティン・ホフマンとトム・クルーズ</a:t>
            </a:r>
          </a:p>
        </p:txBody>
      </p:sp>
    </p:spTree>
    <p:extLst>
      <p:ext uri="{BB962C8B-B14F-4D97-AF65-F5344CB8AC3E}">
        <p14:creationId xmlns:p14="http://schemas.microsoft.com/office/powerpoint/2010/main" val="78338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p:cNvGrpSpPr/>
          <p:nvPr/>
        </p:nvGrpSpPr>
        <p:grpSpPr>
          <a:xfrm>
            <a:off x="8777908" y="4451906"/>
            <a:ext cx="2857500" cy="1971675"/>
            <a:chOff x="8672091" y="4678104"/>
            <a:chExt cx="2857500" cy="1971675"/>
          </a:xfrm>
        </p:grpSpPr>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2091" y="4678104"/>
              <a:ext cx="2857500" cy="1971675"/>
            </a:xfrm>
            <a:prstGeom prst="rect">
              <a:avLst/>
            </a:prstGeom>
          </p:spPr>
        </p:pic>
        <p:sp>
          <p:nvSpPr>
            <p:cNvPr id="16" name="円/楕円 15"/>
            <p:cNvSpPr/>
            <p:nvPr/>
          </p:nvSpPr>
          <p:spPr>
            <a:xfrm>
              <a:off x="8993529" y="4983643"/>
              <a:ext cx="856526" cy="1046767"/>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p:nvSpPr>
          <p:spPr>
            <a:xfrm>
              <a:off x="9743229" y="5704716"/>
              <a:ext cx="856526" cy="40043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テキスト ボックス 4"/>
          <p:cNvSpPr txBox="1"/>
          <p:nvPr/>
        </p:nvSpPr>
        <p:spPr>
          <a:xfrm>
            <a:off x="0" y="0"/>
            <a:ext cx="12192000"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人工的にサヴァン症候群を引き起こす？</a:t>
            </a:r>
            <a:endParaRPr kumimoji="1" lang="ja-JP" altLang="en-US" sz="3200" b="1" dirty="0">
              <a:latin typeface="Meiryo UI" panose="020B0604030504040204" pitchFamily="50" charset="-128"/>
              <a:ea typeface="Meiryo UI" panose="020B0604030504040204" pitchFamily="50" charset="-128"/>
            </a:endParaRPr>
          </a:p>
        </p:txBody>
      </p:sp>
      <p:sp>
        <p:nvSpPr>
          <p:cNvPr id="4" name="テキスト ボックス 3"/>
          <p:cNvSpPr txBox="1"/>
          <p:nvPr/>
        </p:nvSpPr>
        <p:spPr>
          <a:xfrm>
            <a:off x="2145" y="890314"/>
            <a:ext cx="11529392" cy="2246769"/>
          </a:xfrm>
          <a:prstGeom prst="rect">
            <a:avLst/>
          </a:prstGeom>
          <a:noFill/>
        </p:spPr>
        <p:txBody>
          <a:bodyPr wrap="square" rtlCol="0">
            <a:spAutoFit/>
          </a:bodyPr>
          <a:lstStyle/>
          <a:p>
            <a:r>
              <a:rPr kumimoji="1" lang="ja-JP" altLang="en-US" sz="2000" dirty="0">
                <a:latin typeface="Meiryo UI" panose="020B0604030504040204" pitchFamily="50" charset="-128"/>
                <a:ea typeface="Meiryo UI" panose="020B0604030504040204" pitchFamily="50" charset="-128"/>
              </a:rPr>
              <a:t>★サヴァン症候群には、下記の</a:t>
            </a:r>
            <a:r>
              <a:rPr kumimoji="1" lang="en-US" altLang="ja-JP" sz="2000" dirty="0">
                <a:latin typeface="Meiryo UI" panose="020B0604030504040204" pitchFamily="50" charset="-128"/>
                <a:ea typeface="Meiryo UI" panose="020B0604030504040204" pitchFamily="50" charset="-128"/>
              </a:rPr>
              <a:t>3</a:t>
            </a:r>
            <a:r>
              <a:rPr kumimoji="1" lang="ja-JP" altLang="en-US" sz="2000" dirty="0">
                <a:latin typeface="Meiryo UI" panose="020B0604030504040204" pitchFamily="50" charset="-128"/>
                <a:ea typeface="Meiryo UI" panose="020B0604030504040204" pitchFamily="50" charset="-128"/>
              </a:rPr>
              <a:t>種類がある。</a:t>
            </a:r>
            <a:endParaRPr kumimoji="1" lang="en-US" altLang="ja-JP" sz="2000" dirty="0">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　（１）</a:t>
            </a:r>
            <a:r>
              <a:rPr kumimoji="1" lang="ja-JP" altLang="en-US" sz="2000" b="1" dirty="0">
                <a:latin typeface="Meiryo UI" panose="020B0604030504040204" pitchFamily="50" charset="-128"/>
                <a:ea typeface="Meiryo UI" panose="020B0604030504040204" pitchFamily="50" charset="-128"/>
              </a:rPr>
              <a:t>後天性サヴァン</a:t>
            </a:r>
            <a:r>
              <a:rPr kumimoji="1" lang="ja-JP" altLang="en-US" sz="2000" dirty="0">
                <a:latin typeface="Meiryo UI" panose="020B0604030504040204" pitchFamily="50" charset="-128"/>
                <a:ea typeface="Meiryo UI" panose="020B0604030504040204" pitchFamily="50" charset="-128"/>
              </a:rPr>
              <a:t>（</a:t>
            </a:r>
            <a:r>
              <a:rPr lang="en-US" altLang="ja-JP" sz="2000" dirty="0"/>
              <a:t> Acquired Savant</a:t>
            </a:r>
            <a:r>
              <a:rPr lang="ja-JP" altLang="en-US" sz="2000" dirty="0"/>
              <a:t>）</a:t>
            </a:r>
            <a:endParaRPr kumimoji="1"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　（２）</a:t>
            </a:r>
            <a:r>
              <a:rPr lang="ja-JP" altLang="en-US" sz="2000" b="1" dirty="0">
                <a:latin typeface="Meiryo UI" panose="020B0604030504040204" pitchFamily="50" charset="-128"/>
                <a:ea typeface="Meiryo UI" panose="020B0604030504040204" pitchFamily="50" charset="-128"/>
              </a:rPr>
              <a:t>自閉症サヴァン</a:t>
            </a:r>
            <a:r>
              <a:rPr lang="ja-JP" altLang="en-US" sz="2000" dirty="0">
                <a:latin typeface="Meiryo UI" panose="020B0604030504040204" pitchFamily="50" charset="-128"/>
                <a:ea typeface="Meiryo UI" panose="020B0604030504040204" pitchFamily="50" charset="-128"/>
              </a:rPr>
              <a:t>（</a:t>
            </a:r>
            <a:r>
              <a:rPr lang="en-US" altLang="ja-JP" sz="2000" dirty="0"/>
              <a:t> Autistic savant</a:t>
            </a:r>
            <a:r>
              <a:rPr lang="ja-JP" altLang="en-US" sz="2000" dirty="0"/>
              <a:t>）</a:t>
            </a:r>
            <a:endParaRPr lang="en-US" altLang="ja-JP" sz="2000" dirty="0">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　（３）</a:t>
            </a:r>
            <a:r>
              <a:rPr kumimoji="1" lang="ja-JP" altLang="en-US" sz="2000" b="1" dirty="0">
                <a:latin typeface="Meiryo UI" panose="020B0604030504040204" pitchFamily="50" charset="-128"/>
                <a:ea typeface="Meiryo UI" panose="020B0604030504040204" pitchFamily="50" charset="-128"/>
              </a:rPr>
              <a:t>アスペルガー症候群サヴァン</a:t>
            </a:r>
            <a:r>
              <a:rPr kumimoji="1" lang="ja-JP" altLang="en-US" sz="2000" dirty="0">
                <a:latin typeface="Meiryo UI" panose="020B0604030504040204" pitchFamily="50" charset="-128"/>
                <a:ea typeface="Meiryo UI" panose="020B0604030504040204" pitchFamily="50" charset="-128"/>
              </a:rPr>
              <a:t>（</a:t>
            </a:r>
            <a:r>
              <a:rPr lang="en-US" altLang="ja-JP" sz="2000" dirty="0"/>
              <a:t> Asperger‘s syndrome Savant</a:t>
            </a:r>
            <a:r>
              <a:rPr lang="ja-JP" altLang="en-US" sz="2000" dirty="0"/>
              <a:t>）</a:t>
            </a:r>
            <a:endParaRPr kumimoji="1" lang="en-US" altLang="ja-JP" sz="2000" dirty="0">
              <a:latin typeface="Meiryo UI" panose="020B0604030504040204" pitchFamily="50" charset="-128"/>
              <a:ea typeface="Meiryo UI" panose="020B0604030504040204" pitchFamily="50" charset="-128"/>
            </a:endParaRPr>
          </a:p>
          <a:p>
            <a:endParaRPr lang="en-US" altLang="ja-JP" sz="2000" dirty="0">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★脳の</a:t>
            </a:r>
            <a:r>
              <a:rPr kumimoji="1" lang="en-US" altLang="ja-JP" sz="2000" dirty="0">
                <a:latin typeface="Meiryo UI" panose="020B0604030504040204" pitchFamily="50" charset="-128"/>
                <a:ea typeface="Meiryo UI" panose="020B0604030504040204" pitchFamily="50" charset="-128"/>
              </a:rPr>
              <a:t>MRI</a:t>
            </a:r>
            <a:r>
              <a:rPr kumimoji="1" lang="ja-JP" altLang="en-US" sz="2000" dirty="0">
                <a:latin typeface="Meiryo UI" panose="020B0604030504040204" pitchFamily="50" charset="-128"/>
                <a:ea typeface="Meiryo UI" panose="020B0604030504040204" pitchFamily="50" charset="-128"/>
              </a:rPr>
              <a:t>スキャニングにより、</a:t>
            </a:r>
            <a:r>
              <a:rPr kumimoji="1" lang="ja-JP" altLang="en-US" sz="2000" b="1" u="sng" dirty="0">
                <a:solidFill>
                  <a:srgbClr val="C00000"/>
                </a:solidFill>
                <a:latin typeface="Meiryo UI" panose="020B0604030504040204" pitchFamily="50" charset="-128"/>
                <a:ea typeface="Meiryo UI" panose="020B0604030504040204" pitchFamily="50" charset="-128"/>
              </a:rPr>
              <a:t>後天性サヴァンの多くが左脳にダメージを受けていた</a:t>
            </a:r>
            <a:endParaRPr kumimoji="1" lang="en-US" altLang="ja-JP" sz="2000" b="1" u="sng" dirty="0">
              <a:solidFill>
                <a:srgbClr val="C00000"/>
              </a:solidFill>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　 ことが判明している。</a:t>
            </a:r>
            <a:r>
              <a:rPr lang="ja-JP" altLang="en-US" sz="2000" dirty="0">
                <a:latin typeface="Meiryo UI" panose="020B0604030504040204" pitchFamily="50" charset="-128"/>
                <a:ea typeface="Meiryo UI" panose="020B0604030504040204" pitchFamily="50" charset="-128"/>
              </a:rPr>
              <a:t> 特に「</a:t>
            </a:r>
            <a:r>
              <a:rPr lang="ja-JP" altLang="en-US" sz="2000" b="1" u="sng" dirty="0">
                <a:latin typeface="Meiryo UI" panose="020B0604030504040204" pitchFamily="50" charset="-128"/>
                <a:ea typeface="Meiryo UI" panose="020B0604030504040204" pitchFamily="50" charset="-128"/>
              </a:rPr>
              <a:t>左前側頭皮質</a:t>
            </a:r>
            <a:r>
              <a:rPr lang="ja-JP" altLang="en-US" sz="2000" dirty="0">
                <a:latin typeface="Meiryo UI" panose="020B0604030504040204" pitchFamily="50" charset="-128"/>
                <a:ea typeface="Meiryo UI" panose="020B0604030504040204" pitchFamily="50" charset="-128"/>
              </a:rPr>
              <a:t>」と「</a:t>
            </a:r>
            <a:r>
              <a:rPr lang="ja-JP" altLang="en-US" sz="2000" b="1" u="sng" dirty="0">
                <a:latin typeface="Meiryo UI" panose="020B0604030504040204" pitchFamily="50" charset="-128"/>
                <a:ea typeface="Meiryo UI" panose="020B0604030504040204" pitchFamily="50" charset="-128"/>
              </a:rPr>
              <a:t>左眼窩前頭皮質</a:t>
            </a:r>
            <a:r>
              <a:rPr lang="ja-JP" altLang="en-US" sz="2000" dirty="0">
                <a:latin typeface="Meiryo UI" panose="020B0604030504040204" pitchFamily="50" charset="-128"/>
                <a:ea typeface="Meiryo UI" panose="020B0604030504040204" pitchFamily="50" charset="-128"/>
              </a:rPr>
              <a:t>」に注目。</a:t>
            </a:r>
            <a:endParaRPr kumimoji="1" lang="ja-JP" altLang="en-US" sz="2000" dirty="0">
              <a:latin typeface="Meiryo UI" panose="020B0604030504040204" pitchFamily="50" charset="-128"/>
              <a:ea typeface="Meiryo UI" panose="020B0604030504040204" pitchFamily="50" charset="-128"/>
            </a:endParaRPr>
          </a:p>
        </p:txBody>
      </p:sp>
      <p:sp>
        <p:nvSpPr>
          <p:cNvPr id="9" name="角丸四角形 8"/>
          <p:cNvSpPr/>
          <p:nvPr/>
        </p:nvSpPr>
        <p:spPr>
          <a:xfrm>
            <a:off x="662608" y="3335441"/>
            <a:ext cx="10972800" cy="1006998"/>
          </a:xfrm>
          <a:prstGeom prst="roundRect">
            <a:avLst>
              <a:gd name="adj" fmla="val 25862"/>
            </a:avLst>
          </a:prstGeom>
          <a:solidFill>
            <a:schemeClr val="accent2">
              <a:lumMod val="60000"/>
              <a:lumOff val="40000"/>
            </a:schemeClr>
          </a:solidFill>
          <a:ln w="28575">
            <a:solidFill>
              <a:srgbClr val="7030A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Meiryo UI" panose="020B0604030504040204" pitchFamily="50" charset="-128"/>
                <a:ea typeface="Meiryo UI" panose="020B0604030504040204" pitchFamily="50" charset="-128"/>
              </a:rPr>
              <a:t>サヴァン症候群は、</a:t>
            </a:r>
            <a:endParaRPr kumimoji="1" lang="en-US" altLang="ja-JP" sz="2400" b="1" dirty="0">
              <a:solidFill>
                <a:schemeClr val="tx1"/>
              </a:solidFill>
              <a:latin typeface="Meiryo UI" panose="020B0604030504040204" pitchFamily="50" charset="-128"/>
              <a:ea typeface="Meiryo UI" panose="020B0604030504040204" pitchFamily="50" charset="-128"/>
            </a:endParaRPr>
          </a:p>
          <a:p>
            <a:pPr algn="ctr"/>
            <a:r>
              <a:rPr kumimoji="1" lang="ja-JP" altLang="en-US" sz="2800" b="1" u="sng" dirty="0">
                <a:solidFill>
                  <a:srgbClr val="C00000"/>
                </a:solidFill>
                <a:latin typeface="Meiryo UI" panose="020B0604030504040204" pitchFamily="50" charset="-128"/>
                <a:ea typeface="Meiryo UI" panose="020B0604030504040204" pitchFamily="50" charset="-128"/>
              </a:rPr>
              <a:t>左側頭葉</a:t>
            </a:r>
            <a:r>
              <a:rPr kumimoji="1" lang="ja-JP" altLang="en-US" sz="2400" b="1" dirty="0">
                <a:solidFill>
                  <a:schemeClr val="tx1"/>
                </a:solidFill>
                <a:latin typeface="Meiryo UI" panose="020B0604030504040204" pitchFamily="50" charset="-128"/>
                <a:ea typeface="Meiryo UI" panose="020B0604030504040204" pitchFamily="50" charset="-128"/>
              </a:rPr>
              <a:t>、及び</a:t>
            </a:r>
            <a:r>
              <a:rPr kumimoji="1" lang="ja-JP" altLang="en-US" sz="2800" b="1" u="sng" dirty="0">
                <a:solidFill>
                  <a:srgbClr val="C00000"/>
                </a:solidFill>
                <a:latin typeface="Meiryo UI" panose="020B0604030504040204" pitchFamily="50" charset="-128"/>
                <a:ea typeface="Meiryo UI" panose="020B0604030504040204" pitchFamily="50" charset="-128"/>
              </a:rPr>
              <a:t>左前頭葉</a:t>
            </a:r>
            <a:r>
              <a:rPr kumimoji="1" lang="ja-JP" altLang="en-US" sz="2400" b="1" dirty="0">
                <a:solidFill>
                  <a:schemeClr val="tx1"/>
                </a:solidFill>
                <a:latin typeface="Meiryo UI" panose="020B0604030504040204" pitchFamily="50" charset="-128"/>
                <a:ea typeface="Meiryo UI" panose="020B0604030504040204" pitchFamily="50" charset="-128"/>
              </a:rPr>
              <a:t>の特定部位を刺激するとサヴァンを引き起こせる？</a:t>
            </a:r>
          </a:p>
        </p:txBody>
      </p:sp>
      <p:sp>
        <p:nvSpPr>
          <p:cNvPr id="15" name="テキスト ボックス 14"/>
          <p:cNvSpPr txBox="1"/>
          <p:nvPr/>
        </p:nvSpPr>
        <p:spPr>
          <a:xfrm>
            <a:off x="779361" y="4516711"/>
            <a:ext cx="7892730" cy="2215991"/>
          </a:xfrm>
          <a:prstGeom prst="rect">
            <a:avLst/>
          </a:prstGeom>
          <a:noFill/>
        </p:spPr>
        <p:txBody>
          <a:bodyPr wrap="square" rtlCol="0">
            <a:spAutoFit/>
          </a:bodyPr>
          <a:lstStyle/>
          <a:p>
            <a:r>
              <a:rPr kumimoji="1" lang="ja-JP" altLang="en-US" sz="2000" dirty="0">
                <a:latin typeface="Meiryo UI" panose="020B0604030504040204" pitchFamily="50" charset="-128"/>
                <a:ea typeface="Meiryo UI" panose="020B0604030504040204" pitchFamily="50" charset="-128"/>
              </a:rPr>
              <a:t>★前頭側頭型認知症（</a:t>
            </a:r>
            <a:r>
              <a:rPr kumimoji="1" lang="en-US" altLang="ja-JP" sz="2000" dirty="0" err="1">
                <a:latin typeface="Meiryo UI" panose="020B0604030504040204" pitchFamily="50" charset="-128"/>
                <a:ea typeface="Meiryo UI" panose="020B0604030504040204" pitchFamily="50" charset="-128"/>
              </a:rPr>
              <a:t>F</a:t>
            </a:r>
            <a:r>
              <a:rPr lang="en-US" altLang="ja-JP" sz="2000" dirty="0" err="1">
                <a:latin typeface="Meiryo UI" panose="020B0604030504040204" pitchFamily="50" charset="-128"/>
                <a:ea typeface="Meiryo UI" panose="020B0604030504040204" pitchFamily="50" charset="-128"/>
              </a:rPr>
              <a:t>rontoTemporal</a:t>
            </a:r>
            <a:r>
              <a:rPr lang="en-US" altLang="ja-JP" sz="2000" dirty="0">
                <a:latin typeface="Meiryo UI" panose="020B0604030504040204" pitchFamily="50" charset="-128"/>
                <a:ea typeface="Meiryo UI" panose="020B0604030504040204" pitchFamily="50" charset="-128"/>
              </a:rPr>
              <a:t> Dementia</a:t>
            </a:r>
            <a:r>
              <a:rPr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FTD</a:t>
            </a:r>
            <a:r>
              <a:rPr kumimoji="1" lang="ja-JP" altLang="en-US" sz="2000" dirty="0">
                <a:latin typeface="Meiryo UI" panose="020B0604030504040204" pitchFamily="50" charset="-128"/>
                <a:ea typeface="Meiryo UI" panose="020B0604030504040204" pitchFamily="50" charset="-128"/>
              </a:rPr>
              <a:t>）の患者は、サヴァンの能力が発現することが観察されている。</a:t>
            </a:r>
            <a:endParaRPr kumimoji="1" lang="en-US" altLang="ja-JP" sz="20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1998</a:t>
            </a:r>
            <a:r>
              <a:rPr lang="ja-JP" altLang="en-US" sz="1600" dirty="0">
                <a:latin typeface="Meiryo UI" panose="020B0604030504040204" pitchFamily="50" charset="-128"/>
                <a:ea typeface="Meiryo UI" panose="020B0604030504040204" pitchFamily="50" charset="-128"/>
              </a:rPr>
              <a:t>年、カルフォルニア大学サンフランシスコ校：ブルース・ミラー博士）</a:t>
            </a:r>
            <a:endParaRPr lang="en-US" altLang="ja-JP" sz="1600" dirty="0">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ミラー博士によれば、左前側頭皮質と左眼窩前頭皮質の退化が、右半球の視覚系に対する抑制を減らしたことで、右脳が優勢となり</a:t>
            </a:r>
            <a:r>
              <a:rPr lang="ja-JP" altLang="en-US" sz="2000" dirty="0">
                <a:latin typeface="Meiryo UI" panose="020B0604030504040204" pitchFamily="50" charset="-128"/>
                <a:ea typeface="Meiryo UI" panose="020B0604030504040204" pitchFamily="50" charset="-128"/>
              </a:rPr>
              <a:t>、特異な能力を発揮（視覚的）したと推測。</a:t>
            </a:r>
            <a:endParaRPr lang="en-US" altLang="ja-JP" sz="2000" dirty="0">
              <a:latin typeface="Meiryo UI" panose="020B0604030504040204" pitchFamily="50" charset="-128"/>
              <a:ea typeface="Meiryo UI" panose="020B0604030504040204" pitchFamily="50" charset="-128"/>
            </a:endParaRPr>
          </a:p>
          <a:p>
            <a:r>
              <a:rPr kumimoji="1" lang="en-US" altLang="ja-JP" sz="2000" dirty="0">
                <a:latin typeface="Meiryo UI" panose="020B0604030504040204" pitchFamily="50" charset="-128"/>
                <a:ea typeface="Meiryo UI" panose="020B0604030504040204" pitchFamily="50" charset="-128"/>
              </a:rPr>
              <a:t>FTD</a:t>
            </a:r>
            <a:r>
              <a:rPr kumimoji="1" lang="ja-JP" altLang="en-US" sz="2000" dirty="0">
                <a:latin typeface="Meiryo UI" panose="020B0604030504040204" pitchFamily="50" charset="-128"/>
                <a:ea typeface="Meiryo UI" panose="020B0604030504040204" pitchFamily="50" charset="-128"/>
              </a:rPr>
              <a:t>が治り始めると、サヴァンの特異な能力は無くなる、との観察結果。</a:t>
            </a:r>
          </a:p>
        </p:txBody>
      </p:sp>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1929" y="597686"/>
            <a:ext cx="3631789" cy="2616539"/>
          </a:xfrm>
          <a:prstGeom prst="rect">
            <a:avLst/>
          </a:prstGeom>
          <a:ln>
            <a:solidFill>
              <a:srgbClr val="7030A0"/>
            </a:solidFill>
          </a:ln>
        </p:spPr>
      </p:pic>
      <p:sp>
        <p:nvSpPr>
          <p:cNvPr id="20" name="正方形/長方形 19"/>
          <p:cNvSpPr/>
          <p:nvPr/>
        </p:nvSpPr>
        <p:spPr>
          <a:xfrm>
            <a:off x="9071065" y="755268"/>
            <a:ext cx="2813591" cy="477054"/>
          </a:xfrm>
          <a:prstGeom prst="rect">
            <a:avLst/>
          </a:prstGeom>
        </p:spPr>
        <p:txBody>
          <a:bodyPr wrap="none">
            <a:spAutoFit/>
          </a:bodyPr>
          <a:lstStyle/>
          <a:p>
            <a:r>
              <a:rPr lang="ja-JP" altLang="en-US" sz="1200" dirty="0">
                <a:latin typeface="Meiryo UI" panose="020B0604030504040204" pitchFamily="50" charset="-128"/>
                <a:ea typeface="Meiryo UI" panose="020B0604030504040204" pitchFamily="50" charset="-128"/>
              </a:rPr>
              <a:t>元</a:t>
            </a:r>
            <a:r>
              <a:rPr lang="en-US" altLang="ja-JP" sz="1600" dirty="0">
                <a:latin typeface="Meiryo UI" panose="020B0604030504040204" pitchFamily="50" charset="-128"/>
                <a:ea typeface="Meiryo UI" panose="020B0604030504040204" pitchFamily="50" charset="-128"/>
              </a:rPr>
              <a:t>AKB48</a:t>
            </a:r>
            <a:r>
              <a:rPr lang="ja-JP" altLang="en-US" sz="1600" dirty="0">
                <a:latin typeface="Meiryo UI" panose="020B0604030504040204" pitchFamily="50" charset="-128"/>
                <a:ea typeface="Meiryo UI" panose="020B0604030504040204" pitchFamily="50" charset="-128"/>
              </a:rPr>
              <a:t>の高橋みなみさんの絵</a:t>
            </a:r>
            <a:endParaRPr lang="en-US" altLang="ja-JP" sz="1600" dirty="0">
              <a:latin typeface="Meiryo UI" panose="020B0604030504040204" pitchFamily="50" charset="-128"/>
              <a:ea typeface="Meiryo UI" panose="020B0604030504040204" pitchFamily="50" charset="-128"/>
            </a:endParaRPr>
          </a:p>
          <a:p>
            <a:pPr algn="ctr"/>
            <a:r>
              <a:rPr lang="en-US" altLang="ja-JP" sz="900" dirty="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彼女には、盗作疑惑もあるようだが・・・</a:t>
            </a:r>
            <a:endParaRPr lang="ja-JP" altLang="en-US" sz="1600" dirty="0">
              <a:latin typeface="Meiryo UI" panose="020B0604030504040204" pitchFamily="50" charset="-128"/>
              <a:ea typeface="Meiryo UI" panose="020B0604030504040204" pitchFamily="50" charset="-128"/>
            </a:endParaRPr>
          </a:p>
        </p:txBody>
      </p:sp>
      <p:sp>
        <p:nvSpPr>
          <p:cNvPr id="21" name="正方形/長方形 20"/>
          <p:cNvSpPr/>
          <p:nvPr/>
        </p:nvSpPr>
        <p:spPr>
          <a:xfrm>
            <a:off x="1436183" y="3415372"/>
            <a:ext cx="3457998" cy="307777"/>
          </a:xfrm>
          <a:prstGeom prst="rect">
            <a:avLst/>
          </a:prstGeom>
        </p:spPr>
        <p:txBody>
          <a:bodyPr wrap="none">
            <a:spAutoFit/>
          </a:bodyPr>
          <a:lstStyle/>
          <a:p>
            <a:r>
              <a:rPr lang="ja-JP" altLang="en-US" sz="1400" dirty="0">
                <a:latin typeface="Meiryo UI" panose="020B0604030504040204" pitchFamily="50" charset="-128"/>
                <a:ea typeface="Meiryo UI" panose="020B0604030504040204" pitchFamily="50" charset="-128"/>
              </a:rPr>
              <a:t>★</a:t>
            </a:r>
            <a:r>
              <a:rPr lang="ja-JP" altLang="en-US" sz="1400" u="sng" dirty="0">
                <a:latin typeface="Meiryo UI" panose="020B0604030504040204" pitchFamily="50" charset="-128"/>
                <a:ea typeface="Meiryo UI" panose="020B0604030504040204" pitchFamily="50" charset="-128"/>
              </a:rPr>
              <a:t>経頭蓋磁気刺激</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TMS</a:t>
            </a:r>
            <a:r>
              <a:rPr lang="ja-JP" altLang="en-US" sz="1400" dirty="0">
                <a:latin typeface="Meiryo UI" panose="020B0604030504040204" pitchFamily="50" charset="-128"/>
                <a:ea typeface="Meiryo UI" panose="020B0604030504040204" pitchFamily="50" charset="-128"/>
              </a:rPr>
              <a:t>）で機能を止める</a:t>
            </a:r>
          </a:p>
        </p:txBody>
      </p:sp>
      <p:cxnSp>
        <p:nvCxnSpPr>
          <p:cNvPr id="23" name="直線矢印コネクタ 22"/>
          <p:cNvCxnSpPr/>
          <p:nvPr/>
        </p:nvCxnSpPr>
        <p:spPr>
          <a:xfrm>
            <a:off x="2164466" y="3669175"/>
            <a:ext cx="0" cy="1697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2164466" y="3669175"/>
            <a:ext cx="1377387" cy="1697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8777908" y="6388856"/>
            <a:ext cx="3144016" cy="461665"/>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左側頭葉と左前頭葉は、余計な記憶を定期的に削除する機能がるようだ・・・</a:t>
            </a:r>
          </a:p>
        </p:txBody>
      </p:sp>
      <p:sp>
        <p:nvSpPr>
          <p:cNvPr id="2" name="正方形/長方形 1"/>
          <p:cNvSpPr/>
          <p:nvPr/>
        </p:nvSpPr>
        <p:spPr>
          <a:xfrm>
            <a:off x="9239844" y="2957074"/>
            <a:ext cx="1888659" cy="215444"/>
          </a:xfrm>
          <a:prstGeom prst="rect">
            <a:avLst/>
          </a:prstGeom>
        </p:spPr>
        <p:txBody>
          <a:bodyPr wrap="none">
            <a:spAutoFit/>
          </a:bodyPr>
          <a:lstStyle/>
          <a:p>
            <a:r>
              <a:rPr lang="ja-JP" altLang="en-US" sz="800" dirty="0">
                <a:latin typeface="Meiryo UI" panose="020B0604030504040204" pitchFamily="50" charset="-128"/>
                <a:ea typeface="Meiryo UI" panose="020B0604030504040204" pitchFamily="50" charset="-128"/>
              </a:rPr>
              <a:t>（出典）</a:t>
            </a:r>
            <a:r>
              <a:rPr lang="en-US" altLang="ja-JP" sz="800" dirty="0">
                <a:latin typeface="Meiryo UI" panose="020B0604030504040204" pitchFamily="50" charset="-128"/>
                <a:ea typeface="Meiryo UI" panose="020B0604030504040204" pitchFamily="50" charset="-128"/>
              </a:rPr>
              <a:t>http://daisukeh.d.dooo.jp</a:t>
            </a:r>
            <a:endParaRPr lang="ja-JP" altLang="en-US" sz="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02461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677" y="2146735"/>
            <a:ext cx="7930323" cy="4374199"/>
          </a:xfrm>
          <a:prstGeom prst="rect">
            <a:avLst/>
          </a:prstGeom>
        </p:spPr>
      </p:pic>
      <p:sp>
        <p:nvSpPr>
          <p:cNvPr id="3" name="正方形/長方形 2"/>
          <p:cNvSpPr/>
          <p:nvPr/>
        </p:nvSpPr>
        <p:spPr>
          <a:xfrm>
            <a:off x="980656" y="0"/>
            <a:ext cx="10310193" cy="584775"/>
          </a:xfrm>
          <a:prstGeom prst="rect">
            <a:avLst/>
          </a:prstGeom>
        </p:spPr>
        <p:txBody>
          <a:bodyPr wrap="square">
            <a:spAutoFit/>
          </a:bodyPr>
          <a:lstStyle/>
          <a:p>
            <a:pPr algn="ctr"/>
            <a:r>
              <a:rPr lang="ja-JP" altLang="en-US" sz="3200" b="1" dirty="0">
                <a:latin typeface="Meiryo UI" panose="020B0604030504040204" pitchFamily="50" charset="-128"/>
                <a:ea typeface="Meiryo UI" panose="020B0604030504040204" pitchFamily="50" charset="-128"/>
              </a:rPr>
              <a:t>パーキンソン病と深部脳刺激（</a:t>
            </a:r>
            <a:r>
              <a:rPr lang="en-US" altLang="ja-JP" sz="3200" b="1" dirty="0">
                <a:latin typeface="Meiryo UI" panose="020B0604030504040204" pitchFamily="50" charset="-128"/>
                <a:ea typeface="Meiryo UI" panose="020B0604030504040204" pitchFamily="50" charset="-128"/>
              </a:rPr>
              <a:t>DBS</a:t>
            </a:r>
            <a:r>
              <a:rPr lang="ja-JP" altLang="en-US" sz="3200" b="1" dirty="0">
                <a:latin typeface="Meiryo UI" panose="020B0604030504040204" pitchFamily="50" charset="-128"/>
                <a:ea typeface="Meiryo UI" panose="020B0604030504040204" pitchFamily="50" charset="-128"/>
              </a:rPr>
              <a:t>）</a:t>
            </a:r>
          </a:p>
        </p:txBody>
      </p:sp>
      <p:pic>
        <p:nvPicPr>
          <p:cNvPr id="2" name="図 1"/>
          <p:cNvPicPr>
            <a:picLocks noChangeAspect="1"/>
          </p:cNvPicPr>
          <p:nvPr/>
        </p:nvPicPr>
        <p:blipFill>
          <a:blip r:embed="rId4"/>
          <a:stretch>
            <a:fillRect/>
          </a:stretch>
        </p:blipFill>
        <p:spPr>
          <a:xfrm>
            <a:off x="57150" y="1858687"/>
            <a:ext cx="4766126" cy="4971254"/>
          </a:xfrm>
          <a:prstGeom prst="rect">
            <a:avLst/>
          </a:prstGeom>
        </p:spPr>
      </p:pic>
      <p:sp>
        <p:nvSpPr>
          <p:cNvPr id="7" name="正方形/長方形 6"/>
          <p:cNvSpPr/>
          <p:nvPr/>
        </p:nvSpPr>
        <p:spPr>
          <a:xfrm>
            <a:off x="368299" y="725849"/>
            <a:ext cx="11658601" cy="830997"/>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パーキンソン病は、身体の動きに対して指令を出す脳の中の神経伝達物質（ドーパミン）の減少によりおこる病気。①手足がふるえる（振戦）、②動きが遅くなる（無動）、③筋肉が硬くなる（固縮）、④体のバランスが悪くなる（姿勢反射障害）、といった症状が現れる。治療の一つに脳深部刺激療法（視床下核刺激術、淡蒼球刺激術、視床刺激術）があり、現在は視床下核刺激術が主流。</a:t>
            </a:r>
          </a:p>
        </p:txBody>
      </p:sp>
      <p:sp>
        <p:nvSpPr>
          <p:cNvPr id="9" name="正方形/長方形 8"/>
          <p:cNvSpPr/>
          <p:nvPr/>
        </p:nvSpPr>
        <p:spPr>
          <a:xfrm>
            <a:off x="5011805" y="6419373"/>
            <a:ext cx="7023100" cy="461665"/>
          </a:xfrm>
          <a:prstGeom prst="rect">
            <a:avLst/>
          </a:prstGeom>
        </p:spPr>
        <p:txBody>
          <a:bodyPr wrap="square">
            <a:spAutoFit/>
          </a:bodyPr>
          <a:lstStyle/>
          <a:p>
            <a:r>
              <a:rPr lang="ja-JP" altLang="en-US" sz="800" dirty="0">
                <a:latin typeface="Meiryo UI" panose="020B0604030504040204" pitchFamily="50" charset="-128"/>
                <a:ea typeface="Meiryo UI" panose="020B0604030504040204" pitchFamily="50" charset="-128"/>
              </a:rPr>
              <a:t>（出典）</a:t>
            </a:r>
            <a:r>
              <a:rPr lang="en-US" altLang="ja-JP" sz="800" dirty="0">
                <a:latin typeface="Meiryo UI" panose="020B0604030504040204" pitchFamily="50" charset="-128"/>
                <a:ea typeface="Meiryo UI" panose="020B0604030504040204" pitchFamily="50" charset="-128"/>
              </a:rPr>
              <a:t>https://image.jimcdn.com/app/cms/image/transf/dimension=475x1024:format=jpg/path/s0831b24a8470816c/image/if89259915822e14d/version/1515723562/image.jpg</a:t>
            </a:r>
            <a:endParaRPr lang="ja-JP" altLang="en-US" sz="800" dirty="0">
              <a:latin typeface="Meiryo UI" panose="020B0604030504040204" pitchFamily="50" charset="-128"/>
              <a:ea typeface="Meiryo UI" panose="020B0604030504040204" pitchFamily="50" charset="-128"/>
            </a:endParaRPr>
          </a:p>
        </p:txBody>
      </p:sp>
      <p:sp>
        <p:nvSpPr>
          <p:cNvPr id="10" name="正方形/長方形 9"/>
          <p:cNvSpPr/>
          <p:nvPr/>
        </p:nvSpPr>
        <p:spPr>
          <a:xfrm>
            <a:off x="548802" y="6627612"/>
            <a:ext cx="3712876" cy="230832"/>
          </a:xfrm>
          <a:prstGeom prst="rect">
            <a:avLst/>
          </a:prstGeom>
        </p:spPr>
        <p:txBody>
          <a:bodyPr wrap="none">
            <a:spAutoFit/>
          </a:bodyPr>
          <a:lstStyle/>
          <a:p>
            <a:pPr algn="ctr"/>
            <a:r>
              <a:rPr lang="ja-JP" altLang="en-US" sz="900" dirty="0">
                <a:solidFill>
                  <a:schemeClr val="bg1"/>
                </a:solidFill>
                <a:latin typeface="Meiryo UI" panose="020B0604030504040204" pitchFamily="50" charset="-128"/>
                <a:ea typeface="Meiryo UI" panose="020B0604030504040204" pitchFamily="50" charset="-128"/>
              </a:rPr>
              <a:t>（出典）神経内科医に必要な脳深部刺激療法に関する最新知識から転載</a:t>
            </a:r>
          </a:p>
        </p:txBody>
      </p:sp>
      <p:sp>
        <p:nvSpPr>
          <p:cNvPr id="4" name="正方形/長方形 3"/>
          <p:cNvSpPr/>
          <p:nvPr/>
        </p:nvSpPr>
        <p:spPr>
          <a:xfrm>
            <a:off x="3416172" y="409598"/>
            <a:ext cx="1101455" cy="369332"/>
          </a:xfrm>
          <a:prstGeom prst="rect">
            <a:avLst/>
          </a:prstGeom>
        </p:spPr>
        <p:txBody>
          <a:bodyPr wrap="none">
            <a:spAutoFit/>
          </a:bodyPr>
          <a:lstStyle/>
          <a:p>
            <a:r>
              <a:rPr lang="en-US" altLang="ja-JP" dirty="0"/>
              <a:t>Parkinson</a:t>
            </a:r>
            <a:endParaRPr lang="ja-JP" altLang="en-US" dirty="0"/>
          </a:p>
        </p:txBody>
      </p:sp>
      <p:sp>
        <p:nvSpPr>
          <p:cNvPr id="5" name="テキスト ボックス 4"/>
          <p:cNvSpPr txBox="1"/>
          <p:nvPr/>
        </p:nvSpPr>
        <p:spPr>
          <a:xfrm>
            <a:off x="5573403" y="6029107"/>
            <a:ext cx="2603500" cy="430887"/>
          </a:xfrm>
          <a:prstGeom prst="rect">
            <a:avLst/>
          </a:prstGeom>
          <a:noFill/>
        </p:spPr>
        <p:txBody>
          <a:bodyPr wrap="square" rtlCol="0">
            <a:spAutoFit/>
          </a:bodyPr>
          <a:lstStyle/>
          <a:p>
            <a:pPr algn="ctr"/>
            <a:r>
              <a:rPr kumimoji="1" lang="ja-JP" altLang="en-US" sz="1050" dirty="0">
                <a:latin typeface="Meiryo UI" panose="020B0604030504040204" pitchFamily="50" charset="-128"/>
                <a:ea typeface="Meiryo UI" panose="020B0604030504040204" pitchFamily="50" charset="-128"/>
              </a:rPr>
              <a:t>完全埋設型神経刺激装置</a:t>
            </a:r>
            <a:endParaRPr kumimoji="1" lang="en-US" altLang="ja-JP" sz="1050" dirty="0">
              <a:latin typeface="Meiryo UI" panose="020B0604030504040204" pitchFamily="50" charset="-128"/>
              <a:ea typeface="Meiryo UI" panose="020B0604030504040204" pitchFamily="50" charset="-128"/>
            </a:endParaRPr>
          </a:p>
          <a:p>
            <a:pPr algn="ctr"/>
            <a:r>
              <a:rPr lang="en-US" altLang="ja-JP" sz="1050" dirty="0">
                <a:latin typeface="Meiryo UI" panose="020B0604030504040204" pitchFamily="50" charset="-128"/>
                <a:ea typeface="Meiryo UI" panose="020B0604030504040204" pitchFamily="50" charset="-128"/>
              </a:rPr>
              <a:t>Implantable Pulse Generator</a:t>
            </a:r>
            <a:r>
              <a:rPr lang="ja-JP" altLang="en-US" sz="1050" dirty="0">
                <a:latin typeface="Meiryo UI" panose="020B0604030504040204" pitchFamily="50" charset="-128"/>
                <a:ea typeface="Meiryo UI" panose="020B0604030504040204" pitchFamily="50" charset="-128"/>
              </a:rPr>
              <a:t>：</a:t>
            </a:r>
            <a:r>
              <a:rPr lang="en-US" altLang="ja-JP" sz="1050" dirty="0">
                <a:latin typeface="Meiryo UI" panose="020B0604030504040204" pitchFamily="50" charset="-128"/>
                <a:ea typeface="Meiryo UI" panose="020B0604030504040204" pitchFamily="50" charset="-128"/>
              </a:rPr>
              <a:t>IPG</a:t>
            </a:r>
            <a:endParaRPr kumimoji="1" lang="ja-JP" altLang="en-US" sz="1050" dirty="0">
              <a:latin typeface="Meiryo UI" panose="020B0604030504040204" pitchFamily="50" charset="-128"/>
              <a:ea typeface="Meiryo UI" panose="020B0604030504040204" pitchFamily="50" charset="-128"/>
            </a:endParaRPr>
          </a:p>
        </p:txBody>
      </p:sp>
      <p:cxnSp>
        <p:nvCxnSpPr>
          <p:cNvPr id="14" name="直線矢印コネクタ 13"/>
          <p:cNvCxnSpPr/>
          <p:nvPr/>
        </p:nvCxnSpPr>
        <p:spPr>
          <a:xfrm flipV="1">
            <a:off x="7639050" y="5810250"/>
            <a:ext cx="1685925" cy="3333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H="1" flipV="1">
            <a:off x="4171951" y="6108662"/>
            <a:ext cx="1960562" cy="349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1914525" y="6143625"/>
            <a:ext cx="4217988" cy="275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flipV="1">
            <a:off x="7937500" y="2273300"/>
            <a:ext cx="1562100" cy="596900"/>
          </a:xfrm>
          <a:prstGeom prst="straightConnector1">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402340" y="2153922"/>
            <a:ext cx="719932" cy="253916"/>
          </a:xfrm>
          <a:prstGeom prst="rect">
            <a:avLst/>
          </a:prstGeom>
          <a:noFill/>
        </p:spPr>
        <p:txBody>
          <a:bodyPr wrap="square" rtlCol="0">
            <a:spAutoFit/>
          </a:bodyPr>
          <a:lstStyle/>
          <a:p>
            <a:pPr algn="ctr"/>
            <a:r>
              <a:rPr kumimoji="1" lang="ja-JP" altLang="en-US" sz="1050" dirty="0">
                <a:latin typeface="Meiryo UI" panose="020B0604030504040204" pitchFamily="50" charset="-128"/>
                <a:ea typeface="Meiryo UI" panose="020B0604030504040204" pitchFamily="50" charset="-128"/>
              </a:rPr>
              <a:t>リード</a:t>
            </a:r>
          </a:p>
        </p:txBody>
      </p:sp>
      <p:cxnSp>
        <p:nvCxnSpPr>
          <p:cNvPr id="24" name="直線矢印コネクタ 23"/>
          <p:cNvCxnSpPr/>
          <p:nvPr/>
        </p:nvCxnSpPr>
        <p:spPr>
          <a:xfrm flipH="1">
            <a:off x="9779001" y="4333834"/>
            <a:ext cx="1206499" cy="3270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10842356" y="4179298"/>
            <a:ext cx="1061538" cy="253916"/>
          </a:xfrm>
          <a:prstGeom prst="rect">
            <a:avLst/>
          </a:prstGeom>
          <a:noFill/>
        </p:spPr>
        <p:txBody>
          <a:bodyPr wrap="square" rtlCol="0">
            <a:spAutoFit/>
          </a:bodyPr>
          <a:lstStyle/>
          <a:p>
            <a:pPr algn="ctr"/>
            <a:r>
              <a:rPr kumimoji="1" lang="ja-JP" altLang="en-US" sz="1050" dirty="0">
                <a:latin typeface="Meiryo UI" panose="020B0604030504040204" pitchFamily="50" charset="-128"/>
                <a:ea typeface="Meiryo UI" panose="020B0604030504040204" pitchFamily="50" charset="-128"/>
              </a:rPr>
              <a:t>延長リード</a:t>
            </a:r>
          </a:p>
        </p:txBody>
      </p:sp>
      <p:cxnSp>
        <p:nvCxnSpPr>
          <p:cNvPr id="28" name="直線矢印コネクタ 27"/>
          <p:cNvCxnSpPr/>
          <p:nvPr/>
        </p:nvCxnSpPr>
        <p:spPr>
          <a:xfrm flipH="1">
            <a:off x="2440213" y="2280880"/>
            <a:ext cx="5198837" cy="4750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4825917" y="5369422"/>
            <a:ext cx="857927" cy="577081"/>
          </a:xfrm>
          <a:prstGeom prst="rect">
            <a:avLst/>
          </a:prstGeom>
        </p:spPr>
        <p:txBody>
          <a:bodyPr wrap="none">
            <a:spAutoFit/>
          </a:bodyPr>
          <a:lstStyle/>
          <a:p>
            <a:r>
              <a:rPr lang="ja-JP" altLang="en-US" sz="1050" dirty="0">
                <a:latin typeface="Meiryo UI" panose="020B0604030504040204" pitchFamily="50" charset="-128"/>
                <a:ea typeface="Meiryo UI" panose="020B0604030504040204" pitchFamily="50" charset="-128"/>
              </a:rPr>
              <a:t>視床下核</a:t>
            </a:r>
            <a:endParaRPr lang="en-US" altLang="ja-JP" sz="1050" dirty="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淡蒼球内節</a:t>
            </a:r>
            <a:endParaRPr lang="en-US" altLang="ja-JP" sz="1050" dirty="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視床</a:t>
            </a:r>
            <a:r>
              <a:rPr lang="en-US" altLang="ja-JP" sz="1050" dirty="0">
                <a:latin typeface="Meiryo UI" panose="020B0604030504040204" pitchFamily="50" charset="-128"/>
                <a:ea typeface="Meiryo UI" panose="020B0604030504040204" pitchFamily="50" charset="-128"/>
              </a:rPr>
              <a:t>VIM</a:t>
            </a:r>
            <a:endParaRPr lang="ja-JP" altLang="en-US" sz="1050" dirty="0"/>
          </a:p>
        </p:txBody>
      </p:sp>
      <p:sp>
        <p:nvSpPr>
          <p:cNvPr id="11" name="円/楕円 10"/>
          <p:cNvSpPr/>
          <p:nvPr/>
        </p:nvSpPr>
        <p:spPr>
          <a:xfrm>
            <a:off x="6021009" y="4789661"/>
            <a:ext cx="420307" cy="394183"/>
          </a:xfrm>
          <a:prstGeom prst="ellipse">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p:cNvCxnSpPr>
            <a:endCxn id="11" idx="3"/>
          </p:cNvCxnSpPr>
          <p:nvPr/>
        </p:nvCxnSpPr>
        <p:spPr>
          <a:xfrm flipV="1">
            <a:off x="5473700" y="5126117"/>
            <a:ext cx="608862" cy="3195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842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12202333" cy="584775"/>
          </a:xfrm>
          <a:prstGeom prst="rect">
            <a:avLst/>
          </a:prstGeom>
        </p:spPr>
        <p:txBody>
          <a:bodyPr wrap="square">
            <a:spAutoFit/>
          </a:bodyPr>
          <a:lstStyle/>
          <a:p>
            <a:pPr algn="ctr"/>
            <a:r>
              <a:rPr lang="ja-JP" altLang="en-US" sz="3200" b="1" dirty="0">
                <a:latin typeface="Meiryo UI" panose="020B0604030504040204" pitchFamily="50" charset="-128"/>
                <a:ea typeface="Meiryo UI" panose="020B0604030504040204" pitchFamily="50" charset="-128"/>
              </a:rPr>
              <a:t>パーキンソン病の脳刺激部位</a:t>
            </a:r>
          </a:p>
        </p:txBody>
      </p:sp>
      <p:sp>
        <p:nvSpPr>
          <p:cNvPr id="11" name="正方形/長方形 10"/>
          <p:cNvSpPr/>
          <p:nvPr/>
        </p:nvSpPr>
        <p:spPr>
          <a:xfrm>
            <a:off x="228600" y="799265"/>
            <a:ext cx="11815289" cy="646331"/>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DBS</a:t>
            </a:r>
            <a:r>
              <a:rPr lang="ja-JP" altLang="en-US" dirty="0">
                <a:latin typeface="Meiryo UI" panose="020B0604030504040204" pitchFamily="50" charset="-128"/>
                <a:ea typeface="Meiryo UI" panose="020B0604030504040204" pitchFamily="50" charset="-128"/>
              </a:rPr>
              <a:t>のターゲットは、</a:t>
            </a:r>
            <a:r>
              <a:rPr lang="ja-JP" altLang="en-US" b="1" u="sng" dirty="0">
                <a:latin typeface="Meiryo UI" panose="020B0604030504040204" pitchFamily="50" charset="-128"/>
                <a:ea typeface="Meiryo UI" panose="020B0604030504040204" pitchFamily="50" charset="-128"/>
              </a:rPr>
              <a:t>視床下核</a:t>
            </a: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STN</a:t>
            </a:r>
            <a:r>
              <a:rPr lang="ja-JP" altLang="en-US" dirty="0">
                <a:latin typeface="Meiryo UI" panose="020B0604030504040204" pitchFamily="50" charset="-128"/>
                <a:ea typeface="Meiryo UI" panose="020B0604030504040204" pitchFamily="50" charset="-128"/>
              </a:rPr>
              <a:t>：</a:t>
            </a:r>
            <a:r>
              <a:rPr lang="en-US" altLang="ja-JP" dirty="0" err="1">
                <a:latin typeface="Meiryo UI" panose="020B0604030504040204" pitchFamily="50" charset="-128"/>
                <a:ea typeface="Meiryo UI" panose="020B0604030504040204" pitchFamily="50" charset="-128"/>
              </a:rPr>
              <a:t>subthalamic</a:t>
            </a:r>
            <a:r>
              <a:rPr lang="en-US" altLang="ja-JP" dirty="0">
                <a:latin typeface="Meiryo UI" panose="020B0604030504040204" pitchFamily="50" charset="-128"/>
                <a:ea typeface="Meiryo UI" panose="020B0604030504040204" pitchFamily="50" charset="-128"/>
              </a:rPr>
              <a:t> nucleus</a:t>
            </a:r>
            <a:r>
              <a:rPr lang="ja-JP" altLang="en-US" dirty="0">
                <a:latin typeface="Meiryo UI" panose="020B0604030504040204" pitchFamily="50" charset="-128"/>
                <a:ea typeface="Meiryo UI" panose="020B0604030504040204" pitchFamily="50" charset="-128"/>
              </a:rPr>
              <a:t>）と</a:t>
            </a:r>
            <a:r>
              <a:rPr lang="ja-JP" altLang="en-US" b="1" u="sng" dirty="0">
                <a:latin typeface="Meiryo UI" panose="020B0604030504040204" pitchFamily="50" charset="-128"/>
                <a:ea typeface="Meiryo UI" panose="020B0604030504040204" pitchFamily="50" charset="-128"/>
              </a:rPr>
              <a:t>淡蒼球内節</a:t>
            </a:r>
            <a:r>
              <a:rPr lang="ja-JP" altLang="en-US" dirty="0">
                <a:latin typeface="Meiryo UI" panose="020B0604030504040204" pitchFamily="50" charset="-128"/>
                <a:ea typeface="Meiryo UI" panose="020B0604030504040204" pitchFamily="50" charset="-128"/>
              </a:rPr>
              <a:t>（</a:t>
            </a:r>
            <a:r>
              <a:rPr lang="en-US" altLang="ja-JP" dirty="0" err="1">
                <a:latin typeface="Meiryo UI" panose="020B0604030504040204" pitchFamily="50" charset="-128"/>
                <a:ea typeface="Meiryo UI" panose="020B0604030504040204" pitchFamily="50" charset="-128"/>
              </a:rPr>
              <a:t>GPi</a:t>
            </a: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internal segment of </a:t>
            </a:r>
            <a:r>
              <a:rPr lang="en-US" altLang="ja-JP" dirty="0" err="1">
                <a:latin typeface="Meiryo UI" panose="020B0604030504040204" pitchFamily="50" charset="-128"/>
                <a:ea typeface="Meiryo UI" panose="020B0604030504040204" pitchFamily="50" charset="-128"/>
              </a:rPr>
              <a:t>globus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pallidus</a:t>
            </a:r>
            <a:r>
              <a:rPr lang="ja-JP" altLang="en-US" dirty="0">
                <a:latin typeface="Meiryo UI" panose="020B0604030504040204" pitchFamily="50" charset="-128"/>
                <a:ea typeface="Meiryo UI" panose="020B0604030504040204" pitchFamily="50" charset="-128"/>
              </a:rPr>
              <a:t>）、</a:t>
            </a:r>
            <a:r>
              <a:rPr lang="ja-JP" altLang="en-US" b="1" u="sng" dirty="0">
                <a:latin typeface="Meiryo UI" panose="020B0604030504040204" pitchFamily="50" charset="-128"/>
                <a:ea typeface="Meiryo UI" panose="020B0604030504040204" pitchFamily="50" charset="-128"/>
              </a:rPr>
              <a:t>視床</a:t>
            </a:r>
            <a:r>
              <a:rPr lang="en-US" altLang="ja-JP" b="1" u="sng" dirty="0">
                <a:latin typeface="Meiryo UI" panose="020B0604030504040204" pitchFamily="50" charset="-128"/>
                <a:ea typeface="Meiryo UI" panose="020B0604030504040204" pitchFamily="50" charset="-128"/>
              </a:rPr>
              <a:t>VIM</a:t>
            </a:r>
            <a:r>
              <a:rPr lang="ja-JP" altLang="en-US" dirty="0">
                <a:latin typeface="Meiryo UI" panose="020B0604030504040204" pitchFamily="50" charset="-128"/>
                <a:ea typeface="Meiryo UI" panose="020B0604030504040204" pitchFamily="50" charset="-128"/>
              </a:rPr>
              <a:t>（内側腹側核：</a:t>
            </a:r>
            <a:r>
              <a:rPr lang="en-US" altLang="ja-JP" dirty="0">
                <a:latin typeface="Meiryo UI" panose="020B0604030504040204" pitchFamily="50" charset="-128"/>
                <a:ea typeface="Meiryo UI" panose="020B0604030504040204" pitchFamily="50" charset="-128"/>
              </a:rPr>
              <a:t>nucleus </a:t>
            </a:r>
            <a:r>
              <a:rPr lang="en-US" altLang="ja-JP" dirty="0" err="1">
                <a:latin typeface="Meiryo UI" panose="020B0604030504040204" pitchFamily="50" charset="-128"/>
                <a:ea typeface="Meiryo UI" panose="020B0604030504040204" pitchFamily="50" charset="-128"/>
              </a:rPr>
              <a:t>ventralis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intermedius</a:t>
            </a: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Vim</a:t>
            </a:r>
            <a:r>
              <a:rPr lang="ja-JP" altLang="en-US" dirty="0">
                <a:latin typeface="Meiryo UI" panose="020B0604030504040204" pitchFamily="50" charset="-128"/>
                <a:ea typeface="Meiryo UI" panose="020B0604030504040204" pitchFamily="50" charset="-128"/>
              </a:rPr>
              <a:t>）の</a:t>
            </a:r>
            <a:r>
              <a:rPr lang="en-US" altLang="ja-JP" dirty="0">
                <a:latin typeface="Meiryo UI" panose="020B0604030504040204" pitchFamily="50" charset="-128"/>
                <a:ea typeface="Meiryo UI" panose="020B0604030504040204" pitchFamily="50" charset="-128"/>
              </a:rPr>
              <a:t>3</a:t>
            </a:r>
            <a:r>
              <a:rPr lang="ja-JP" altLang="en-US" dirty="0">
                <a:latin typeface="Meiryo UI" panose="020B0604030504040204" pitchFamily="50" charset="-128"/>
                <a:ea typeface="Meiryo UI" panose="020B0604030504040204" pitchFamily="50" charset="-128"/>
              </a:rPr>
              <a:t>カ所。</a:t>
            </a:r>
          </a:p>
        </p:txBody>
      </p:sp>
      <p:pic>
        <p:nvPicPr>
          <p:cNvPr id="16" name="図 15"/>
          <p:cNvPicPr>
            <a:picLocks noChangeAspect="1"/>
          </p:cNvPicPr>
          <p:nvPr/>
        </p:nvPicPr>
        <p:blipFill>
          <a:blip r:embed="rId3"/>
          <a:stretch>
            <a:fillRect/>
          </a:stretch>
        </p:blipFill>
        <p:spPr>
          <a:xfrm>
            <a:off x="228600" y="1874270"/>
            <a:ext cx="4111152" cy="4369340"/>
          </a:xfrm>
          <a:prstGeom prst="rect">
            <a:avLst/>
          </a:prstGeom>
        </p:spPr>
      </p:pic>
      <p:sp>
        <p:nvSpPr>
          <p:cNvPr id="17" name="テキスト ボックス 16"/>
          <p:cNvSpPr txBox="1"/>
          <p:nvPr/>
        </p:nvSpPr>
        <p:spPr>
          <a:xfrm>
            <a:off x="228600" y="6284664"/>
            <a:ext cx="4279900" cy="338554"/>
          </a:xfrm>
          <a:prstGeom prst="rect">
            <a:avLst/>
          </a:prstGeom>
          <a:noFill/>
        </p:spPr>
        <p:txBody>
          <a:bodyPr wrap="square" rtlCol="0">
            <a:spAutoFit/>
          </a:bodyPr>
          <a:lstStyle/>
          <a:p>
            <a:r>
              <a:rPr kumimoji="1" lang="en-US" altLang="ja-JP" sz="1600" b="1" u="sng" dirty="0">
                <a:latin typeface="Meiryo UI" panose="020B0604030504040204" pitchFamily="50" charset="-128"/>
                <a:ea typeface="Meiryo UI" panose="020B0604030504040204" pitchFamily="50" charset="-128"/>
              </a:rPr>
              <a:t>DBS</a:t>
            </a:r>
            <a:r>
              <a:rPr kumimoji="1" lang="ja-JP" altLang="en-US" sz="1600" dirty="0">
                <a:latin typeface="Meiryo UI" panose="020B0604030504040204" pitchFamily="50" charset="-128"/>
                <a:ea typeface="Meiryo UI" panose="020B0604030504040204" pitchFamily="50" charset="-128"/>
              </a:rPr>
              <a:t>は、大脳基底核と言う脳深部を刺激する。</a:t>
            </a:r>
          </a:p>
        </p:txBody>
      </p:sp>
      <p:sp>
        <p:nvSpPr>
          <p:cNvPr id="19" name="テキスト ボックス 18"/>
          <p:cNvSpPr txBox="1"/>
          <p:nvPr/>
        </p:nvSpPr>
        <p:spPr>
          <a:xfrm>
            <a:off x="3318230" y="1965520"/>
            <a:ext cx="939800"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線条体</a:t>
            </a:r>
          </a:p>
        </p:txBody>
      </p:sp>
      <p:sp>
        <p:nvSpPr>
          <p:cNvPr id="21" name="テキスト ボックス 20"/>
          <p:cNvSpPr txBox="1"/>
          <p:nvPr/>
        </p:nvSpPr>
        <p:spPr>
          <a:xfrm>
            <a:off x="116054" y="4628137"/>
            <a:ext cx="1065045" cy="338554"/>
          </a:xfrm>
          <a:prstGeom prst="rect">
            <a:avLst/>
          </a:prstGeom>
          <a:noFill/>
        </p:spPr>
        <p:txBody>
          <a:bodyPr wrap="square" rtlCol="0">
            <a:spAutoFit/>
          </a:bodyPr>
          <a:lstStyle/>
          <a:p>
            <a:pPr algn="r"/>
            <a:r>
              <a:rPr kumimoji="1" lang="ja-JP" altLang="en-US" sz="1600" dirty="0">
                <a:latin typeface="Meiryo UI" panose="020B0604030504040204" pitchFamily="50" charset="-128"/>
                <a:ea typeface="Meiryo UI" panose="020B0604030504040204" pitchFamily="50" charset="-128"/>
              </a:rPr>
              <a:t>脳下垂体</a:t>
            </a:r>
          </a:p>
        </p:txBody>
      </p:sp>
      <p:sp>
        <p:nvSpPr>
          <p:cNvPr id="22" name="テキスト ボックス 21"/>
          <p:cNvSpPr txBox="1"/>
          <p:nvPr/>
        </p:nvSpPr>
        <p:spPr>
          <a:xfrm>
            <a:off x="828256" y="5266596"/>
            <a:ext cx="1065045" cy="338554"/>
          </a:xfrm>
          <a:prstGeom prst="rect">
            <a:avLst/>
          </a:prstGeom>
          <a:noFill/>
        </p:spPr>
        <p:txBody>
          <a:bodyPr wrap="square" rtlCol="0">
            <a:spAutoFit/>
          </a:bodyPr>
          <a:lstStyle/>
          <a:p>
            <a:pPr algn="r"/>
            <a:r>
              <a:rPr kumimoji="1" lang="ja-JP" altLang="en-US" sz="1600" dirty="0">
                <a:latin typeface="Meiryo UI" panose="020B0604030504040204" pitchFamily="50" charset="-128"/>
                <a:ea typeface="Meiryo UI" panose="020B0604030504040204" pitchFamily="50" charset="-128"/>
              </a:rPr>
              <a:t>扁桃体</a:t>
            </a:r>
          </a:p>
        </p:txBody>
      </p:sp>
      <p:sp>
        <p:nvSpPr>
          <p:cNvPr id="23" name="テキスト ボックス 22"/>
          <p:cNvSpPr txBox="1"/>
          <p:nvPr/>
        </p:nvSpPr>
        <p:spPr>
          <a:xfrm>
            <a:off x="3518709" y="5272265"/>
            <a:ext cx="1065045"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海馬</a:t>
            </a:r>
          </a:p>
        </p:txBody>
      </p:sp>
      <p:sp>
        <p:nvSpPr>
          <p:cNvPr id="24" name="テキスト ボックス 23"/>
          <p:cNvSpPr txBox="1"/>
          <p:nvPr/>
        </p:nvSpPr>
        <p:spPr>
          <a:xfrm>
            <a:off x="3807229" y="4603115"/>
            <a:ext cx="776525"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視床</a:t>
            </a:r>
            <a:endParaRPr kumimoji="1" lang="ja-JP" altLang="en-US" sz="1600" dirty="0">
              <a:latin typeface="Meiryo UI" panose="020B0604030504040204" pitchFamily="50" charset="-128"/>
              <a:ea typeface="Meiryo UI" panose="020B0604030504040204" pitchFamily="50" charset="-128"/>
            </a:endParaRPr>
          </a:p>
        </p:txBody>
      </p:sp>
      <p:pic>
        <p:nvPicPr>
          <p:cNvPr id="25" name="図 24"/>
          <p:cNvPicPr>
            <a:picLocks noChangeAspect="1"/>
          </p:cNvPicPr>
          <p:nvPr/>
        </p:nvPicPr>
        <p:blipFill>
          <a:blip r:embed="rId4"/>
          <a:stretch>
            <a:fillRect/>
          </a:stretch>
        </p:blipFill>
        <p:spPr>
          <a:xfrm>
            <a:off x="4994724" y="2134797"/>
            <a:ext cx="6152114" cy="4003570"/>
          </a:xfrm>
          <a:prstGeom prst="rect">
            <a:avLst/>
          </a:prstGeom>
        </p:spPr>
      </p:pic>
      <p:sp>
        <p:nvSpPr>
          <p:cNvPr id="27" name="テキスト ボックス 26"/>
          <p:cNvSpPr txBox="1"/>
          <p:nvPr/>
        </p:nvSpPr>
        <p:spPr>
          <a:xfrm>
            <a:off x="4473930" y="2873629"/>
            <a:ext cx="1545993" cy="338554"/>
          </a:xfrm>
          <a:prstGeom prst="rect">
            <a:avLst/>
          </a:prstGeom>
          <a:noFill/>
        </p:spPr>
        <p:txBody>
          <a:bodyPr wrap="square" rtlCol="0">
            <a:spAutoFit/>
          </a:bodyPr>
          <a:lstStyle/>
          <a:p>
            <a:pPr algn="r"/>
            <a:r>
              <a:rPr kumimoji="1" lang="ja-JP" altLang="en-US" sz="1600" dirty="0">
                <a:latin typeface="Meiryo UI" panose="020B0604030504040204" pitchFamily="50" charset="-128"/>
                <a:ea typeface="Meiryo UI" panose="020B0604030504040204" pitchFamily="50" charset="-128"/>
              </a:rPr>
              <a:t>髄質（白室）</a:t>
            </a:r>
          </a:p>
        </p:txBody>
      </p:sp>
      <p:sp>
        <p:nvSpPr>
          <p:cNvPr id="28" name="テキスト ボックス 27"/>
          <p:cNvSpPr txBox="1"/>
          <p:nvPr/>
        </p:nvSpPr>
        <p:spPr>
          <a:xfrm>
            <a:off x="4203631" y="2429319"/>
            <a:ext cx="1545993" cy="338554"/>
          </a:xfrm>
          <a:prstGeom prst="rect">
            <a:avLst/>
          </a:prstGeom>
          <a:noFill/>
        </p:spPr>
        <p:txBody>
          <a:bodyPr wrap="square" rtlCol="0">
            <a:spAutoFit/>
          </a:bodyPr>
          <a:lstStyle/>
          <a:p>
            <a:pPr algn="r"/>
            <a:r>
              <a:rPr kumimoji="1" lang="ja-JP" altLang="en-US" sz="1600" dirty="0">
                <a:latin typeface="Meiryo UI" panose="020B0604030504040204" pitchFamily="50" charset="-128"/>
                <a:ea typeface="Meiryo UI" panose="020B0604030504040204" pitchFamily="50" charset="-128"/>
              </a:rPr>
              <a:t>大脳皮質</a:t>
            </a:r>
          </a:p>
        </p:txBody>
      </p:sp>
      <p:sp>
        <p:nvSpPr>
          <p:cNvPr id="29" name="テキスト ボックス 28"/>
          <p:cNvSpPr txBox="1"/>
          <p:nvPr/>
        </p:nvSpPr>
        <p:spPr>
          <a:xfrm>
            <a:off x="4558354" y="3317939"/>
            <a:ext cx="801046" cy="338554"/>
          </a:xfrm>
          <a:prstGeom prst="rect">
            <a:avLst/>
          </a:prstGeom>
          <a:noFill/>
        </p:spPr>
        <p:txBody>
          <a:bodyPr wrap="square" rtlCol="0">
            <a:spAutoFit/>
          </a:bodyPr>
          <a:lstStyle/>
          <a:p>
            <a:pPr algn="r"/>
            <a:r>
              <a:rPr kumimoji="1" lang="ja-JP" altLang="en-US" sz="1600" dirty="0">
                <a:latin typeface="Meiryo UI" panose="020B0604030504040204" pitchFamily="50" charset="-128"/>
                <a:ea typeface="Meiryo UI" panose="020B0604030504040204" pitchFamily="50" charset="-128"/>
              </a:rPr>
              <a:t>脳梁</a:t>
            </a:r>
          </a:p>
        </p:txBody>
      </p:sp>
      <p:sp>
        <p:nvSpPr>
          <p:cNvPr id="30" name="テキスト ボックス 29"/>
          <p:cNvSpPr txBox="1"/>
          <p:nvPr/>
        </p:nvSpPr>
        <p:spPr>
          <a:xfrm>
            <a:off x="4464916" y="3637490"/>
            <a:ext cx="801046" cy="338554"/>
          </a:xfrm>
          <a:prstGeom prst="rect">
            <a:avLst/>
          </a:prstGeom>
          <a:noFill/>
        </p:spPr>
        <p:txBody>
          <a:bodyPr wrap="square" rtlCol="0">
            <a:spAutoFit/>
          </a:bodyPr>
          <a:lstStyle/>
          <a:p>
            <a:pPr algn="r"/>
            <a:r>
              <a:rPr kumimoji="1" lang="ja-JP" altLang="en-US" sz="1600" dirty="0">
                <a:latin typeface="Meiryo UI" panose="020B0604030504040204" pitchFamily="50" charset="-128"/>
                <a:ea typeface="Meiryo UI" panose="020B0604030504040204" pitchFamily="50" charset="-128"/>
              </a:rPr>
              <a:t>脳室</a:t>
            </a:r>
          </a:p>
        </p:txBody>
      </p:sp>
      <p:sp>
        <p:nvSpPr>
          <p:cNvPr id="31" name="テキスト ボックス 30"/>
          <p:cNvSpPr txBox="1"/>
          <p:nvPr/>
        </p:nvSpPr>
        <p:spPr>
          <a:xfrm>
            <a:off x="4503079" y="3955386"/>
            <a:ext cx="801046" cy="369332"/>
          </a:xfrm>
          <a:prstGeom prst="rect">
            <a:avLst/>
          </a:prstGeom>
          <a:noFill/>
        </p:spPr>
        <p:txBody>
          <a:bodyPr wrap="square" rtlCol="0">
            <a:spAutoFit/>
          </a:bodyPr>
          <a:lstStyle/>
          <a:p>
            <a:pPr algn="r"/>
            <a:r>
              <a:rPr kumimoji="1" lang="ja-JP" altLang="en-US" b="1" u="sng" dirty="0">
                <a:solidFill>
                  <a:srgbClr val="FF0000"/>
                </a:solidFill>
                <a:latin typeface="Meiryo UI" panose="020B0604030504040204" pitchFamily="50" charset="-128"/>
                <a:ea typeface="Meiryo UI" panose="020B0604030504040204" pitchFamily="50" charset="-128"/>
              </a:rPr>
              <a:t>視床</a:t>
            </a:r>
          </a:p>
        </p:txBody>
      </p:sp>
      <p:sp>
        <p:nvSpPr>
          <p:cNvPr id="32" name="テキスト ボックス 31"/>
          <p:cNvSpPr txBox="1"/>
          <p:nvPr/>
        </p:nvSpPr>
        <p:spPr>
          <a:xfrm>
            <a:off x="4477679" y="5263229"/>
            <a:ext cx="801046" cy="338554"/>
          </a:xfrm>
          <a:prstGeom prst="rect">
            <a:avLst/>
          </a:prstGeom>
          <a:noFill/>
        </p:spPr>
        <p:txBody>
          <a:bodyPr wrap="square" rtlCol="0">
            <a:spAutoFit/>
          </a:bodyPr>
          <a:lstStyle/>
          <a:p>
            <a:pPr algn="r"/>
            <a:r>
              <a:rPr lang="ja-JP" altLang="en-US" sz="1600" dirty="0">
                <a:latin typeface="Meiryo UI" panose="020B0604030504040204" pitchFamily="50" charset="-128"/>
                <a:ea typeface="Meiryo UI" panose="020B0604030504040204" pitchFamily="50" charset="-128"/>
              </a:rPr>
              <a:t>赤核</a:t>
            </a:r>
            <a:endParaRPr kumimoji="1" lang="ja-JP" altLang="en-US" sz="1600" dirty="0">
              <a:latin typeface="Meiryo UI" panose="020B0604030504040204" pitchFamily="50" charset="-128"/>
              <a:ea typeface="Meiryo UI" panose="020B0604030504040204" pitchFamily="50" charset="-128"/>
            </a:endParaRPr>
          </a:p>
        </p:txBody>
      </p:sp>
      <p:sp>
        <p:nvSpPr>
          <p:cNvPr id="33" name="テキスト ボックス 32"/>
          <p:cNvSpPr txBox="1"/>
          <p:nvPr/>
        </p:nvSpPr>
        <p:spPr>
          <a:xfrm>
            <a:off x="4523878" y="5676854"/>
            <a:ext cx="801046" cy="338554"/>
          </a:xfrm>
          <a:prstGeom prst="rect">
            <a:avLst/>
          </a:prstGeom>
          <a:noFill/>
        </p:spPr>
        <p:txBody>
          <a:bodyPr wrap="square" rtlCol="0">
            <a:spAutoFit/>
          </a:bodyPr>
          <a:lstStyle/>
          <a:p>
            <a:pPr algn="r"/>
            <a:r>
              <a:rPr kumimoji="1" lang="ja-JP" altLang="en-US" sz="1600" dirty="0">
                <a:latin typeface="Meiryo UI" panose="020B0604030504040204" pitchFamily="50" charset="-128"/>
                <a:ea typeface="Meiryo UI" panose="020B0604030504040204" pitchFamily="50" charset="-128"/>
              </a:rPr>
              <a:t>偏桃体</a:t>
            </a:r>
          </a:p>
        </p:txBody>
      </p:sp>
      <p:sp>
        <p:nvSpPr>
          <p:cNvPr id="34" name="テキスト ボックス 33"/>
          <p:cNvSpPr txBox="1"/>
          <p:nvPr/>
        </p:nvSpPr>
        <p:spPr>
          <a:xfrm>
            <a:off x="7557073" y="5734477"/>
            <a:ext cx="1357616" cy="338554"/>
          </a:xfrm>
          <a:prstGeom prst="rect">
            <a:avLst/>
          </a:prstGeom>
          <a:noFill/>
        </p:spPr>
        <p:txBody>
          <a:bodyPr wrap="square" rtlCol="0">
            <a:spAutoFit/>
          </a:bodyPr>
          <a:lstStyle/>
          <a:p>
            <a:pPr algn="r"/>
            <a:r>
              <a:rPr kumimoji="1" lang="ja-JP" altLang="en-US" sz="1600" dirty="0">
                <a:latin typeface="Meiryo UI" panose="020B0604030504040204" pitchFamily="50" charset="-128"/>
                <a:ea typeface="Meiryo UI" panose="020B0604030504040204" pitchFamily="50" charset="-128"/>
              </a:rPr>
              <a:t>腹側被蓋野</a:t>
            </a:r>
          </a:p>
        </p:txBody>
      </p:sp>
      <p:sp>
        <p:nvSpPr>
          <p:cNvPr id="35" name="テキスト ボックス 34"/>
          <p:cNvSpPr txBox="1"/>
          <p:nvPr/>
        </p:nvSpPr>
        <p:spPr>
          <a:xfrm>
            <a:off x="10890326" y="5683372"/>
            <a:ext cx="801046"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黒質</a:t>
            </a:r>
          </a:p>
        </p:txBody>
      </p:sp>
      <p:sp>
        <p:nvSpPr>
          <p:cNvPr id="36" name="テキスト ボックス 35"/>
          <p:cNvSpPr txBox="1"/>
          <p:nvPr/>
        </p:nvSpPr>
        <p:spPr>
          <a:xfrm>
            <a:off x="10975364" y="5378526"/>
            <a:ext cx="1216636" cy="338554"/>
          </a:xfrm>
          <a:prstGeom prst="rect">
            <a:avLst/>
          </a:prstGeom>
          <a:noFill/>
        </p:spPr>
        <p:txBody>
          <a:bodyPr wrap="square" rtlCol="0">
            <a:spAutoFit/>
          </a:bodyPr>
          <a:lstStyle/>
          <a:p>
            <a:r>
              <a:rPr lang="ja-JP" altLang="en-US" sz="1600" b="1" u="sng" dirty="0">
                <a:solidFill>
                  <a:srgbClr val="FF0000"/>
                </a:solidFill>
                <a:latin typeface="Meiryo UI" panose="020B0604030504040204" pitchFamily="50" charset="-128"/>
                <a:ea typeface="Meiryo UI" panose="020B0604030504040204" pitchFamily="50" charset="-128"/>
              </a:rPr>
              <a:t>視床下核</a:t>
            </a:r>
            <a:endParaRPr kumimoji="1" lang="ja-JP" altLang="en-US" sz="1600" b="1" u="sng" dirty="0">
              <a:solidFill>
                <a:srgbClr val="FF0000"/>
              </a:solidFill>
              <a:latin typeface="Meiryo UI" panose="020B0604030504040204" pitchFamily="50" charset="-128"/>
              <a:ea typeface="Meiryo UI" panose="020B0604030504040204" pitchFamily="50" charset="-128"/>
            </a:endParaRPr>
          </a:p>
        </p:txBody>
      </p:sp>
      <p:sp>
        <p:nvSpPr>
          <p:cNvPr id="37" name="テキスト ボックス 36"/>
          <p:cNvSpPr txBox="1"/>
          <p:nvPr/>
        </p:nvSpPr>
        <p:spPr>
          <a:xfrm>
            <a:off x="10850200" y="4959111"/>
            <a:ext cx="1316400"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マイネルト基底核</a:t>
            </a:r>
          </a:p>
        </p:txBody>
      </p:sp>
      <p:sp>
        <p:nvSpPr>
          <p:cNvPr id="38" name="テキスト ボックス 37"/>
          <p:cNvSpPr txBox="1"/>
          <p:nvPr/>
        </p:nvSpPr>
        <p:spPr>
          <a:xfrm>
            <a:off x="10890326" y="4120354"/>
            <a:ext cx="1216636" cy="584775"/>
          </a:xfrm>
          <a:prstGeom prst="rect">
            <a:avLst/>
          </a:prstGeom>
          <a:noFill/>
        </p:spPr>
        <p:txBody>
          <a:bodyPr wrap="square" rtlCol="0">
            <a:spAutoFit/>
          </a:bodyPr>
          <a:lstStyle/>
          <a:p>
            <a:r>
              <a:rPr lang="ja-JP" altLang="en-US" sz="1600" b="1" u="sng" dirty="0">
                <a:solidFill>
                  <a:srgbClr val="FF0000"/>
                </a:solidFill>
                <a:latin typeface="Meiryo UI" panose="020B0604030504040204" pitchFamily="50" charset="-128"/>
                <a:ea typeface="Meiryo UI" panose="020B0604030504040204" pitchFamily="50" charset="-128"/>
              </a:rPr>
              <a:t>淡蒼球</a:t>
            </a:r>
            <a:endParaRPr lang="en-US" altLang="ja-JP" sz="1600" b="1" u="sng" dirty="0">
              <a:solidFill>
                <a:srgbClr val="FF0000"/>
              </a:solidFill>
              <a:latin typeface="Meiryo UI" panose="020B0604030504040204" pitchFamily="50" charset="-128"/>
              <a:ea typeface="Meiryo UI" panose="020B0604030504040204" pitchFamily="50" charset="-128"/>
            </a:endParaRPr>
          </a:p>
          <a:p>
            <a:r>
              <a:rPr lang="ja-JP" altLang="en-US" sz="1600" b="1" dirty="0">
                <a:solidFill>
                  <a:srgbClr val="FF0000"/>
                </a:solidFill>
                <a:latin typeface="Meiryo UI" panose="020B0604030504040204" pitchFamily="50" charset="-128"/>
                <a:ea typeface="Meiryo UI" panose="020B0604030504040204" pitchFamily="50" charset="-128"/>
              </a:rPr>
              <a:t>（内節）</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39" name="テキスト ボックス 38"/>
          <p:cNvSpPr txBox="1"/>
          <p:nvPr/>
        </p:nvSpPr>
        <p:spPr>
          <a:xfrm>
            <a:off x="10841010" y="3605726"/>
            <a:ext cx="1084290" cy="584775"/>
          </a:xfrm>
          <a:prstGeom prst="rect">
            <a:avLst/>
          </a:prstGeom>
          <a:noFill/>
        </p:spPr>
        <p:txBody>
          <a:bodyPr wrap="square" rtlCol="0">
            <a:spAutoFit/>
          </a:bodyPr>
          <a:lstStyle/>
          <a:p>
            <a:r>
              <a:rPr lang="ja-JP" altLang="en-US" sz="1600" u="sng" dirty="0">
                <a:latin typeface="Meiryo UI" panose="020B0604030504040204" pitchFamily="50" charset="-128"/>
                <a:ea typeface="Meiryo UI" panose="020B0604030504040204" pitchFamily="50" charset="-128"/>
              </a:rPr>
              <a:t>淡蒼球</a:t>
            </a:r>
            <a:endParaRPr lang="en-US" altLang="ja-JP" sz="1600" u="sng"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（外節）</a:t>
            </a:r>
            <a:endParaRPr kumimoji="1" lang="ja-JP" altLang="en-US" sz="1600" dirty="0">
              <a:latin typeface="Meiryo UI" panose="020B0604030504040204" pitchFamily="50" charset="-128"/>
              <a:ea typeface="Meiryo UI" panose="020B0604030504040204" pitchFamily="50" charset="-128"/>
            </a:endParaRPr>
          </a:p>
        </p:txBody>
      </p:sp>
      <p:sp>
        <p:nvSpPr>
          <p:cNvPr id="40" name="テキスト ボックス 39"/>
          <p:cNvSpPr txBox="1"/>
          <p:nvPr/>
        </p:nvSpPr>
        <p:spPr>
          <a:xfrm>
            <a:off x="10582109" y="3099406"/>
            <a:ext cx="801046"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被殻</a:t>
            </a:r>
          </a:p>
        </p:txBody>
      </p:sp>
      <p:sp>
        <p:nvSpPr>
          <p:cNvPr id="41" name="テキスト ボックス 40"/>
          <p:cNvSpPr txBox="1"/>
          <p:nvPr/>
        </p:nvSpPr>
        <p:spPr>
          <a:xfrm>
            <a:off x="10525549" y="2702344"/>
            <a:ext cx="801046"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尾状核</a:t>
            </a:r>
          </a:p>
        </p:txBody>
      </p:sp>
      <p:sp>
        <p:nvSpPr>
          <p:cNvPr id="42" name="テキスト ボックス 41"/>
          <p:cNvSpPr txBox="1"/>
          <p:nvPr/>
        </p:nvSpPr>
        <p:spPr>
          <a:xfrm>
            <a:off x="11401287" y="2930129"/>
            <a:ext cx="801046"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線条体</a:t>
            </a:r>
          </a:p>
        </p:txBody>
      </p:sp>
      <p:sp>
        <p:nvSpPr>
          <p:cNvPr id="44" name="右中かっこ 43"/>
          <p:cNvSpPr/>
          <p:nvPr/>
        </p:nvSpPr>
        <p:spPr>
          <a:xfrm>
            <a:off x="11208533" y="2757367"/>
            <a:ext cx="174622" cy="620574"/>
          </a:xfrm>
          <a:prstGeom prst="rightBrace">
            <a:avLst>
              <a:gd name="adj1" fmla="val 8333"/>
              <a:gd name="adj2" fmla="val 52414"/>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正方形/長方形 44"/>
          <p:cNvSpPr/>
          <p:nvPr/>
        </p:nvSpPr>
        <p:spPr>
          <a:xfrm>
            <a:off x="4673183" y="4242504"/>
            <a:ext cx="1261884" cy="738664"/>
          </a:xfrm>
          <a:prstGeom prst="rect">
            <a:avLst/>
          </a:prstGeom>
        </p:spPr>
        <p:txBody>
          <a:bodyPr wrap="none">
            <a:spAutoFit/>
          </a:bodyPr>
          <a:lstStyle/>
          <a:p>
            <a:r>
              <a:rPr lang="ja-JP" altLang="en-US" sz="1400" dirty="0">
                <a:latin typeface="Meiryo UI" panose="020B0604030504040204" pitchFamily="50" charset="-128"/>
                <a:ea typeface="Meiryo UI" panose="020B0604030504040204" pitchFamily="50" charset="-128"/>
              </a:rPr>
              <a:t>①前核</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②外側腹側核</a:t>
            </a:r>
            <a:endParaRPr lang="en-US" altLang="ja-JP" sz="1400" dirty="0">
              <a:latin typeface="Meiryo UI" panose="020B0604030504040204" pitchFamily="50" charset="-128"/>
              <a:ea typeface="Meiryo UI" panose="020B0604030504040204" pitchFamily="50" charset="-128"/>
            </a:endParaRPr>
          </a:p>
          <a:p>
            <a:r>
              <a:rPr lang="ja-JP" altLang="en-US" sz="1400" b="1" dirty="0">
                <a:solidFill>
                  <a:srgbClr val="FF0000"/>
                </a:solidFill>
                <a:latin typeface="Meiryo UI" panose="020B0604030504040204" pitchFamily="50" charset="-128"/>
                <a:ea typeface="Meiryo UI" panose="020B0604030504040204" pitchFamily="50" charset="-128"/>
              </a:rPr>
              <a:t>③</a:t>
            </a:r>
            <a:r>
              <a:rPr lang="ja-JP" altLang="en-US" sz="1400" b="1" u="sng" dirty="0">
                <a:solidFill>
                  <a:srgbClr val="FF0000"/>
                </a:solidFill>
                <a:latin typeface="Meiryo UI" panose="020B0604030504040204" pitchFamily="50" charset="-128"/>
                <a:ea typeface="Meiryo UI" panose="020B0604030504040204" pitchFamily="50" charset="-128"/>
              </a:rPr>
              <a:t>内側腹側核</a:t>
            </a:r>
          </a:p>
        </p:txBody>
      </p:sp>
      <p:sp>
        <p:nvSpPr>
          <p:cNvPr id="46" name="テキスト ボックス 45"/>
          <p:cNvSpPr txBox="1"/>
          <p:nvPr/>
        </p:nvSpPr>
        <p:spPr>
          <a:xfrm>
            <a:off x="4786861" y="4892339"/>
            <a:ext cx="1194962" cy="276999"/>
          </a:xfrm>
          <a:prstGeom prst="rect">
            <a:avLst/>
          </a:prstGeom>
          <a:noFill/>
        </p:spPr>
        <p:txBody>
          <a:bodyPr wrap="square" rtlCol="0">
            <a:spAutoFit/>
          </a:bodyPr>
          <a:lstStyle/>
          <a:p>
            <a:pPr algn="ctr"/>
            <a:r>
              <a:rPr kumimoji="1" lang="ja-JP" altLang="en-US" sz="1200" b="1" dirty="0">
                <a:solidFill>
                  <a:srgbClr val="FF0000"/>
                </a:solidFill>
                <a:latin typeface="Meiryo UI" panose="020B0604030504040204" pitchFamily="50" charset="-128"/>
                <a:ea typeface="Meiryo UI" panose="020B0604030504040204" pitchFamily="50" charset="-128"/>
              </a:rPr>
              <a:t>（</a:t>
            </a:r>
            <a:r>
              <a:rPr kumimoji="1" lang="ja-JP" altLang="en-US" sz="1200" b="1" u="sng" dirty="0">
                <a:solidFill>
                  <a:srgbClr val="FF0000"/>
                </a:solidFill>
                <a:latin typeface="Meiryo UI" panose="020B0604030504040204" pitchFamily="50" charset="-128"/>
                <a:ea typeface="Meiryo UI" panose="020B0604030504040204" pitchFamily="50" charset="-128"/>
              </a:rPr>
              <a:t>視床</a:t>
            </a:r>
            <a:r>
              <a:rPr kumimoji="1" lang="en-US" altLang="ja-JP" sz="1200" b="1" u="sng" dirty="0">
                <a:solidFill>
                  <a:srgbClr val="FF0000"/>
                </a:solidFill>
                <a:latin typeface="Meiryo UI" panose="020B0604030504040204" pitchFamily="50" charset="-128"/>
                <a:ea typeface="Meiryo UI" panose="020B0604030504040204" pitchFamily="50" charset="-128"/>
              </a:rPr>
              <a:t>VIM</a:t>
            </a:r>
            <a:r>
              <a:rPr kumimoji="1" lang="ja-JP" altLang="en-US" sz="1200" b="1" dirty="0">
                <a:solidFill>
                  <a:srgbClr val="FF0000"/>
                </a:solidFill>
                <a:latin typeface="Meiryo UI" panose="020B0604030504040204" pitchFamily="50" charset="-128"/>
                <a:ea typeface="Meiryo UI" panose="020B0604030504040204" pitchFamily="50" charset="-128"/>
              </a:rPr>
              <a:t>）</a:t>
            </a:r>
          </a:p>
        </p:txBody>
      </p:sp>
      <p:sp>
        <p:nvSpPr>
          <p:cNvPr id="47" name="正方形/長方形 46"/>
          <p:cNvSpPr/>
          <p:nvPr/>
        </p:nvSpPr>
        <p:spPr>
          <a:xfrm>
            <a:off x="6135752" y="6361608"/>
            <a:ext cx="4636206"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（出典）</a:t>
            </a:r>
            <a:r>
              <a:rPr lang="en-US" altLang="ja-JP" sz="1100" dirty="0">
                <a:latin typeface="Meiryo UI" panose="020B0604030504040204" pitchFamily="50" charset="-128"/>
                <a:ea typeface="Meiryo UI" panose="020B0604030504040204" pitchFamily="50" charset="-128"/>
                <a:hlinkClick r:id="rId5"/>
              </a:rPr>
              <a:t>http://www.akira3132.info/basal_ganglia.html</a:t>
            </a:r>
            <a:r>
              <a:rPr lang="ja-JP" altLang="en-US" sz="1100" dirty="0">
                <a:latin typeface="Meiryo UI" panose="020B0604030504040204" pitchFamily="50" charset="-128"/>
                <a:ea typeface="Meiryo UI" panose="020B0604030504040204" pitchFamily="50" charset="-128"/>
              </a:rPr>
              <a:t>を一部編集</a:t>
            </a:r>
          </a:p>
        </p:txBody>
      </p:sp>
      <p:sp>
        <p:nvSpPr>
          <p:cNvPr id="48" name="円/楕円 47"/>
          <p:cNvSpPr/>
          <p:nvPr/>
        </p:nvSpPr>
        <p:spPr>
          <a:xfrm>
            <a:off x="922781" y="3122556"/>
            <a:ext cx="2337574" cy="1605723"/>
          </a:xfrm>
          <a:prstGeom prst="ellipse">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矢印コネクタ 49"/>
          <p:cNvCxnSpPr/>
          <p:nvPr/>
        </p:nvCxnSpPr>
        <p:spPr>
          <a:xfrm>
            <a:off x="980656" y="2419043"/>
            <a:ext cx="441744" cy="7931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90672" y="2018933"/>
            <a:ext cx="1992127" cy="400110"/>
          </a:xfrm>
          <a:prstGeom prst="rect">
            <a:avLst/>
          </a:prstGeom>
          <a:noFill/>
        </p:spPr>
        <p:txBody>
          <a:bodyPr wrap="square" rtlCol="0">
            <a:spAutoFit/>
          </a:bodyPr>
          <a:lstStyle/>
          <a:p>
            <a:r>
              <a:rPr kumimoji="1" lang="ja-JP" altLang="en-US" sz="2000" b="1" u="sng" dirty="0">
                <a:latin typeface="Meiryo UI" panose="020B0604030504040204" pitchFamily="50" charset="-128"/>
                <a:ea typeface="Meiryo UI" panose="020B0604030504040204" pitchFamily="50" charset="-128"/>
              </a:rPr>
              <a:t>★大脳基底核</a:t>
            </a:r>
          </a:p>
        </p:txBody>
      </p:sp>
    </p:spTree>
    <p:extLst>
      <p:ext uri="{BB962C8B-B14F-4D97-AF65-F5344CB8AC3E}">
        <p14:creationId xmlns:p14="http://schemas.microsoft.com/office/powerpoint/2010/main" val="1839180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stretch>
            <a:fillRect/>
          </a:stretch>
        </p:blipFill>
        <p:spPr>
          <a:xfrm>
            <a:off x="0" y="788630"/>
            <a:ext cx="6642100" cy="6066195"/>
          </a:xfrm>
          <a:prstGeom prst="rect">
            <a:avLst/>
          </a:prstGeom>
        </p:spPr>
      </p:pic>
      <p:sp>
        <p:nvSpPr>
          <p:cNvPr id="3" name="正方形/長方形 2"/>
          <p:cNvSpPr/>
          <p:nvPr/>
        </p:nvSpPr>
        <p:spPr>
          <a:xfrm>
            <a:off x="980656" y="0"/>
            <a:ext cx="10310193" cy="584775"/>
          </a:xfrm>
          <a:prstGeom prst="rect">
            <a:avLst/>
          </a:prstGeom>
        </p:spPr>
        <p:txBody>
          <a:bodyPr wrap="square">
            <a:spAutoFit/>
          </a:bodyPr>
          <a:lstStyle/>
          <a:p>
            <a:pPr algn="ctr"/>
            <a:r>
              <a:rPr lang="en-US" altLang="ja-JP" sz="3200" b="1" dirty="0">
                <a:latin typeface="Meiryo UI" panose="020B0604030504040204" pitchFamily="50" charset="-128"/>
                <a:ea typeface="Meiryo UI" panose="020B0604030504040204" pitchFamily="50" charset="-128"/>
              </a:rPr>
              <a:t>DBS</a:t>
            </a:r>
            <a:r>
              <a:rPr lang="ja-JP" altLang="en-US" sz="3200" b="1" dirty="0">
                <a:latin typeface="Meiryo UI" panose="020B0604030504040204" pitchFamily="50" charset="-128"/>
                <a:ea typeface="Meiryo UI" panose="020B0604030504040204" pitchFamily="50" charset="-128"/>
              </a:rPr>
              <a:t>の精神疾患への適用</a:t>
            </a:r>
          </a:p>
        </p:txBody>
      </p:sp>
      <p:sp>
        <p:nvSpPr>
          <p:cNvPr id="11" name="正方形/長方形 10"/>
          <p:cNvSpPr/>
          <p:nvPr/>
        </p:nvSpPr>
        <p:spPr>
          <a:xfrm>
            <a:off x="6122180" y="788630"/>
            <a:ext cx="6069820" cy="1846659"/>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★超難治性の</a:t>
            </a:r>
            <a:r>
              <a:rPr lang="ja-JP" altLang="en-US" sz="1600" b="1" dirty="0">
                <a:latin typeface="Meiryo UI" panose="020B0604030504040204" pitchFamily="50" charset="-128"/>
                <a:ea typeface="Meiryo UI" panose="020B0604030504040204" pitchFamily="50" charset="-128"/>
              </a:rPr>
              <a:t>強迫性障害</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obsessive-compulsive disorder</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OCD</a:t>
            </a:r>
            <a:r>
              <a:rPr lang="ja-JP" altLang="en-US" sz="1400" dirty="0">
                <a:latin typeface="Meiryo UI" panose="020B0604030504040204" pitchFamily="50" charset="-128"/>
                <a:ea typeface="Meiryo UI" panose="020B0604030504040204" pitchFamily="50" charset="-128"/>
              </a:rPr>
              <a:t>）は重症例では消耗状態をもたらす。患者は、自分の意思に反して、不合理な考えやイメージが頭に繰り返し浮かんできて、それを振り払おうと同じ行動を繰り返す病気。症状としては、抑えようとしても抑えられない強迫観念から、くたくたになるまで周囲を清掃する、あるいはシャワーを浴び続けるといった行動を何時間も繰り返す。</a:t>
            </a:r>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★強迫性障害のターゲットは、視床下核、側坐核、腹側線条体（</a:t>
            </a:r>
            <a:r>
              <a:rPr lang="en-US" altLang="ja-JP" sz="1400" dirty="0">
                <a:latin typeface="Meiryo UI" panose="020B0604030504040204" pitchFamily="50" charset="-128"/>
                <a:ea typeface="Meiryo UI" panose="020B0604030504040204" pitchFamily="50" charset="-128"/>
              </a:rPr>
              <a:t>ventral </a:t>
            </a:r>
            <a:r>
              <a:rPr lang="en-US" altLang="ja-JP" sz="1400" dirty="0" err="1">
                <a:latin typeface="Meiryo UI" panose="020B0604030504040204" pitchFamily="50" charset="-128"/>
                <a:ea typeface="Meiryo UI" panose="020B0604030504040204" pitchFamily="50" charset="-128"/>
              </a:rPr>
              <a:t>striatum:VS</a:t>
            </a:r>
            <a:r>
              <a:rPr lang="ja-JP" altLang="en-US" sz="1400" dirty="0">
                <a:latin typeface="Meiryo UI" panose="020B0604030504040204" pitchFamily="50" charset="-128"/>
                <a:ea typeface="Meiryo UI" panose="020B0604030504040204" pitchFamily="50" charset="-128"/>
              </a:rPr>
              <a:t>）、下視床脚など。</a:t>
            </a:r>
          </a:p>
        </p:txBody>
      </p:sp>
      <p:sp>
        <p:nvSpPr>
          <p:cNvPr id="43" name="正方形/長方形 42"/>
          <p:cNvSpPr/>
          <p:nvPr/>
        </p:nvSpPr>
        <p:spPr>
          <a:xfrm>
            <a:off x="6527800" y="2932267"/>
            <a:ext cx="5664200" cy="800219"/>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a:t>
            </a:r>
            <a:r>
              <a:rPr lang="ja-JP" altLang="en-US" b="1" dirty="0">
                <a:latin typeface="Meiryo UI" panose="020B0604030504040204" pitchFamily="50" charset="-128"/>
                <a:ea typeface="Meiryo UI" panose="020B0604030504040204" pitchFamily="50" charset="-128"/>
              </a:rPr>
              <a:t>うつ病</a:t>
            </a:r>
            <a:r>
              <a:rPr lang="ja-JP" altLang="en-US" sz="1400" dirty="0">
                <a:latin typeface="Meiryo UI" panose="020B0604030504040204" pitchFamily="50" charset="-128"/>
                <a:ea typeface="Meiryo UI" panose="020B0604030504040204" pitchFamily="50" charset="-128"/>
              </a:rPr>
              <a:t>のターゲットは、帯状回梁下野（</a:t>
            </a:r>
            <a:r>
              <a:rPr lang="en-US" altLang="ja-JP" sz="1400" dirty="0" err="1">
                <a:latin typeface="Meiryo UI" panose="020B0604030504040204" pitchFamily="50" charset="-128"/>
                <a:ea typeface="Meiryo UI" panose="020B0604030504040204" pitchFamily="50" charset="-128"/>
              </a:rPr>
              <a:t>subgenual</a:t>
            </a:r>
            <a:r>
              <a:rPr lang="en-US" altLang="ja-JP" sz="1400" dirty="0">
                <a:latin typeface="Meiryo UI" panose="020B0604030504040204" pitchFamily="50" charset="-128"/>
                <a:ea typeface="Meiryo UI" panose="020B0604030504040204" pitchFamily="50" charset="-128"/>
              </a:rPr>
              <a:t> cingulate </a:t>
            </a:r>
            <a:r>
              <a:rPr lang="en-US" altLang="ja-JP" sz="1400" dirty="0" err="1">
                <a:latin typeface="Meiryo UI" panose="020B0604030504040204" pitchFamily="50" charset="-128"/>
                <a:ea typeface="Meiryo UI" panose="020B0604030504040204" pitchFamily="50" charset="-128"/>
              </a:rPr>
              <a:t>cortex:SCC</a:t>
            </a:r>
            <a:r>
              <a:rPr lang="ja-JP" altLang="en-US" sz="1400" dirty="0">
                <a:latin typeface="Meiryo UI" panose="020B0604030504040204" pitchFamily="50" charset="-128"/>
                <a:ea typeface="Meiryo UI" panose="020B0604030504040204" pitchFamily="50" charset="-128"/>
              </a:rPr>
              <a:t>）が最も多く、他に側坐核、内側前脳束、下視床脚などの臨床研究あり。うつ病の場合、反応した症状は、殆ど再発しないと言う特徴がある。</a:t>
            </a:r>
            <a:endParaRPr lang="en-US" altLang="ja-JP" sz="1400" dirty="0">
              <a:latin typeface="Meiryo UI" panose="020B0604030504040204" pitchFamily="50" charset="-128"/>
              <a:ea typeface="Meiryo UI" panose="020B0604030504040204" pitchFamily="50" charset="-128"/>
            </a:endParaRPr>
          </a:p>
        </p:txBody>
      </p:sp>
      <p:sp>
        <p:nvSpPr>
          <p:cNvPr id="48" name="正方形/長方形 47"/>
          <p:cNvSpPr/>
          <p:nvPr/>
        </p:nvSpPr>
        <p:spPr>
          <a:xfrm>
            <a:off x="6135752" y="4323764"/>
            <a:ext cx="6069820" cy="769441"/>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★難病の</a:t>
            </a:r>
            <a:r>
              <a:rPr lang="ja-JP" altLang="en-US" sz="1600" b="1" dirty="0">
                <a:latin typeface="Meiryo UI" panose="020B0604030504040204" pitchFamily="50" charset="-128"/>
                <a:ea typeface="Meiryo UI" panose="020B0604030504040204" pitchFamily="50" charset="-128"/>
              </a:rPr>
              <a:t>アルツハイマー（</a:t>
            </a:r>
            <a:r>
              <a:rPr lang="en-US" altLang="ja-JP" sz="1600" b="1" dirty="0">
                <a:latin typeface="Meiryo UI" panose="020B0604030504040204" pitchFamily="50" charset="-128"/>
                <a:ea typeface="Meiryo UI" panose="020B0604030504040204" pitchFamily="50" charset="-128"/>
              </a:rPr>
              <a:t>Alzheimer</a:t>
            </a:r>
            <a:r>
              <a:rPr lang="ja-JP" altLang="en-US" sz="1600" b="1" dirty="0">
                <a:latin typeface="Meiryo UI" panose="020B0604030504040204" pitchFamily="50" charset="-128"/>
                <a:ea typeface="Meiryo UI" panose="020B0604030504040204" pitchFamily="50" charset="-128"/>
              </a:rPr>
              <a:t>）型認知症</a:t>
            </a:r>
            <a:r>
              <a:rPr lang="ja-JP" altLang="en-US" sz="1400" dirty="0">
                <a:latin typeface="Meiryo UI" panose="020B0604030504040204" pitchFamily="50" charset="-128"/>
                <a:ea typeface="Meiryo UI" panose="020B0604030504040204" pitchFamily="50" charset="-128"/>
              </a:rPr>
              <a:t>のターゲットは、脳弓への刺激。脳弓は、当初、肥満に対する治療として試みられたが、肥満解消と共に記憶力の向上が観察された為、アルツハイマー病の患者に対して用いられるようになった。</a:t>
            </a:r>
          </a:p>
        </p:txBody>
      </p:sp>
      <p:sp>
        <p:nvSpPr>
          <p:cNvPr id="49" name="正方形/長方形 48"/>
          <p:cNvSpPr/>
          <p:nvPr/>
        </p:nvSpPr>
        <p:spPr>
          <a:xfrm>
            <a:off x="6135752" y="5475543"/>
            <a:ext cx="6069820" cy="769441"/>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体軸症状</a:t>
            </a:r>
            <a:r>
              <a:rPr lang="ja-JP" altLang="en-US" sz="1400" dirty="0">
                <a:latin typeface="Meiryo UI" panose="020B0604030504040204" pitchFamily="50" charset="-128"/>
                <a:ea typeface="Meiryo UI" panose="020B0604030504040204" pitchFamily="50" charset="-128"/>
              </a:rPr>
              <a:t>や</a:t>
            </a:r>
            <a:r>
              <a:rPr lang="ja-JP" altLang="en-US" sz="1600" b="1" dirty="0">
                <a:latin typeface="Meiryo UI" panose="020B0604030504040204" pitchFamily="50" charset="-128"/>
                <a:ea typeface="Meiryo UI" panose="020B0604030504040204" pitchFamily="50" charset="-128"/>
              </a:rPr>
              <a:t>すくみ足</a:t>
            </a:r>
            <a:r>
              <a:rPr lang="ja-JP" altLang="en-US" sz="1400" dirty="0">
                <a:latin typeface="Meiryo UI" panose="020B0604030504040204" pitchFamily="50" charset="-128"/>
                <a:ea typeface="Meiryo UI" panose="020B0604030504040204" pitchFamily="50" charset="-128"/>
              </a:rPr>
              <a:t>の症状緩和のターゲットは、脚橋被蓋核（</a:t>
            </a:r>
            <a:r>
              <a:rPr lang="en-US" altLang="ja-JP" sz="1400" dirty="0" err="1">
                <a:latin typeface="Meiryo UI" panose="020B0604030504040204" pitchFamily="50" charset="-128"/>
                <a:ea typeface="Meiryo UI" panose="020B0604030504040204" pitchFamily="50" charset="-128"/>
              </a:rPr>
              <a:t>pedunculopontine</a:t>
            </a:r>
            <a:r>
              <a:rPr lang="en-US" altLang="ja-JP" sz="1400" dirty="0">
                <a:latin typeface="Meiryo UI" panose="020B0604030504040204" pitchFamily="50" charset="-128"/>
                <a:ea typeface="Meiryo UI" panose="020B0604030504040204" pitchFamily="50" charset="-128"/>
              </a:rPr>
              <a:t> </a:t>
            </a:r>
            <a:r>
              <a:rPr lang="en-US" altLang="ja-JP" sz="1400" dirty="0" err="1">
                <a:latin typeface="Meiryo UI" panose="020B0604030504040204" pitchFamily="50" charset="-128"/>
                <a:ea typeface="Meiryo UI" panose="020B0604030504040204" pitchFamily="50" charset="-128"/>
              </a:rPr>
              <a:t>nucleus:PPN</a:t>
            </a:r>
            <a:r>
              <a:rPr lang="ja-JP" altLang="en-US" sz="1400" dirty="0">
                <a:latin typeface="Meiryo UI" panose="020B0604030504040204" pitchFamily="50" charset="-128"/>
                <a:ea typeface="Meiryo UI" panose="020B0604030504040204" pitchFamily="50" charset="-128"/>
              </a:rPr>
              <a:t>）で、ワーキングメモリや言語流暢性が改善することが知られている。</a:t>
            </a:r>
          </a:p>
        </p:txBody>
      </p:sp>
      <p:cxnSp>
        <p:nvCxnSpPr>
          <p:cNvPr id="8" name="直線コネクタ 7"/>
          <p:cNvCxnSpPr/>
          <p:nvPr/>
        </p:nvCxnSpPr>
        <p:spPr>
          <a:xfrm flipV="1">
            <a:off x="635000" y="4102100"/>
            <a:ext cx="876300" cy="127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980656" y="4597400"/>
            <a:ext cx="53064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073150" y="5740400"/>
            <a:ext cx="53064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5162550" y="5860263"/>
            <a:ext cx="53064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3196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図 4" descr="看護師♀">
            <a:hlinkClick r:id="rId3" tooltip="看護師♀"/>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5217" y="1487976"/>
            <a:ext cx="814819" cy="1526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テキスト ボックス 14"/>
          <p:cNvSpPr txBox="1"/>
          <p:nvPr/>
        </p:nvSpPr>
        <p:spPr>
          <a:xfrm>
            <a:off x="0" y="0"/>
            <a:ext cx="12192000"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脳の病（</a:t>
            </a:r>
            <a:r>
              <a:rPr lang="ja-JP" altLang="en-US" sz="3200" b="1" dirty="0">
                <a:solidFill>
                  <a:srgbClr val="C00000"/>
                </a:solidFill>
                <a:latin typeface="Meiryo UI" panose="020B0604030504040204" pitchFamily="50" charset="-128"/>
                <a:ea typeface="Meiryo UI" panose="020B0604030504040204" pitchFamily="50" charset="-128"/>
              </a:rPr>
              <a:t>精神</a:t>
            </a:r>
            <a:r>
              <a:rPr lang="ja-JP" altLang="en-US" sz="3200" b="1" dirty="0">
                <a:latin typeface="Meiryo UI" panose="020B0604030504040204" pitchFamily="50" charset="-128"/>
                <a:ea typeface="Meiryo UI" panose="020B0604030504040204" pitchFamily="50" charset="-128"/>
              </a:rPr>
              <a:t>と</a:t>
            </a:r>
            <a:r>
              <a:rPr lang="ja-JP" altLang="en-US" sz="3200" b="1" dirty="0">
                <a:solidFill>
                  <a:srgbClr val="7030A0"/>
                </a:solidFill>
                <a:latin typeface="Meiryo UI" panose="020B0604030504040204" pitchFamily="50" charset="-128"/>
                <a:ea typeface="Meiryo UI" panose="020B0604030504040204" pitchFamily="50" charset="-128"/>
              </a:rPr>
              <a:t>神経</a:t>
            </a:r>
            <a:r>
              <a:rPr lang="ja-JP" altLang="en-US" sz="3200" b="1" dirty="0">
                <a:latin typeface="Meiryo UI" panose="020B0604030504040204" pitchFamily="50" charset="-128"/>
                <a:ea typeface="Meiryo UI" panose="020B0604030504040204" pitchFamily="50" charset="-128"/>
              </a:rPr>
              <a:t>）</a:t>
            </a:r>
            <a:endParaRPr kumimoji="1" lang="ja-JP" altLang="en-US" sz="3200" b="1" dirty="0">
              <a:latin typeface="Meiryo UI" panose="020B0604030504040204" pitchFamily="50" charset="-128"/>
              <a:ea typeface="Meiryo UI" panose="020B0604030504040204" pitchFamily="50" charset="-128"/>
            </a:endParaRPr>
          </a:p>
        </p:txBody>
      </p:sp>
      <p:sp>
        <p:nvSpPr>
          <p:cNvPr id="2" name="角丸四角形 1"/>
          <p:cNvSpPr/>
          <p:nvPr/>
        </p:nvSpPr>
        <p:spPr>
          <a:xfrm>
            <a:off x="344558" y="1245702"/>
            <a:ext cx="5380383" cy="5512904"/>
          </a:xfrm>
          <a:prstGeom prst="roundRect">
            <a:avLst>
              <a:gd name="adj" fmla="val 5830"/>
            </a:avLst>
          </a:prstGeom>
          <a:solidFill>
            <a:srgbClr val="92D050"/>
          </a:solidFill>
          <a:ln w="38100">
            <a:noFill/>
            <a:prstDash val="dash"/>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6506814" y="1245702"/>
            <a:ext cx="5380383" cy="5512904"/>
          </a:xfrm>
          <a:prstGeom prst="roundRect">
            <a:avLst>
              <a:gd name="adj" fmla="val 5830"/>
            </a:avLst>
          </a:prstGeom>
          <a:solidFill>
            <a:schemeClr val="accent2"/>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888434" y="702974"/>
            <a:ext cx="2292626" cy="584775"/>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主な</a:t>
            </a:r>
            <a:r>
              <a:rPr kumimoji="1" lang="ja-JP" altLang="en-US" sz="3200" b="1" u="sng" dirty="0">
                <a:solidFill>
                  <a:srgbClr val="C00000"/>
                </a:solidFill>
                <a:latin typeface="Meiryo UI" panose="020B0604030504040204" pitchFamily="50" charset="-128"/>
                <a:ea typeface="Meiryo UI" panose="020B0604030504040204" pitchFamily="50" charset="-128"/>
              </a:rPr>
              <a:t>精神</a:t>
            </a:r>
            <a:r>
              <a:rPr kumimoji="1" lang="ja-JP" altLang="en-US" sz="2000" b="1" dirty="0">
                <a:latin typeface="Meiryo UI" panose="020B0604030504040204" pitchFamily="50" charset="-128"/>
                <a:ea typeface="Meiryo UI" panose="020B0604030504040204" pitchFamily="50" charset="-128"/>
              </a:rPr>
              <a:t>疾患</a:t>
            </a:r>
          </a:p>
        </p:txBody>
      </p:sp>
      <p:sp>
        <p:nvSpPr>
          <p:cNvPr id="11" name="テキスト ボックス 10"/>
          <p:cNvSpPr txBox="1"/>
          <p:nvPr/>
        </p:nvSpPr>
        <p:spPr>
          <a:xfrm>
            <a:off x="8050692" y="702974"/>
            <a:ext cx="2292626" cy="584775"/>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主な</a:t>
            </a:r>
            <a:r>
              <a:rPr kumimoji="1" lang="ja-JP" altLang="en-US" sz="3200" b="1" u="sng" dirty="0">
                <a:solidFill>
                  <a:srgbClr val="7030A0"/>
                </a:solidFill>
                <a:latin typeface="Meiryo UI" panose="020B0604030504040204" pitchFamily="50" charset="-128"/>
                <a:ea typeface="Meiryo UI" panose="020B0604030504040204" pitchFamily="50" charset="-128"/>
              </a:rPr>
              <a:t>神経</a:t>
            </a:r>
            <a:r>
              <a:rPr kumimoji="1" lang="ja-JP" altLang="en-US" sz="2000" b="1" dirty="0">
                <a:latin typeface="Meiryo UI" panose="020B0604030504040204" pitchFamily="50" charset="-128"/>
                <a:ea typeface="Meiryo UI" panose="020B0604030504040204" pitchFamily="50" charset="-128"/>
              </a:rPr>
              <a:t>疾患</a:t>
            </a:r>
          </a:p>
        </p:txBody>
      </p:sp>
      <p:sp>
        <p:nvSpPr>
          <p:cNvPr id="7" name="テキスト ボックス 6"/>
          <p:cNvSpPr txBox="1"/>
          <p:nvPr/>
        </p:nvSpPr>
        <p:spPr>
          <a:xfrm>
            <a:off x="662610" y="1537658"/>
            <a:ext cx="2720009"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神経発達障害</a:t>
            </a:r>
          </a:p>
        </p:txBody>
      </p:sp>
      <p:sp>
        <p:nvSpPr>
          <p:cNvPr id="13" name="テキスト ボックス 12"/>
          <p:cNvSpPr txBox="1"/>
          <p:nvPr/>
        </p:nvSpPr>
        <p:spPr>
          <a:xfrm>
            <a:off x="662608" y="2244391"/>
            <a:ext cx="1789045"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統合失調症</a:t>
            </a:r>
          </a:p>
        </p:txBody>
      </p:sp>
      <p:sp>
        <p:nvSpPr>
          <p:cNvPr id="14" name="テキスト ボックス 13"/>
          <p:cNvSpPr txBox="1"/>
          <p:nvPr/>
        </p:nvSpPr>
        <p:spPr>
          <a:xfrm>
            <a:off x="662608" y="2921238"/>
            <a:ext cx="1789045"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双極性障害</a:t>
            </a:r>
          </a:p>
        </p:txBody>
      </p:sp>
      <p:sp>
        <p:nvSpPr>
          <p:cNvPr id="16" name="テキスト ボックス 15"/>
          <p:cNvSpPr txBox="1"/>
          <p:nvPr/>
        </p:nvSpPr>
        <p:spPr>
          <a:xfrm>
            <a:off x="662608" y="3559745"/>
            <a:ext cx="1789045"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うつ病</a:t>
            </a:r>
          </a:p>
        </p:txBody>
      </p:sp>
      <p:sp>
        <p:nvSpPr>
          <p:cNvPr id="17" name="テキスト ボックス 16"/>
          <p:cNvSpPr txBox="1"/>
          <p:nvPr/>
        </p:nvSpPr>
        <p:spPr>
          <a:xfrm>
            <a:off x="662608" y="4194082"/>
            <a:ext cx="1789045" cy="400110"/>
          </a:xfrm>
          <a:prstGeom prst="rect">
            <a:avLst/>
          </a:prstGeom>
          <a:noFill/>
        </p:spPr>
        <p:txBody>
          <a:bodyPr wrap="square" rtlCol="0">
            <a:spAutoFit/>
          </a:bodyPr>
          <a:lstStyle/>
          <a:p>
            <a:r>
              <a:rPr lang="ja-JP" altLang="en-US" sz="2000" b="1" dirty="0">
                <a:latin typeface="Meiryo UI" panose="020B0604030504040204" pitchFamily="50" charset="-128"/>
                <a:ea typeface="Meiryo UI" panose="020B0604030504040204" pitchFamily="50" charset="-128"/>
              </a:rPr>
              <a:t>不安症</a:t>
            </a:r>
            <a:endParaRPr kumimoji="1" lang="ja-JP" altLang="en-US" sz="2000" b="1" dirty="0">
              <a:latin typeface="Meiryo UI" panose="020B0604030504040204" pitchFamily="50" charset="-128"/>
              <a:ea typeface="Meiryo UI" panose="020B0604030504040204" pitchFamily="50" charset="-128"/>
            </a:endParaRPr>
          </a:p>
        </p:txBody>
      </p:sp>
      <p:sp>
        <p:nvSpPr>
          <p:cNvPr id="18" name="テキスト ボックス 17"/>
          <p:cNvSpPr txBox="1"/>
          <p:nvPr/>
        </p:nvSpPr>
        <p:spPr>
          <a:xfrm>
            <a:off x="662608" y="4823352"/>
            <a:ext cx="1789045" cy="400110"/>
          </a:xfrm>
          <a:prstGeom prst="rect">
            <a:avLst/>
          </a:prstGeom>
          <a:noFill/>
        </p:spPr>
        <p:txBody>
          <a:bodyPr wrap="square" rtlCol="0">
            <a:spAutoFit/>
          </a:bodyPr>
          <a:lstStyle/>
          <a:p>
            <a:r>
              <a:rPr lang="ja-JP" altLang="en-US" sz="2000" b="1" dirty="0">
                <a:latin typeface="Meiryo UI" panose="020B0604030504040204" pitchFamily="50" charset="-128"/>
                <a:ea typeface="Meiryo UI" panose="020B0604030504040204" pitchFamily="50" charset="-128"/>
              </a:rPr>
              <a:t>脅迫症</a:t>
            </a:r>
            <a:endParaRPr kumimoji="1" lang="ja-JP" altLang="en-US" sz="2000" b="1" dirty="0">
              <a:latin typeface="Meiryo UI" panose="020B0604030504040204" pitchFamily="50" charset="-128"/>
              <a:ea typeface="Meiryo UI" panose="020B0604030504040204" pitchFamily="50" charset="-128"/>
            </a:endParaRPr>
          </a:p>
        </p:txBody>
      </p:sp>
      <p:sp>
        <p:nvSpPr>
          <p:cNvPr id="21" name="テキスト ボックス 20"/>
          <p:cNvSpPr txBox="1"/>
          <p:nvPr/>
        </p:nvSpPr>
        <p:spPr>
          <a:xfrm>
            <a:off x="662608" y="5383681"/>
            <a:ext cx="1789045" cy="400110"/>
          </a:xfrm>
          <a:prstGeom prst="rect">
            <a:avLst/>
          </a:prstGeom>
          <a:noFill/>
        </p:spPr>
        <p:txBody>
          <a:bodyPr wrap="square" rtlCol="0">
            <a:spAutoFit/>
          </a:bodyPr>
          <a:lstStyle/>
          <a:p>
            <a:r>
              <a:rPr lang="en-US" altLang="ja-JP" sz="2000" b="1" dirty="0">
                <a:latin typeface="Meiryo UI" panose="020B0604030504040204" pitchFamily="50" charset="-128"/>
                <a:ea typeface="Meiryo UI" panose="020B0604030504040204" pitchFamily="50" charset="-128"/>
              </a:rPr>
              <a:t>PTSD</a:t>
            </a:r>
            <a:endParaRPr kumimoji="1" lang="ja-JP" altLang="en-US" sz="2000" b="1" dirty="0">
              <a:latin typeface="Meiryo UI" panose="020B0604030504040204" pitchFamily="50" charset="-128"/>
              <a:ea typeface="Meiryo UI" panose="020B0604030504040204" pitchFamily="50" charset="-128"/>
            </a:endParaRPr>
          </a:p>
        </p:txBody>
      </p:sp>
      <p:sp>
        <p:nvSpPr>
          <p:cNvPr id="22" name="テキスト ボックス 21"/>
          <p:cNvSpPr txBox="1"/>
          <p:nvPr/>
        </p:nvSpPr>
        <p:spPr>
          <a:xfrm>
            <a:off x="662608" y="5964344"/>
            <a:ext cx="1789045"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解離性障害</a:t>
            </a:r>
          </a:p>
        </p:txBody>
      </p:sp>
      <p:sp>
        <p:nvSpPr>
          <p:cNvPr id="23" name="テキスト ボックス 22"/>
          <p:cNvSpPr txBox="1"/>
          <p:nvPr/>
        </p:nvSpPr>
        <p:spPr>
          <a:xfrm>
            <a:off x="3008245" y="1537658"/>
            <a:ext cx="1789045"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身体症状症</a:t>
            </a:r>
          </a:p>
        </p:txBody>
      </p:sp>
      <p:sp>
        <p:nvSpPr>
          <p:cNvPr id="24" name="テキスト ボックス 23"/>
          <p:cNvSpPr txBox="1"/>
          <p:nvPr/>
        </p:nvSpPr>
        <p:spPr>
          <a:xfrm>
            <a:off x="3021497" y="2202220"/>
            <a:ext cx="1789045"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摂食障害</a:t>
            </a:r>
          </a:p>
        </p:txBody>
      </p:sp>
      <p:sp>
        <p:nvSpPr>
          <p:cNvPr id="12" name="テキスト ボックス 11"/>
          <p:cNvSpPr txBox="1"/>
          <p:nvPr/>
        </p:nvSpPr>
        <p:spPr>
          <a:xfrm>
            <a:off x="662608" y="1864218"/>
            <a:ext cx="2862470" cy="253916"/>
          </a:xfrm>
          <a:prstGeom prst="rect">
            <a:avLst/>
          </a:prstGeom>
          <a:noFill/>
        </p:spPr>
        <p:txBody>
          <a:bodyPr wrap="square" rtlCol="0">
            <a:spAutoFit/>
          </a:bodyPr>
          <a:lstStyle/>
          <a:p>
            <a:r>
              <a:rPr lang="ja-JP" altLang="en-US" sz="1050" dirty="0">
                <a:latin typeface="游ゴシック" panose="020B0400000000000000" pitchFamily="50" charset="-128"/>
                <a:ea typeface="游ゴシック" panose="020B0400000000000000" pitchFamily="50" charset="-128"/>
              </a:rPr>
              <a:t>自閉スペクトラム症など</a:t>
            </a:r>
            <a:endParaRPr kumimoji="1" lang="ja-JP" altLang="en-US" sz="1050" dirty="0">
              <a:latin typeface="游ゴシック" panose="020B0400000000000000" pitchFamily="50" charset="-128"/>
              <a:ea typeface="游ゴシック" panose="020B0400000000000000" pitchFamily="50" charset="-128"/>
            </a:endParaRPr>
          </a:p>
        </p:txBody>
      </p:sp>
      <p:sp>
        <p:nvSpPr>
          <p:cNvPr id="25" name="テキスト ボックス 24"/>
          <p:cNvSpPr txBox="1"/>
          <p:nvPr/>
        </p:nvSpPr>
        <p:spPr>
          <a:xfrm>
            <a:off x="675859" y="4528018"/>
            <a:ext cx="2478160" cy="253916"/>
          </a:xfrm>
          <a:prstGeom prst="rect">
            <a:avLst/>
          </a:prstGeom>
          <a:noFill/>
        </p:spPr>
        <p:txBody>
          <a:bodyPr wrap="square" rtlCol="0">
            <a:spAutoFit/>
          </a:bodyPr>
          <a:lstStyle/>
          <a:p>
            <a:r>
              <a:rPr lang="ja-JP" altLang="en-US" sz="1050" b="1" dirty="0">
                <a:solidFill>
                  <a:srgbClr val="C00000"/>
                </a:solidFill>
                <a:latin typeface="游ゴシック" panose="020B0400000000000000" pitchFamily="50" charset="-128"/>
                <a:ea typeface="游ゴシック" panose="020B0400000000000000" pitchFamily="50" charset="-128"/>
              </a:rPr>
              <a:t>パニック症</a:t>
            </a:r>
            <a:r>
              <a:rPr lang="ja-JP" altLang="en-US" sz="1050" dirty="0">
                <a:latin typeface="游ゴシック" panose="020B0400000000000000" pitchFamily="50" charset="-128"/>
                <a:ea typeface="游ゴシック" panose="020B0400000000000000" pitchFamily="50" charset="-128"/>
              </a:rPr>
              <a:t>、社交不安症、恐怖症など</a:t>
            </a:r>
            <a:endParaRPr kumimoji="1" lang="ja-JP" altLang="en-US" sz="1050" dirty="0">
              <a:latin typeface="游ゴシック" panose="020B0400000000000000" pitchFamily="50" charset="-128"/>
              <a:ea typeface="游ゴシック" panose="020B0400000000000000" pitchFamily="50" charset="-128"/>
            </a:endParaRPr>
          </a:p>
        </p:txBody>
      </p:sp>
      <p:sp>
        <p:nvSpPr>
          <p:cNvPr id="26" name="テキスト ボックス 25"/>
          <p:cNvSpPr txBox="1"/>
          <p:nvPr/>
        </p:nvSpPr>
        <p:spPr>
          <a:xfrm>
            <a:off x="2994992" y="2905271"/>
            <a:ext cx="2120349"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睡眠・覚醒障害</a:t>
            </a:r>
          </a:p>
        </p:txBody>
      </p:sp>
      <p:sp>
        <p:nvSpPr>
          <p:cNvPr id="27" name="テキスト ボックス 26"/>
          <p:cNvSpPr txBox="1"/>
          <p:nvPr/>
        </p:nvSpPr>
        <p:spPr>
          <a:xfrm>
            <a:off x="2994991" y="3559745"/>
            <a:ext cx="2120349"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性別違和</a:t>
            </a:r>
          </a:p>
        </p:txBody>
      </p:sp>
      <p:sp>
        <p:nvSpPr>
          <p:cNvPr id="28" name="テキスト ボックス 27"/>
          <p:cNvSpPr txBox="1"/>
          <p:nvPr/>
        </p:nvSpPr>
        <p:spPr>
          <a:xfrm>
            <a:off x="3034747" y="4785252"/>
            <a:ext cx="2120349"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物質関連障害</a:t>
            </a:r>
          </a:p>
        </p:txBody>
      </p:sp>
      <p:sp>
        <p:nvSpPr>
          <p:cNvPr id="29" name="テキスト ボックス 28"/>
          <p:cNvSpPr txBox="1"/>
          <p:nvPr/>
        </p:nvSpPr>
        <p:spPr>
          <a:xfrm>
            <a:off x="3008243" y="4183428"/>
            <a:ext cx="2120349" cy="400110"/>
          </a:xfrm>
          <a:prstGeom prst="rect">
            <a:avLst/>
          </a:prstGeom>
          <a:noFill/>
        </p:spPr>
        <p:txBody>
          <a:bodyPr wrap="square" rtlCol="0">
            <a:spAutoFit/>
          </a:bodyPr>
          <a:lstStyle/>
          <a:p>
            <a:r>
              <a:rPr lang="ja-JP" altLang="en-US" sz="2000" b="1" dirty="0">
                <a:latin typeface="Meiryo UI" panose="020B0604030504040204" pitchFamily="50" charset="-128"/>
                <a:ea typeface="Meiryo UI" panose="020B0604030504040204" pitchFamily="50" charset="-128"/>
              </a:rPr>
              <a:t>神経認知障害</a:t>
            </a:r>
            <a:endParaRPr kumimoji="1" lang="ja-JP" altLang="en-US" sz="2000" b="1" dirty="0">
              <a:latin typeface="Meiryo UI" panose="020B0604030504040204" pitchFamily="50" charset="-128"/>
              <a:ea typeface="Meiryo UI" panose="020B0604030504040204" pitchFamily="50" charset="-128"/>
            </a:endParaRPr>
          </a:p>
        </p:txBody>
      </p:sp>
      <p:sp>
        <p:nvSpPr>
          <p:cNvPr id="30" name="テキスト ボックス 29"/>
          <p:cNvSpPr txBox="1"/>
          <p:nvPr/>
        </p:nvSpPr>
        <p:spPr>
          <a:xfrm>
            <a:off x="3034747" y="5432021"/>
            <a:ext cx="2120349"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パーソナリティ障害</a:t>
            </a:r>
          </a:p>
        </p:txBody>
      </p:sp>
      <p:sp>
        <p:nvSpPr>
          <p:cNvPr id="31" name="テキスト ボックス 30"/>
          <p:cNvSpPr txBox="1"/>
          <p:nvPr/>
        </p:nvSpPr>
        <p:spPr>
          <a:xfrm>
            <a:off x="3021497" y="5965518"/>
            <a:ext cx="2120349" cy="400110"/>
          </a:xfrm>
          <a:prstGeom prst="rect">
            <a:avLst/>
          </a:prstGeom>
          <a:noFill/>
        </p:spPr>
        <p:txBody>
          <a:bodyPr wrap="square" rtlCol="0">
            <a:spAutoFit/>
          </a:bodyPr>
          <a:lstStyle/>
          <a:p>
            <a:r>
              <a:rPr lang="ja-JP" altLang="en-US" sz="2000" b="1" dirty="0">
                <a:latin typeface="Meiryo UI" panose="020B0604030504040204" pitchFamily="50" charset="-128"/>
                <a:ea typeface="Meiryo UI" panose="020B0604030504040204" pitchFamily="50" charset="-128"/>
              </a:rPr>
              <a:t>パラフィリア</a:t>
            </a:r>
            <a:endParaRPr kumimoji="1" lang="ja-JP" altLang="en-US" sz="2000" b="1" dirty="0">
              <a:latin typeface="Meiryo UI" panose="020B0604030504040204" pitchFamily="50" charset="-128"/>
              <a:ea typeface="Meiryo UI" panose="020B0604030504040204" pitchFamily="50" charset="-128"/>
            </a:endParaRPr>
          </a:p>
        </p:txBody>
      </p:sp>
      <p:sp>
        <p:nvSpPr>
          <p:cNvPr id="32" name="テキスト ボックス 31"/>
          <p:cNvSpPr txBox="1"/>
          <p:nvPr/>
        </p:nvSpPr>
        <p:spPr>
          <a:xfrm>
            <a:off x="3074503" y="1864218"/>
            <a:ext cx="2319132" cy="253916"/>
          </a:xfrm>
          <a:prstGeom prst="rect">
            <a:avLst/>
          </a:prstGeom>
          <a:noFill/>
        </p:spPr>
        <p:txBody>
          <a:bodyPr wrap="square" rtlCol="0">
            <a:spAutoFit/>
          </a:bodyPr>
          <a:lstStyle/>
          <a:p>
            <a:r>
              <a:rPr lang="ja-JP" altLang="en-US" sz="1050" dirty="0">
                <a:latin typeface="游ゴシック" panose="020B0400000000000000" pitchFamily="50" charset="-128"/>
                <a:ea typeface="游ゴシック" panose="020B0400000000000000" pitchFamily="50" charset="-128"/>
              </a:rPr>
              <a:t>転換性障害など</a:t>
            </a:r>
            <a:endParaRPr kumimoji="1" lang="ja-JP" altLang="en-US" sz="1050" dirty="0">
              <a:latin typeface="游ゴシック" panose="020B0400000000000000" pitchFamily="50" charset="-128"/>
              <a:ea typeface="游ゴシック" panose="020B0400000000000000" pitchFamily="50" charset="-128"/>
            </a:endParaRPr>
          </a:p>
        </p:txBody>
      </p:sp>
      <p:sp>
        <p:nvSpPr>
          <p:cNvPr id="33" name="テキスト ボックス 32"/>
          <p:cNvSpPr txBox="1"/>
          <p:nvPr/>
        </p:nvSpPr>
        <p:spPr>
          <a:xfrm>
            <a:off x="3074503" y="5125098"/>
            <a:ext cx="2319132" cy="253916"/>
          </a:xfrm>
          <a:prstGeom prst="rect">
            <a:avLst/>
          </a:prstGeom>
          <a:noFill/>
        </p:spPr>
        <p:txBody>
          <a:bodyPr wrap="square" rtlCol="0">
            <a:spAutoFit/>
          </a:bodyPr>
          <a:lstStyle/>
          <a:p>
            <a:r>
              <a:rPr lang="ja-JP" altLang="en-US" sz="1050" dirty="0">
                <a:latin typeface="游ゴシック" panose="020B0400000000000000" pitchFamily="50" charset="-128"/>
                <a:ea typeface="游ゴシック" panose="020B0400000000000000" pitchFamily="50" charset="-128"/>
              </a:rPr>
              <a:t>アルコール、覚醒剤など</a:t>
            </a:r>
            <a:endParaRPr kumimoji="1" lang="ja-JP" altLang="en-US" sz="1050" dirty="0">
              <a:latin typeface="游ゴシック" panose="020B0400000000000000" pitchFamily="50" charset="-128"/>
              <a:ea typeface="游ゴシック" panose="020B0400000000000000" pitchFamily="50" charset="-128"/>
            </a:endParaRPr>
          </a:p>
        </p:txBody>
      </p:sp>
      <p:sp>
        <p:nvSpPr>
          <p:cNvPr id="34" name="テキスト ボックス 33"/>
          <p:cNvSpPr txBox="1"/>
          <p:nvPr/>
        </p:nvSpPr>
        <p:spPr>
          <a:xfrm>
            <a:off x="689111" y="6287564"/>
            <a:ext cx="2319132" cy="253916"/>
          </a:xfrm>
          <a:prstGeom prst="rect">
            <a:avLst/>
          </a:prstGeom>
          <a:noFill/>
        </p:spPr>
        <p:txBody>
          <a:bodyPr wrap="square" rtlCol="0">
            <a:spAutoFit/>
          </a:bodyPr>
          <a:lstStyle/>
          <a:p>
            <a:r>
              <a:rPr kumimoji="1" lang="ja-JP" altLang="en-US" sz="1050" dirty="0">
                <a:latin typeface="游ゴシック" panose="020B0400000000000000" pitchFamily="50" charset="-128"/>
                <a:ea typeface="游ゴシック" panose="020B0400000000000000" pitchFamily="50" charset="-128"/>
              </a:rPr>
              <a:t>解離性同一性障害、解離性健忘など</a:t>
            </a:r>
          </a:p>
        </p:txBody>
      </p:sp>
      <p:sp>
        <p:nvSpPr>
          <p:cNvPr id="35" name="テキスト ボックス 34"/>
          <p:cNvSpPr txBox="1"/>
          <p:nvPr/>
        </p:nvSpPr>
        <p:spPr>
          <a:xfrm>
            <a:off x="6884500" y="1549040"/>
            <a:ext cx="1789045"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脳血管障害</a:t>
            </a:r>
          </a:p>
        </p:txBody>
      </p:sp>
      <p:sp>
        <p:nvSpPr>
          <p:cNvPr id="36" name="テキスト ボックス 35"/>
          <p:cNvSpPr txBox="1"/>
          <p:nvPr/>
        </p:nvSpPr>
        <p:spPr>
          <a:xfrm>
            <a:off x="6884500" y="2125783"/>
            <a:ext cx="1789045"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認知症</a:t>
            </a:r>
          </a:p>
        </p:txBody>
      </p:sp>
      <p:sp>
        <p:nvSpPr>
          <p:cNvPr id="37" name="テキスト ボックス 36"/>
          <p:cNvSpPr txBox="1"/>
          <p:nvPr/>
        </p:nvSpPr>
        <p:spPr>
          <a:xfrm>
            <a:off x="6884500" y="2786710"/>
            <a:ext cx="1789045"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神経変性疾患</a:t>
            </a:r>
          </a:p>
        </p:txBody>
      </p:sp>
      <p:sp>
        <p:nvSpPr>
          <p:cNvPr id="38" name="テキスト ボックス 37"/>
          <p:cNvSpPr txBox="1"/>
          <p:nvPr/>
        </p:nvSpPr>
        <p:spPr>
          <a:xfrm>
            <a:off x="6884499" y="3475398"/>
            <a:ext cx="1789045"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脱髄性疾患</a:t>
            </a:r>
          </a:p>
        </p:txBody>
      </p:sp>
      <p:sp>
        <p:nvSpPr>
          <p:cNvPr id="39" name="テキスト ボックス 38"/>
          <p:cNvSpPr txBox="1"/>
          <p:nvPr/>
        </p:nvSpPr>
        <p:spPr>
          <a:xfrm>
            <a:off x="6897752" y="4127908"/>
            <a:ext cx="1789045"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感染性疾患</a:t>
            </a:r>
          </a:p>
        </p:txBody>
      </p:sp>
      <p:sp>
        <p:nvSpPr>
          <p:cNvPr id="41" name="テキスト ボックス 40"/>
          <p:cNvSpPr txBox="1"/>
          <p:nvPr/>
        </p:nvSpPr>
        <p:spPr>
          <a:xfrm>
            <a:off x="6897752" y="4755589"/>
            <a:ext cx="1789045"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抹消神経疾患</a:t>
            </a:r>
          </a:p>
        </p:txBody>
      </p:sp>
      <p:sp>
        <p:nvSpPr>
          <p:cNvPr id="42" name="テキスト ボックス 41"/>
          <p:cNvSpPr txBox="1"/>
          <p:nvPr/>
        </p:nvSpPr>
        <p:spPr>
          <a:xfrm>
            <a:off x="6867787" y="5392511"/>
            <a:ext cx="1789045"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機能性疾患</a:t>
            </a:r>
          </a:p>
        </p:txBody>
      </p:sp>
      <p:sp>
        <p:nvSpPr>
          <p:cNvPr id="43" name="テキスト ボックス 42"/>
          <p:cNvSpPr txBox="1"/>
          <p:nvPr/>
        </p:nvSpPr>
        <p:spPr>
          <a:xfrm>
            <a:off x="6897752" y="6063985"/>
            <a:ext cx="2809465"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筋疾患、脊椎・脊髄疾患</a:t>
            </a:r>
          </a:p>
        </p:txBody>
      </p:sp>
      <p:sp>
        <p:nvSpPr>
          <p:cNvPr id="44" name="テキスト ボックス 43"/>
          <p:cNvSpPr txBox="1"/>
          <p:nvPr/>
        </p:nvSpPr>
        <p:spPr>
          <a:xfrm>
            <a:off x="9385848" y="1537658"/>
            <a:ext cx="2501349"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奇形、周産期障害</a:t>
            </a:r>
          </a:p>
        </p:txBody>
      </p:sp>
      <p:pic>
        <p:nvPicPr>
          <p:cNvPr id="45" name="図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61074" y="3437723"/>
            <a:ext cx="1574193" cy="1439077"/>
          </a:xfrm>
          <a:prstGeom prst="rect">
            <a:avLst/>
          </a:prstGeom>
        </p:spPr>
      </p:pic>
      <p:sp>
        <p:nvSpPr>
          <p:cNvPr id="46" name="テキスト ボックス 45"/>
          <p:cNvSpPr txBox="1"/>
          <p:nvPr/>
        </p:nvSpPr>
        <p:spPr>
          <a:xfrm>
            <a:off x="9385848" y="2137118"/>
            <a:ext cx="2501349"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腫瘍、外傷</a:t>
            </a:r>
          </a:p>
        </p:txBody>
      </p:sp>
      <p:sp>
        <p:nvSpPr>
          <p:cNvPr id="47" name="テキスト ボックス 46"/>
          <p:cNvSpPr txBox="1"/>
          <p:nvPr/>
        </p:nvSpPr>
        <p:spPr>
          <a:xfrm>
            <a:off x="9385848" y="2783106"/>
            <a:ext cx="2501349"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先天性代謝異常</a:t>
            </a:r>
          </a:p>
        </p:txBody>
      </p:sp>
      <p:sp>
        <p:nvSpPr>
          <p:cNvPr id="48" name="テキスト ボックス 47"/>
          <p:cNvSpPr txBox="1"/>
          <p:nvPr/>
        </p:nvSpPr>
        <p:spPr>
          <a:xfrm>
            <a:off x="8945216" y="4124868"/>
            <a:ext cx="2886700"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ビタミン欠乏性神経疾患</a:t>
            </a:r>
          </a:p>
        </p:txBody>
      </p:sp>
      <p:sp>
        <p:nvSpPr>
          <p:cNvPr id="49" name="テキスト ボックス 48"/>
          <p:cNvSpPr txBox="1"/>
          <p:nvPr/>
        </p:nvSpPr>
        <p:spPr>
          <a:xfrm>
            <a:off x="9385848" y="3475398"/>
            <a:ext cx="2315820" cy="400110"/>
          </a:xfrm>
          <a:prstGeom prst="rect">
            <a:avLst/>
          </a:prstGeom>
          <a:noFill/>
        </p:spPr>
        <p:txBody>
          <a:bodyPr wrap="square" rtlCol="0">
            <a:spAutoFit/>
          </a:bodyPr>
          <a:lstStyle/>
          <a:p>
            <a:r>
              <a:rPr lang="ja-JP" altLang="en-US" sz="2000" b="1" dirty="0">
                <a:latin typeface="Meiryo UI" panose="020B0604030504040204" pitchFamily="50" charset="-128"/>
                <a:ea typeface="Meiryo UI" panose="020B0604030504040204" pitchFamily="50" charset="-128"/>
              </a:rPr>
              <a:t>中毒性神経</a:t>
            </a:r>
            <a:r>
              <a:rPr kumimoji="1" lang="ja-JP" altLang="en-US" sz="2000" b="1" dirty="0">
                <a:latin typeface="Meiryo UI" panose="020B0604030504040204" pitchFamily="50" charset="-128"/>
                <a:ea typeface="Meiryo UI" panose="020B0604030504040204" pitchFamily="50" charset="-128"/>
              </a:rPr>
              <a:t>疾患</a:t>
            </a:r>
          </a:p>
        </p:txBody>
      </p:sp>
      <p:sp>
        <p:nvSpPr>
          <p:cNvPr id="51" name="テキスト ボックス 50"/>
          <p:cNvSpPr txBox="1"/>
          <p:nvPr/>
        </p:nvSpPr>
        <p:spPr>
          <a:xfrm>
            <a:off x="8724376" y="4753450"/>
            <a:ext cx="3125242" cy="400110"/>
          </a:xfrm>
          <a:prstGeom prst="rect">
            <a:avLst/>
          </a:prstGeom>
          <a:noFill/>
        </p:spPr>
        <p:txBody>
          <a:bodyPr wrap="square" rtlCol="0">
            <a:spAutoFit/>
          </a:bodyPr>
          <a:lstStyle/>
          <a:p>
            <a:r>
              <a:rPr kumimoji="1" lang="ja-JP" altLang="en-US" sz="2000" b="1" dirty="0">
                <a:latin typeface="Meiryo UI" panose="020B0604030504040204" pitchFamily="50" charset="-128"/>
                <a:ea typeface="Meiryo UI" panose="020B0604030504040204" pitchFamily="50" charset="-128"/>
              </a:rPr>
              <a:t>他臓器疾患に伴う神経疾患</a:t>
            </a:r>
          </a:p>
        </p:txBody>
      </p:sp>
      <p:sp>
        <p:nvSpPr>
          <p:cNvPr id="52" name="テキスト ボックス 51"/>
          <p:cNvSpPr txBox="1"/>
          <p:nvPr/>
        </p:nvSpPr>
        <p:spPr>
          <a:xfrm>
            <a:off x="6904374" y="5711294"/>
            <a:ext cx="2319132" cy="253916"/>
          </a:xfrm>
          <a:prstGeom prst="rect">
            <a:avLst/>
          </a:prstGeom>
          <a:noFill/>
        </p:spPr>
        <p:txBody>
          <a:bodyPr wrap="square" rtlCol="0">
            <a:spAutoFit/>
          </a:bodyPr>
          <a:lstStyle/>
          <a:p>
            <a:r>
              <a:rPr lang="ja-JP" altLang="en-US" sz="1050" dirty="0">
                <a:latin typeface="游ゴシック" panose="020B0400000000000000" pitchFamily="50" charset="-128"/>
                <a:ea typeface="游ゴシック" panose="020B0400000000000000" pitchFamily="50" charset="-128"/>
              </a:rPr>
              <a:t>てんかん、ナルコレプシーなど</a:t>
            </a:r>
            <a:endParaRPr kumimoji="1" lang="ja-JP" altLang="en-US" sz="1050" dirty="0">
              <a:latin typeface="游ゴシック" panose="020B0400000000000000" pitchFamily="50" charset="-128"/>
              <a:ea typeface="游ゴシック" panose="020B0400000000000000" pitchFamily="50" charset="-128"/>
            </a:endParaRPr>
          </a:p>
        </p:txBody>
      </p:sp>
      <p:sp>
        <p:nvSpPr>
          <p:cNvPr id="53" name="テキスト ボックス 52"/>
          <p:cNvSpPr txBox="1"/>
          <p:nvPr/>
        </p:nvSpPr>
        <p:spPr>
          <a:xfrm>
            <a:off x="5261116" y="2852948"/>
            <a:ext cx="1537250" cy="584775"/>
          </a:xfrm>
          <a:prstGeom prst="rect">
            <a:avLst/>
          </a:prstGeom>
          <a:solidFill>
            <a:schemeClr val="bg1"/>
          </a:solidFill>
          <a:ln w="57150">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脳疾患</a:t>
            </a:r>
            <a:endParaRPr kumimoji="1" lang="ja-JP" altLang="en-US" sz="32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14777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p:cNvGrpSpPr/>
          <p:nvPr/>
        </p:nvGrpSpPr>
        <p:grpSpPr>
          <a:xfrm>
            <a:off x="916674" y="0"/>
            <a:ext cx="10358652" cy="584775"/>
            <a:chOff x="916674" y="0"/>
            <a:chExt cx="10358652" cy="584775"/>
          </a:xfrm>
        </p:grpSpPr>
        <p:sp>
          <p:nvSpPr>
            <p:cNvPr id="15" name="テキスト ボックス 14"/>
            <p:cNvSpPr txBox="1"/>
            <p:nvPr/>
          </p:nvSpPr>
          <p:spPr>
            <a:xfrm>
              <a:off x="916674" y="0"/>
              <a:ext cx="10358652" cy="584775"/>
            </a:xfrm>
            <a:prstGeom prst="rect">
              <a:avLst/>
            </a:prstGeom>
            <a:noFill/>
          </p:spPr>
          <p:txBody>
            <a:bodyPr wrap="square" rtlCol="0">
              <a:spAutoFit/>
            </a:bodyPr>
            <a:lstStyle/>
            <a:p>
              <a:pPr algn="ctr"/>
              <a:r>
                <a:rPr kumimoji="1" lang="ja-JP" altLang="en-US" sz="3200" b="1" dirty="0">
                  <a:latin typeface="Meiryo UI" panose="020B0604030504040204" pitchFamily="50" charset="-128"/>
                  <a:ea typeface="Meiryo UI" panose="020B0604030504040204" pitchFamily="50" charset="-128"/>
                </a:rPr>
                <a:t>精神疾患・発達障害の診断＆治療の現状</a:t>
              </a:r>
              <a:r>
                <a:rPr lang="ja-JP" altLang="en-US" sz="3200" b="1" dirty="0">
                  <a:latin typeface="Meiryo UI" panose="020B0604030504040204" pitchFamily="50" charset="-128"/>
                  <a:ea typeface="Meiryo UI" panose="020B0604030504040204" pitchFamily="50" charset="-128"/>
                </a:rPr>
                <a:t>と　　 </a:t>
              </a:r>
              <a:r>
                <a:rPr lang="ja-JP" altLang="en-US" sz="3200" b="1" dirty="0">
                  <a:solidFill>
                    <a:srgbClr val="C00000"/>
                  </a:solidFill>
                  <a:latin typeface="Meiryo UI" panose="020B0604030504040204" pitchFamily="50" charset="-128"/>
                  <a:ea typeface="Meiryo UI" panose="020B0604030504040204" pitchFamily="50" charset="-128"/>
                </a:rPr>
                <a:t>脳科学</a:t>
              </a:r>
              <a:endParaRPr kumimoji="1" lang="en-US" altLang="ja-JP" sz="3200" b="1" dirty="0">
                <a:solidFill>
                  <a:srgbClr val="C00000"/>
                </a:solidFill>
                <a:latin typeface="Meiryo UI" panose="020B0604030504040204" pitchFamily="50" charset="-128"/>
                <a:ea typeface="Meiryo UI" panose="020B0604030504040204" pitchFamily="50" charset="-128"/>
              </a:endParaRPr>
            </a:p>
          </p:txBody>
        </p:sp>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3239" y="26203"/>
              <a:ext cx="611017" cy="558572"/>
            </a:xfrm>
            <a:prstGeom prst="rect">
              <a:avLst/>
            </a:prstGeom>
          </p:spPr>
        </p:pic>
      </p:grpSp>
      <p:sp>
        <p:nvSpPr>
          <p:cNvPr id="6" name="テキスト ボックス 5"/>
          <p:cNvSpPr txBox="1"/>
          <p:nvPr/>
        </p:nvSpPr>
        <p:spPr>
          <a:xfrm>
            <a:off x="736979" y="1241946"/>
            <a:ext cx="10836322" cy="5262979"/>
          </a:xfrm>
          <a:prstGeom prst="rect">
            <a:avLst/>
          </a:prstGeom>
          <a:noFill/>
        </p:spPr>
        <p:txBody>
          <a:bodyPr wrap="square" rtlCol="0">
            <a:spAutoFit/>
          </a:bodyPr>
          <a:lstStyle/>
          <a:p>
            <a:r>
              <a:rPr lang="ja-JP" altLang="en-US" sz="2400" dirty="0">
                <a:latin typeface="Meiryo UI" panose="020B0604030504040204" pitchFamily="50" charset="-128"/>
                <a:ea typeface="Meiryo UI" panose="020B0604030504040204" pitchFamily="50" charset="-128"/>
              </a:rPr>
              <a:t>★精神疾患の診断は、症候だけに依存し、</a:t>
            </a:r>
            <a:r>
              <a:rPr lang="ja-JP" altLang="en-US" sz="2400" b="1" dirty="0">
                <a:solidFill>
                  <a:srgbClr val="C00000"/>
                </a:solidFill>
                <a:latin typeface="Meiryo UI" panose="020B0604030504040204" pitchFamily="50" charset="-128"/>
                <a:ea typeface="Meiryo UI" panose="020B0604030504040204" pitchFamily="50" charset="-128"/>
              </a:rPr>
              <a:t>脳科学による生物学的検査は存在しない</a:t>
            </a:r>
            <a:r>
              <a:rPr lang="ja-JP" altLang="en-US" sz="2400" dirty="0">
                <a:latin typeface="Meiryo UI" panose="020B0604030504040204" pitchFamily="50" charset="-128"/>
                <a:ea typeface="Meiryo UI" panose="020B0604030504040204" pitchFamily="50" charset="-128"/>
              </a:rPr>
              <a:t>。</a:t>
            </a:r>
            <a:endParaRPr lang="en-US" altLang="ja-JP" sz="2400" dirty="0">
              <a:latin typeface="Meiryo UI" panose="020B0604030504040204" pitchFamily="50" charset="-128"/>
              <a:ea typeface="Meiryo UI" panose="020B0604030504040204" pitchFamily="50" charset="-128"/>
            </a:endParaRPr>
          </a:p>
          <a:p>
            <a:endParaRPr kumimoji="1" lang="en-US" altLang="ja-JP" sz="2400" dirty="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★薬物依存や自閉症スペクトラム障害</a:t>
            </a:r>
            <a:r>
              <a:rPr lang="en-US" altLang="ja-JP" sz="2400" baseline="30000" dirty="0">
                <a:latin typeface="Meiryo UI" panose="020B0604030504040204" pitchFamily="50" charset="-128"/>
                <a:ea typeface="Meiryo UI" panose="020B0604030504040204" pitchFamily="50" charset="-128"/>
              </a:rPr>
              <a:t>※</a:t>
            </a:r>
            <a:r>
              <a:rPr lang="ja-JP" altLang="en-US" sz="2400" dirty="0">
                <a:latin typeface="Meiryo UI" panose="020B0604030504040204" pitchFamily="50" charset="-128"/>
                <a:ea typeface="Meiryo UI" panose="020B0604030504040204" pitchFamily="50" charset="-128"/>
              </a:rPr>
              <a:t>（</a:t>
            </a:r>
            <a:r>
              <a:rPr lang="en-US" altLang="ja-JP" sz="2400" dirty="0">
                <a:latin typeface="Meiryo UI" panose="020B0604030504040204" pitchFamily="50" charset="-128"/>
                <a:ea typeface="Meiryo UI" panose="020B0604030504040204" pitchFamily="50" charset="-128"/>
              </a:rPr>
              <a:t>Autism Spectrum Disorder: ASD</a:t>
            </a:r>
            <a:r>
              <a:rPr lang="ja-JP" altLang="en-US" sz="2400" dirty="0">
                <a:latin typeface="Meiryo UI" panose="020B0604030504040204" pitchFamily="50" charset="-128"/>
                <a:ea typeface="Meiryo UI" panose="020B0604030504040204" pitchFamily="50" charset="-128"/>
              </a:rPr>
              <a:t>）に</a:t>
            </a:r>
            <a:r>
              <a:rPr lang="ja-JP" altLang="en-US" sz="2400" b="1" dirty="0">
                <a:solidFill>
                  <a:srgbClr val="C00000"/>
                </a:solidFill>
                <a:latin typeface="Meiryo UI" panose="020B0604030504040204" pitchFamily="50" charset="-128"/>
                <a:ea typeface="Meiryo UI" panose="020B0604030504040204" pitchFamily="50" charset="-128"/>
              </a:rPr>
              <a:t>有効な薬物治療法は存在しない</a:t>
            </a:r>
            <a:r>
              <a:rPr lang="ja-JP" altLang="en-US" sz="2400" dirty="0">
                <a:latin typeface="Meiryo UI" panose="020B0604030504040204" pitchFamily="50" charset="-128"/>
                <a:ea typeface="Meiryo UI" panose="020B0604030504040204" pitchFamily="50" charset="-128"/>
              </a:rPr>
              <a:t>。</a:t>
            </a:r>
            <a:endParaRPr lang="en-US" altLang="ja-JP" sz="2400" dirty="0">
              <a:latin typeface="Meiryo UI" panose="020B0604030504040204" pitchFamily="50" charset="-128"/>
              <a:ea typeface="Meiryo UI" panose="020B0604030504040204" pitchFamily="50" charset="-128"/>
            </a:endParaRPr>
          </a:p>
          <a:p>
            <a:endParaRPr kumimoji="1" lang="en-US" altLang="ja-JP" sz="2400" dirty="0">
              <a:latin typeface="Meiryo UI" panose="020B0604030504040204" pitchFamily="50" charset="-128"/>
              <a:ea typeface="Meiryo UI" panose="020B0604030504040204" pitchFamily="50" charset="-128"/>
            </a:endParaRPr>
          </a:p>
          <a:p>
            <a:endParaRPr lang="en-US" altLang="ja-JP" sz="24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★うつ病に対する抗うつ薬の</a:t>
            </a:r>
            <a:r>
              <a:rPr lang="ja-JP" altLang="en-US" sz="2400" b="1" dirty="0">
                <a:solidFill>
                  <a:srgbClr val="C00000"/>
                </a:solidFill>
                <a:latin typeface="Meiryo UI" panose="020B0604030504040204" pitchFamily="50" charset="-128"/>
                <a:ea typeface="Meiryo UI" panose="020B0604030504040204" pitchFamily="50" charset="-128"/>
              </a:rPr>
              <a:t>有効性は</a:t>
            </a:r>
            <a:r>
              <a:rPr lang="ja-JP" altLang="en-US" sz="2400" dirty="0">
                <a:latin typeface="Meiryo UI" panose="020B0604030504040204" pitchFamily="50" charset="-128"/>
                <a:ea typeface="Meiryo UI" panose="020B0604030504040204" pitchFamily="50" charset="-128"/>
              </a:rPr>
              <a:t>、患者の</a:t>
            </a:r>
            <a:r>
              <a:rPr lang="en-US" altLang="ja-JP" sz="2400" b="1" dirty="0">
                <a:solidFill>
                  <a:srgbClr val="C00000"/>
                </a:solidFill>
                <a:latin typeface="Meiryo UI" panose="020B0604030504040204" pitchFamily="50" charset="-128"/>
                <a:ea typeface="Meiryo UI" panose="020B0604030504040204" pitchFamily="50" charset="-128"/>
              </a:rPr>
              <a:t>40</a:t>
            </a:r>
            <a:r>
              <a:rPr lang="ja-JP" altLang="en-US" sz="2400" b="1" dirty="0">
                <a:solidFill>
                  <a:srgbClr val="C00000"/>
                </a:solidFill>
                <a:latin typeface="Meiryo UI" panose="020B0604030504040204" pitchFamily="50" charset="-128"/>
                <a:ea typeface="Meiryo UI" panose="020B0604030504040204" pitchFamily="50" charset="-128"/>
              </a:rPr>
              <a:t>％程度</a:t>
            </a:r>
            <a:r>
              <a:rPr lang="ja-JP" altLang="en-US" sz="2400" b="1" dirty="0">
                <a:latin typeface="Meiryo UI" panose="020B0604030504040204" pitchFamily="50" charset="-128"/>
                <a:ea typeface="Meiryo UI" panose="020B0604030504040204" pitchFamily="50" charset="-128"/>
              </a:rPr>
              <a:t>。</a:t>
            </a:r>
            <a:r>
              <a:rPr lang="en-US" altLang="ja-JP" sz="2400" b="1" dirty="0">
                <a:solidFill>
                  <a:srgbClr val="C00000"/>
                </a:solidFill>
                <a:latin typeface="Meiryo UI" panose="020B0604030504040204" pitchFamily="50" charset="-128"/>
                <a:ea typeface="Meiryo UI" panose="020B0604030504040204" pitchFamily="50" charset="-128"/>
              </a:rPr>
              <a:t>50</a:t>
            </a:r>
            <a:r>
              <a:rPr lang="ja-JP" altLang="en-US" sz="2400" b="1" dirty="0">
                <a:solidFill>
                  <a:srgbClr val="C00000"/>
                </a:solidFill>
                <a:latin typeface="Meiryo UI" panose="020B0604030504040204" pitchFamily="50" charset="-128"/>
                <a:ea typeface="Meiryo UI" panose="020B0604030504040204" pitchFamily="50" charset="-128"/>
              </a:rPr>
              <a:t>％以上の患者が再発</a:t>
            </a:r>
            <a:r>
              <a:rPr lang="ja-JP" altLang="en-US" sz="2400" dirty="0">
                <a:latin typeface="Meiryo UI" panose="020B0604030504040204" pitchFamily="50" charset="-128"/>
                <a:ea typeface="Meiryo UI" panose="020B0604030504040204" pitchFamily="50" charset="-128"/>
              </a:rPr>
              <a:t>。</a:t>
            </a:r>
            <a:endParaRPr lang="en-US" altLang="ja-JP" sz="2400" dirty="0">
              <a:latin typeface="Meiryo UI" panose="020B0604030504040204" pitchFamily="50" charset="-128"/>
              <a:ea typeface="Meiryo UI" panose="020B0604030504040204" pitchFamily="50" charset="-128"/>
            </a:endParaRPr>
          </a:p>
          <a:p>
            <a:endParaRPr kumimoji="1"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★過去</a:t>
            </a:r>
            <a:r>
              <a:rPr kumimoji="1" lang="en-US" altLang="ja-JP" sz="2400" dirty="0">
                <a:latin typeface="Meiryo UI" panose="020B0604030504040204" pitchFamily="50" charset="-128"/>
                <a:ea typeface="Meiryo UI" panose="020B0604030504040204" pitchFamily="50" charset="-128"/>
              </a:rPr>
              <a:t>30</a:t>
            </a:r>
            <a:r>
              <a:rPr kumimoji="1" lang="ja-JP" altLang="en-US" sz="2400" dirty="0">
                <a:latin typeface="Meiryo UI" panose="020B0604030504040204" pitchFamily="50" charset="-128"/>
                <a:ea typeface="Meiryo UI" panose="020B0604030504040204" pitchFamily="50" charset="-128"/>
              </a:rPr>
              <a:t>年で精神医学分野で、ヒットした</a:t>
            </a:r>
            <a:r>
              <a:rPr kumimoji="1" lang="ja-JP" altLang="en-US" sz="2400" b="1" dirty="0">
                <a:solidFill>
                  <a:srgbClr val="C00000"/>
                </a:solidFill>
                <a:latin typeface="Meiryo UI" panose="020B0604030504040204" pitchFamily="50" charset="-128"/>
                <a:ea typeface="Meiryo UI" panose="020B0604030504040204" pitchFamily="50" charset="-128"/>
              </a:rPr>
              <a:t>薬物の開発は皆無</a:t>
            </a:r>
            <a:r>
              <a:rPr kumimoji="1" lang="ja-JP" altLang="en-US" sz="2400" dirty="0">
                <a:latin typeface="Meiryo UI" panose="020B0604030504040204" pitchFamily="50" charset="-128"/>
                <a:ea typeface="Meiryo UI" panose="020B0604030504040204" pitchFamily="50" charset="-128"/>
              </a:rPr>
              <a:t>。</a:t>
            </a:r>
            <a:endParaRPr kumimoji="1" lang="en-US" altLang="ja-JP" sz="2400" dirty="0">
              <a:latin typeface="Meiryo UI" panose="020B0604030504040204" pitchFamily="50" charset="-128"/>
              <a:ea typeface="Meiryo UI" panose="020B0604030504040204" pitchFamily="50" charset="-128"/>
            </a:endParaRPr>
          </a:p>
          <a:p>
            <a:endParaRPr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★精神疾患や発達障害の治療に、脳科学、システム神経科学（計算理論と人工知能技術）をどのように役立てるのか？</a:t>
            </a:r>
            <a:endParaRPr kumimoji="1" lang="en-US" altLang="ja-JP" sz="2400" dirty="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　</a:t>
            </a:r>
            <a:r>
              <a:rPr lang="ja-JP" altLang="en-US" sz="2400" b="1" dirty="0">
                <a:solidFill>
                  <a:schemeClr val="accent5">
                    <a:lumMod val="75000"/>
                  </a:schemeClr>
                </a:solidFill>
                <a:latin typeface="Meiryo UI" panose="020B0604030504040204" pitchFamily="50" charset="-128"/>
                <a:ea typeface="Meiryo UI" panose="020B0604030504040204" pitchFamily="50" charset="-128"/>
              </a:rPr>
              <a:t>→</a:t>
            </a:r>
            <a:r>
              <a:rPr lang="en-US" altLang="ja-JP" sz="2400" b="1" dirty="0">
                <a:solidFill>
                  <a:schemeClr val="accent5">
                    <a:lumMod val="75000"/>
                  </a:schemeClr>
                </a:solidFill>
                <a:latin typeface="Meiryo UI" panose="020B0604030504040204" pitchFamily="50" charset="-128"/>
                <a:ea typeface="Meiryo UI" panose="020B0604030504040204" pitchFamily="50" charset="-128"/>
              </a:rPr>
              <a:t>fMRI</a:t>
            </a:r>
            <a:r>
              <a:rPr lang="ja-JP" altLang="en-US" sz="2400" b="1" dirty="0">
                <a:solidFill>
                  <a:schemeClr val="accent5">
                    <a:lumMod val="75000"/>
                  </a:schemeClr>
                </a:solidFill>
                <a:latin typeface="Meiryo UI" panose="020B0604030504040204" pitchFamily="50" charset="-128"/>
                <a:ea typeface="Meiryo UI" panose="020B0604030504040204" pitchFamily="50" charset="-128"/>
              </a:rPr>
              <a:t>ニューロフィードバック治療、バイオマーカーなど</a:t>
            </a:r>
            <a:endParaRPr kumimoji="1" lang="en-US" altLang="ja-JP" sz="2400" b="1" dirty="0">
              <a:solidFill>
                <a:schemeClr val="accent5">
                  <a:lumMod val="75000"/>
                </a:schemeClr>
              </a:solidFill>
              <a:latin typeface="Meiryo UI" panose="020B0604030504040204" pitchFamily="50" charset="-128"/>
              <a:ea typeface="Meiryo UI" panose="020B0604030504040204" pitchFamily="50" charset="-128"/>
            </a:endParaRPr>
          </a:p>
        </p:txBody>
      </p:sp>
      <p:sp>
        <p:nvSpPr>
          <p:cNvPr id="7" name="正方形/長方形 6"/>
          <p:cNvSpPr/>
          <p:nvPr/>
        </p:nvSpPr>
        <p:spPr>
          <a:xfrm>
            <a:off x="1121762" y="2780829"/>
            <a:ext cx="10792734" cy="954107"/>
          </a:xfrm>
          <a:prstGeom prst="rect">
            <a:avLst/>
          </a:prstGeom>
        </p:spPr>
        <p:txBody>
          <a:bodyPr wrap="square">
            <a:spAutoFit/>
          </a:bodyPr>
          <a:lstStyle/>
          <a:p>
            <a:r>
              <a:rPr lang="en-US" altLang="ja-JP" sz="1400" dirty="0">
                <a:latin typeface="Meiryo UI" panose="020B0604030504040204" pitchFamily="50" charset="-128"/>
                <a:ea typeface="Meiryo UI" panose="020B0604030504040204" pitchFamily="50" charset="-128"/>
              </a:rPr>
              <a:t>※ASD</a:t>
            </a:r>
            <a:r>
              <a:rPr lang="ja-JP" altLang="en-US" sz="1400" dirty="0">
                <a:latin typeface="Meiryo UI" panose="020B0604030504040204" pitchFamily="50" charset="-128"/>
                <a:ea typeface="Meiryo UI" panose="020B0604030504040204" pitchFamily="50" charset="-128"/>
              </a:rPr>
              <a:t>は以前は、アスペルガー症候群と呼ばれていた。</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発達障害は、自閉症スペクトラム障害（</a:t>
            </a:r>
            <a:r>
              <a:rPr lang="en-US" altLang="ja-JP" sz="1400" dirty="0">
                <a:latin typeface="Meiryo UI" panose="020B0604030504040204" pitchFamily="50" charset="-128"/>
                <a:ea typeface="Meiryo UI" panose="020B0604030504040204" pitchFamily="50" charset="-128"/>
              </a:rPr>
              <a:t>ASD</a:t>
            </a:r>
            <a:r>
              <a:rPr lang="ja-JP" altLang="en-US" sz="1400" dirty="0">
                <a:latin typeface="Meiryo UI" panose="020B0604030504040204" pitchFamily="50" charset="-128"/>
                <a:ea typeface="Meiryo UI" panose="020B0604030504040204" pitchFamily="50" charset="-128"/>
              </a:rPr>
              <a:t>）、学習障害（</a:t>
            </a:r>
            <a:r>
              <a:rPr lang="en-US" altLang="ja-JP" sz="1400" dirty="0">
                <a:latin typeface="Meiryo UI" panose="020B0604030504040204" pitchFamily="50" charset="-128"/>
                <a:ea typeface="Meiryo UI" panose="020B0604030504040204" pitchFamily="50" charset="-128"/>
              </a:rPr>
              <a:t>LD</a:t>
            </a:r>
            <a:r>
              <a:rPr lang="ja-JP" altLang="en-US" sz="1400" dirty="0">
                <a:latin typeface="Meiryo UI" panose="020B0604030504040204" pitchFamily="50" charset="-128"/>
                <a:ea typeface="Meiryo UI" panose="020B0604030504040204" pitchFamily="50" charset="-128"/>
              </a:rPr>
              <a:t>）、注意欠陥／多動性障害（</a:t>
            </a:r>
            <a:r>
              <a:rPr lang="en-US" altLang="ja-JP" sz="1400" dirty="0">
                <a:latin typeface="Meiryo UI" panose="020B0604030504040204" pitchFamily="50" charset="-128"/>
                <a:ea typeface="Meiryo UI" panose="020B0604030504040204" pitchFamily="50" charset="-128"/>
              </a:rPr>
              <a:t>ADHD</a:t>
            </a:r>
            <a:r>
              <a:rPr lang="ja-JP" altLang="en-US" sz="1400" dirty="0">
                <a:latin typeface="Meiryo UI" panose="020B0604030504040204" pitchFamily="50" charset="-128"/>
                <a:ea typeface="Meiryo UI" panose="020B0604030504040204" pitchFamily="50" charset="-128"/>
              </a:rPr>
              <a:t>）の</a:t>
            </a:r>
            <a:r>
              <a:rPr lang="en-US" altLang="ja-JP" sz="1400" dirty="0">
                <a:latin typeface="Meiryo UI" panose="020B0604030504040204" pitchFamily="50" charset="-128"/>
                <a:ea typeface="Meiryo UI" panose="020B0604030504040204" pitchFamily="50" charset="-128"/>
              </a:rPr>
              <a:t>3</a:t>
            </a:r>
            <a:r>
              <a:rPr lang="ja-JP" altLang="en-US" sz="1400" dirty="0" err="1">
                <a:latin typeface="Meiryo UI" panose="020B0604030504040204" pitchFamily="50" charset="-128"/>
                <a:ea typeface="Meiryo UI" panose="020B0604030504040204" pitchFamily="50" charset="-128"/>
              </a:rPr>
              <a:t>つの</a:t>
            </a:r>
            <a:r>
              <a:rPr lang="ja-JP" altLang="en-US" sz="1400" dirty="0">
                <a:latin typeface="Meiryo UI" panose="020B0604030504040204" pitchFamily="50" charset="-128"/>
                <a:ea typeface="Meiryo UI" panose="020B0604030504040204" pitchFamily="50" charset="-128"/>
              </a:rPr>
              <a:t>障害の総称。自閉症スペクトラム障害は、その影響が人間関係にまで及ぶため、問題が複雑化しやすい障害で、原因は、脳の一部に生じた生まれつきの異常で、（</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）社会性が伴わない、（</a:t>
            </a:r>
            <a:r>
              <a:rPr lang="en-US" altLang="ja-JP" sz="1400" dirty="0">
                <a:latin typeface="Meiryo UI" panose="020B0604030504040204" pitchFamily="50" charset="-128"/>
                <a:ea typeface="Meiryo UI" panose="020B0604030504040204" pitchFamily="50" charset="-128"/>
              </a:rPr>
              <a:t>2</a:t>
            </a:r>
            <a:r>
              <a:rPr lang="ja-JP" altLang="en-US" sz="1400" dirty="0">
                <a:latin typeface="Meiryo UI" panose="020B0604030504040204" pitchFamily="50" charset="-128"/>
                <a:ea typeface="Meiryo UI" panose="020B0604030504040204" pitchFamily="50" charset="-128"/>
              </a:rPr>
              <a:t>）コミュニケーションが極めて苦手、（</a:t>
            </a:r>
            <a:r>
              <a:rPr lang="en-US" altLang="ja-JP" sz="1400" dirty="0">
                <a:latin typeface="Meiryo UI" panose="020B0604030504040204" pitchFamily="50" charset="-128"/>
                <a:ea typeface="Meiryo UI" panose="020B0604030504040204" pitchFamily="50" charset="-128"/>
              </a:rPr>
              <a:t>3</a:t>
            </a:r>
            <a:r>
              <a:rPr lang="ja-JP" altLang="en-US" sz="1400" dirty="0">
                <a:latin typeface="Meiryo UI" panose="020B0604030504040204" pitchFamily="50" charset="-128"/>
                <a:ea typeface="Meiryo UI" panose="020B0604030504040204" pitchFamily="50" charset="-128"/>
              </a:rPr>
              <a:t>）想像力の欠如、などが現れる障害。</a:t>
            </a:r>
          </a:p>
        </p:txBody>
      </p:sp>
    </p:spTree>
    <p:extLst>
      <p:ext uri="{BB962C8B-B14F-4D97-AF65-F5344CB8AC3E}">
        <p14:creationId xmlns:p14="http://schemas.microsoft.com/office/powerpoint/2010/main" val="15251658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p:cNvSpPr txBox="1"/>
          <p:nvPr/>
        </p:nvSpPr>
        <p:spPr>
          <a:xfrm>
            <a:off x="916674" y="0"/>
            <a:ext cx="10358652"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精神神経薬の世界市場は、</a:t>
            </a:r>
            <a:r>
              <a:rPr lang="en-US" altLang="ja-JP" sz="3200" b="1" dirty="0">
                <a:latin typeface="Meiryo UI" panose="020B0604030504040204" pitchFamily="50" charset="-128"/>
                <a:ea typeface="Meiryo UI" panose="020B0604030504040204" pitchFamily="50" charset="-128"/>
              </a:rPr>
              <a:t>3</a:t>
            </a:r>
            <a:r>
              <a:rPr lang="ja-JP" altLang="en-US" sz="3200" b="1" dirty="0">
                <a:latin typeface="Meiryo UI" panose="020B0604030504040204" pitchFamily="50" charset="-128"/>
                <a:ea typeface="Meiryo UI" panose="020B0604030504040204" pitchFamily="50" charset="-128"/>
              </a:rPr>
              <a:t>兆</a:t>
            </a:r>
            <a:r>
              <a:rPr lang="en-US" altLang="ja-JP" sz="3200" b="1" dirty="0">
                <a:latin typeface="Meiryo UI" panose="020B0604030504040204" pitchFamily="50" charset="-128"/>
                <a:ea typeface="Meiryo UI" panose="020B0604030504040204" pitchFamily="50" charset="-128"/>
              </a:rPr>
              <a:t>4</a:t>
            </a:r>
            <a:r>
              <a:rPr lang="ja-JP" altLang="en-US" sz="3200" b="1" dirty="0" err="1">
                <a:latin typeface="Meiryo UI" panose="020B0604030504040204" pitchFamily="50" charset="-128"/>
                <a:ea typeface="Meiryo UI" panose="020B0604030504040204" pitchFamily="50" charset="-128"/>
              </a:rPr>
              <a:t>、</a:t>
            </a:r>
            <a:r>
              <a:rPr lang="en-US" altLang="ja-JP" sz="3200" b="1" dirty="0">
                <a:latin typeface="Meiryo UI" panose="020B0604030504040204" pitchFamily="50" charset="-128"/>
                <a:ea typeface="Meiryo UI" panose="020B0604030504040204" pitchFamily="50" charset="-128"/>
              </a:rPr>
              <a:t>653</a:t>
            </a:r>
            <a:r>
              <a:rPr lang="ja-JP" altLang="en-US" sz="3200" b="1" dirty="0">
                <a:latin typeface="Meiryo UI" panose="020B0604030504040204" pitchFamily="50" charset="-128"/>
                <a:ea typeface="Meiryo UI" panose="020B0604030504040204" pitchFamily="50" charset="-128"/>
              </a:rPr>
              <a:t>億円（</a:t>
            </a:r>
            <a:r>
              <a:rPr lang="en-US" altLang="ja-JP" sz="3200" b="1" dirty="0">
                <a:latin typeface="Meiryo UI" panose="020B0604030504040204" pitchFamily="50" charset="-128"/>
                <a:ea typeface="Meiryo UI" panose="020B0604030504040204" pitchFamily="50" charset="-128"/>
              </a:rPr>
              <a:t>2016</a:t>
            </a:r>
            <a:r>
              <a:rPr lang="ja-JP" altLang="en-US" sz="3200" b="1" dirty="0">
                <a:latin typeface="Meiryo UI" panose="020B0604030504040204" pitchFamily="50" charset="-128"/>
                <a:ea typeface="Meiryo UI" panose="020B0604030504040204" pitchFamily="50" charset="-128"/>
              </a:rPr>
              <a:t>年）</a:t>
            </a:r>
            <a:endParaRPr kumimoji="1" lang="ja-JP" altLang="en-US" sz="3200" b="1" dirty="0">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84" y="1044035"/>
            <a:ext cx="5257445" cy="5519721"/>
          </a:xfrm>
          <a:prstGeom prst="rect">
            <a:avLst/>
          </a:prstGeom>
        </p:spPr>
      </p:pic>
      <p:sp>
        <p:nvSpPr>
          <p:cNvPr id="4" name="正方形/長方形 3"/>
          <p:cNvSpPr/>
          <p:nvPr/>
        </p:nvSpPr>
        <p:spPr>
          <a:xfrm>
            <a:off x="709291" y="6550222"/>
            <a:ext cx="4162230" cy="307777"/>
          </a:xfrm>
          <a:prstGeom prst="rect">
            <a:avLst/>
          </a:prstGeom>
        </p:spPr>
        <p:txBody>
          <a:bodyPr wrap="none">
            <a:spAutoFit/>
          </a:bodyPr>
          <a:lstStyle/>
          <a:p>
            <a:r>
              <a:rPr lang="en-US" altLang="ja-JP" sz="1400" dirty="0">
                <a:hlinkClick r:id="rId3"/>
              </a:rPr>
              <a:t>http://release.nikkei.co.jp/attach_file/0466355_01.jpg</a:t>
            </a:r>
            <a:endParaRPr lang="ja-JP" altLang="en-US" sz="1400" dirty="0"/>
          </a:p>
        </p:txBody>
      </p:sp>
      <p:sp>
        <p:nvSpPr>
          <p:cNvPr id="5" name="正方形/長方形 4"/>
          <p:cNvSpPr/>
          <p:nvPr/>
        </p:nvSpPr>
        <p:spPr>
          <a:xfrm>
            <a:off x="5419129" y="1044035"/>
            <a:ext cx="6772872" cy="5663089"/>
          </a:xfrm>
          <a:prstGeom prst="rect">
            <a:avLst/>
          </a:prstGeom>
        </p:spPr>
        <p:txBody>
          <a:bodyPr wrap="square">
            <a:spAutoFit/>
          </a:bodyPr>
          <a:lstStyle/>
          <a:p>
            <a:r>
              <a:rPr lang="ja-JP" altLang="en-US" dirty="0">
                <a:latin typeface="游ゴシック" panose="020B0400000000000000" pitchFamily="50" charset="-128"/>
                <a:ea typeface="游ゴシック" panose="020B0400000000000000" pitchFamily="50" charset="-128"/>
              </a:rPr>
              <a:t>■</a:t>
            </a:r>
            <a:r>
              <a:rPr lang="en-US" altLang="ja-JP" sz="2000" b="1" dirty="0">
                <a:latin typeface="游ゴシック" panose="020B0400000000000000" pitchFamily="50" charset="-128"/>
                <a:ea typeface="游ゴシック" panose="020B0400000000000000" pitchFamily="50" charset="-128"/>
              </a:rPr>
              <a:t>2016</a:t>
            </a:r>
            <a:r>
              <a:rPr lang="ja-JP" altLang="en-US" sz="2000" b="1" dirty="0">
                <a:latin typeface="游ゴシック" panose="020B0400000000000000" pitchFamily="50" charset="-128"/>
                <a:ea typeface="游ゴシック" panose="020B0400000000000000" pitchFamily="50" charset="-128"/>
              </a:rPr>
              <a:t>年の精神神経薬の市場動向：</a:t>
            </a:r>
            <a:endParaRPr lang="en-US" altLang="ja-JP" b="1"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★米国市場が構成比 </a:t>
            </a:r>
            <a:r>
              <a:rPr lang="en-US" altLang="ja-JP" dirty="0">
                <a:latin typeface="游ゴシック" panose="020B0400000000000000" pitchFamily="50" charset="-128"/>
                <a:ea typeface="游ゴシック" panose="020B0400000000000000" pitchFamily="50" charset="-128"/>
              </a:rPr>
              <a:t>55.7%</a:t>
            </a:r>
            <a:r>
              <a:rPr lang="ja-JP" altLang="en-US" dirty="0">
                <a:latin typeface="游ゴシック" panose="020B0400000000000000" pitchFamily="50" charset="-128"/>
                <a:ea typeface="游ゴシック" panose="020B0400000000000000" pitchFamily="50" charset="-128"/>
              </a:rPr>
              <a:t>の </a:t>
            </a:r>
            <a:r>
              <a:rPr lang="en-US" altLang="ja-JP" dirty="0">
                <a:latin typeface="游ゴシック" panose="020B0400000000000000" pitchFamily="50" charset="-128"/>
                <a:ea typeface="游ゴシック" panose="020B0400000000000000" pitchFamily="50" charset="-128"/>
              </a:rPr>
              <a:t>1</a:t>
            </a:r>
            <a:r>
              <a:rPr lang="ja-JP" altLang="en-US" dirty="0">
                <a:latin typeface="游ゴシック" panose="020B0400000000000000" pitchFamily="50" charset="-128"/>
                <a:ea typeface="游ゴシック" panose="020B0400000000000000" pitchFamily="50" charset="-128"/>
              </a:rPr>
              <a:t>兆 </a:t>
            </a:r>
            <a:r>
              <a:rPr lang="en-US" altLang="ja-JP" dirty="0">
                <a:latin typeface="游ゴシック" panose="020B0400000000000000" pitchFamily="50" charset="-128"/>
                <a:ea typeface="游ゴシック" panose="020B0400000000000000" pitchFamily="50" charset="-128"/>
              </a:rPr>
              <a:t>9</a:t>
            </a:r>
            <a:r>
              <a:rPr lang="ja-JP" altLang="en-US" dirty="0" err="1">
                <a:latin typeface="游ゴシック" panose="020B0400000000000000" pitchFamily="50" charset="-128"/>
                <a:ea typeface="游ゴシック" panose="020B0400000000000000" pitchFamily="50" charset="-128"/>
              </a:rPr>
              <a:t>、</a:t>
            </a:r>
            <a:r>
              <a:rPr lang="en-US" altLang="ja-JP" dirty="0">
                <a:latin typeface="游ゴシック" panose="020B0400000000000000" pitchFamily="50" charset="-128"/>
                <a:ea typeface="游ゴシック" panose="020B0400000000000000" pitchFamily="50" charset="-128"/>
              </a:rPr>
              <a:t>305 </a:t>
            </a:r>
            <a:r>
              <a:rPr lang="ja-JP" altLang="en-US" dirty="0">
                <a:latin typeface="游ゴシック" panose="020B0400000000000000" pitchFamily="50" charset="-128"/>
                <a:ea typeface="游ゴシック" panose="020B0400000000000000" pitchFamily="50" charset="-128"/>
              </a:rPr>
              <a:t>億円</a:t>
            </a:r>
            <a:r>
              <a:rPr lang="en-US" altLang="ja-JP" dirty="0">
                <a:latin typeface="游ゴシック" panose="020B0400000000000000" pitchFamily="50" charset="-128"/>
                <a:ea typeface="游ゴシック" panose="020B0400000000000000" pitchFamily="50" charset="-128"/>
              </a:rPr>
              <a:t>(177.11 </a:t>
            </a:r>
            <a:r>
              <a:rPr lang="ja-JP" altLang="en-US" dirty="0">
                <a:latin typeface="游ゴシック" panose="020B0400000000000000" pitchFamily="50" charset="-128"/>
                <a:ea typeface="游ゴシック" panose="020B0400000000000000" pitchFamily="50" charset="-128"/>
              </a:rPr>
              <a:t>億ドル</a:t>
            </a:r>
            <a:r>
              <a:rPr lang="en-US" altLang="ja-JP" dirty="0">
                <a:latin typeface="游ゴシック" panose="020B0400000000000000" pitchFamily="50" charset="-128"/>
                <a:ea typeface="游ゴシック" panose="020B0400000000000000" pitchFamily="50" charset="-128"/>
              </a:rPr>
              <a:t>)</a:t>
            </a:r>
            <a:r>
              <a:rPr lang="ja-JP" altLang="en-US" dirty="0" err="1">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欧州市場が</a:t>
            </a:r>
            <a:r>
              <a:rPr lang="en-US" altLang="ja-JP" dirty="0">
                <a:latin typeface="游ゴシック" panose="020B0400000000000000" pitchFamily="50" charset="-128"/>
                <a:ea typeface="游ゴシック" panose="020B0400000000000000" pitchFamily="50" charset="-128"/>
              </a:rPr>
              <a:t>25.8%</a:t>
            </a:r>
            <a:r>
              <a:rPr lang="ja-JP" altLang="en-US" dirty="0">
                <a:latin typeface="游ゴシック" panose="020B0400000000000000" pitchFamily="50" charset="-128"/>
                <a:ea typeface="游ゴシック" panose="020B0400000000000000" pitchFamily="50" charset="-128"/>
              </a:rPr>
              <a:t>の </a:t>
            </a:r>
            <a:r>
              <a:rPr lang="en-US" altLang="ja-JP" dirty="0">
                <a:latin typeface="游ゴシック" panose="020B0400000000000000" pitchFamily="50" charset="-128"/>
                <a:ea typeface="游ゴシック" panose="020B0400000000000000" pitchFamily="50" charset="-128"/>
              </a:rPr>
              <a:t>8</a:t>
            </a:r>
            <a:r>
              <a:rPr lang="ja-JP" altLang="en-US" dirty="0" err="1">
                <a:latin typeface="游ゴシック" panose="020B0400000000000000" pitchFamily="50" charset="-128"/>
                <a:ea typeface="游ゴシック" panose="020B0400000000000000" pitchFamily="50" charset="-128"/>
              </a:rPr>
              <a:t>、</a:t>
            </a:r>
            <a:r>
              <a:rPr lang="en-US" altLang="ja-JP" dirty="0">
                <a:latin typeface="游ゴシック" panose="020B0400000000000000" pitchFamily="50" charset="-128"/>
                <a:ea typeface="游ゴシック" panose="020B0400000000000000" pitchFamily="50" charset="-128"/>
              </a:rPr>
              <a:t>940 </a:t>
            </a:r>
            <a:r>
              <a:rPr lang="ja-JP" altLang="en-US" dirty="0">
                <a:latin typeface="游ゴシック" panose="020B0400000000000000" pitchFamily="50" charset="-128"/>
                <a:ea typeface="游ゴシック" panose="020B0400000000000000" pitchFamily="50" charset="-128"/>
              </a:rPr>
              <a:t>億円</a:t>
            </a:r>
            <a:r>
              <a:rPr lang="en-US" altLang="ja-JP" dirty="0">
                <a:latin typeface="游ゴシック" panose="020B0400000000000000" pitchFamily="50" charset="-128"/>
                <a:ea typeface="游ゴシック" panose="020B0400000000000000" pitchFamily="50" charset="-128"/>
              </a:rPr>
              <a:t>(73.88 </a:t>
            </a:r>
            <a:r>
              <a:rPr lang="ja-JP" altLang="en-US" dirty="0">
                <a:latin typeface="游ゴシック" panose="020B0400000000000000" pitchFamily="50" charset="-128"/>
                <a:ea typeface="游ゴシック" panose="020B0400000000000000" pitchFamily="50" charset="-128"/>
              </a:rPr>
              <a:t>億ユーロ</a:t>
            </a:r>
            <a:r>
              <a:rPr lang="en-US" altLang="ja-JP" dirty="0">
                <a:latin typeface="游ゴシック" panose="020B0400000000000000" pitchFamily="50" charset="-128"/>
                <a:ea typeface="游ゴシック" panose="020B0400000000000000" pitchFamily="50" charset="-128"/>
              </a:rPr>
              <a:t>)</a:t>
            </a:r>
            <a:r>
              <a:rPr lang="ja-JP" altLang="en-US" dirty="0" err="1">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日本市場が</a:t>
            </a:r>
            <a:r>
              <a:rPr lang="en-US" altLang="ja-JP" dirty="0">
                <a:latin typeface="游ゴシック" panose="020B0400000000000000" pitchFamily="50" charset="-128"/>
                <a:ea typeface="游ゴシック" panose="020B0400000000000000" pitchFamily="50" charset="-128"/>
              </a:rPr>
              <a:t>18.5%</a:t>
            </a:r>
            <a:r>
              <a:rPr lang="ja-JP" altLang="en-US" dirty="0">
                <a:latin typeface="游ゴシック" panose="020B0400000000000000" pitchFamily="50" charset="-128"/>
                <a:ea typeface="游ゴシック" panose="020B0400000000000000" pitchFamily="50" charset="-128"/>
              </a:rPr>
              <a:t>の</a:t>
            </a:r>
            <a:r>
              <a:rPr lang="en-US" altLang="ja-JP" dirty="0">
                <a:latin typeface="游ゴシック" panose="020B0400000000000000" pitchFamily="50" charset="-128"/>
                <a:ea typeface="游ゴシック" panose="020B0400000000000000" pitchFamily="50" charset="-128"/>
              </a:rPr>
              <a:t>6,408</a:t>
            </a:r>
            <a:r>
              <a:rPr lang="ja-JP" altLang="en-US" dirty="0">
                <a:latin typeface="游ゴシック" panose="020B0400000000000000" pitchFamily="50" charset="-128"/>
                <a:ea typeface="游ゴシック" panose="020B0400000000000000" pitchFamily="50" charset="-128"/>
              </a:rPr>
              <a:t>億円。</a:t>
            </a:r>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★米国では、抗てんかん薬が「</a:t>
            </a:r>
            <a:r>
              <a:rPr lang="en-US" altLang="ja-JP" dirty="0">
                <a:latin typeface="游ゴシック" panose="020B0400000000000000" pitchFamily="50" charset="-128"/>
                <a:ea typeface="游ゴシック" panose="020B0400000000000000" pitchFamily="50" charset="-128"/>
              </a:rPr>
              <a:t>Lyrica</a:t>
            </a:r>
            <a:r>
              <a:rPr lang="ja-JP" altLang="en-US" dirty="0">
                <a:latin typeface="游ゴシック" panose="020B0400000000000000" pitchFamily="50" charset="-128"/>
                <a:ea typeface="游ゴシック" panose="020B0400000000000000" pitchFamily="50" charset="-128"/>
              </a:rPr>
              <a:t>」「</a:t>
            </a:r>
            <a:r>
              <a:rPr lang="en-US" altLang="ja-JP" dirty="0" err="1">
                <a:latin typeface="游ゴシック" panose="020B0400000000000000" pitchFamily="50" charset="-128"/>
                <a:ea typeface="游ゴシック" panose="020B0400000000000000" pitchFamily="50" charset="-128"/>
              </a:rPr>
              <a:t>Vimpat</a:t>
            </a:r>
            <a:r>
              <a:rPr lang="ja-JP" altLang="en-US" dirty="0">
                <a:latin typeface="游ゴシック" panose="020B0400000000000000" pitchFamily="50" charset="-128"/>
                <a:ea typeface="游ゴシック" panose="020B0400000000000000" pitchFamily="50" charset="-128"/>
              </a:rPr>
              <a:t>」などの成長により、市場規模が拡大。特に「</a:t>
            </a:r>
            <a:r>
              <a:rPr lang="en-US" altLang="ja-JP" dirty="0">
                <a:latin typeface="游ゴシック" panose="020B0400000000000000" pitchFamily="50" charset="-128"/>
                <a:ea typeface="游ゴシック" panose="020B0400000000000000" pitchFamily="50" charset="-128"/>
              </a:rPr>
              <a:t>Lyrica</a:t>
            </a:r>
            <a:r>
              <a:rPr lang="ja-JP" altLang="en-US" dirty="0">
                <a:latin typeface="游ゴシック" panose="020B0400000000000000" pitchFamily="50" charset="-128"/>
                <a:ea typeface="游ゴシック" panose="020B0400000000000000" pitchFamily="50" charset="-128"/>
              </a:rPr>
              <a:t>」については、後発品参入後も処方が拡大。抗精神病薬は、「</a:t>
            </a:r>
            <a:r>
              <a:rPr lang="en-US" altLang="ja-JP" dirty="0" err="1">
                <a:latin typeface="游ゴシック" panose="020B0400000000000000" pitchFamily="50" charset="-128"/>
                <a:ea typeface="游ゴシック" panose="020B0400000000000000" pitchFamily="50" charset="-128"/>
              </a:rPr>
              <a:t>Abilify</a:t>
            </a:r>
            <a:r>
              <a:rPr lang="ja-JP" altLang="en-US" dirty="0">
                <a:latin typeface="游ゴシック" panose="020B0400000000000000" pitchFamily="50" charset="-128"/>
                <a:ea typeface="游ゴシック" panose="020B0400000000000000" pitchFamily="50" charset="-128"/>
              </a:rPr>
              <a:t>」などが後発品の影響で売上減となる一方、「</a:t>
            </a:r>
            <a:r>
              <a:rPr lang="en-US" altLang="ja-JP" dirty="0" err="1">
                <a:latin typeface="游ゴシック" panose="020B0400000000000000" pitchFamily="50" charset="-128"/>
                <a:ea typeface="游ゴシック" panose="020B0400000000000000" pitchFamily="50" charset="-128"/>
              </a:rPr>
              <a:t>Invega</a:t>
            </a:r>
            <a:r>
              <a:rPr lang="ja-JP" altLang="en-US" dirty="0">
                <a:latin typeface="游ゴシック" panose="020B0400000000000000" pitchFamily="50" charset="-128"/>
                <a:ea typeface="游ゴシック" panose="020B0400000000000000" pitchFamily="50" charset="-128"/>
              </a:rPr>
              <a:t>」「</a:t>
            </a:r>
            <a:r>
              <a:rPr lang="en-US" altLang="ja-JP" dirty="0" err="1">
                <a:latin typeface="游ゴシック" panose="020B0400000000000000" pitchFamily="50" charset="-128"/>
                <a:ea typeface="游ゴシック" panose="020B0400000000000000" pitchFamily="50" charset="-128"/>
              </a:rPr>
              <a:t>Latuda</a:t>
            </a:r>
            <a:r>
              <a:rPr lang="ja-JP" altLang="en-US" dirty="0">
                <a:latin typeface="游ゴシック" panose="020B0400000000000000" pitchFamily="50" charset="-128"/>
                <a:ea typeface="游ゴシック" panose="020B0400000000000000" pitchFamily="50" charset="-128"/>
              </a:rPr>
              <a:t>」の成長により今後市場は拡大すると予測。</a:t>
            </a:r>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★欧州では、抗てんかん薬「</a:t>
            </a:r>
            <a:r>
              <a:rPr lang="en-US" altLang="ja-JP" dirty="0">
                <a:latin typeface="游ゴシック" panose="020B0400000000000000" pitchFamily="50" charset="-128"/>
                <a:ea typeface="游ゴシック" panose="020B0400000000000000" pitchFamily="50" charset="-128"/>
              </a:rPr>
              <a:t>Lyrica</a:t>
            </a:r>
            <a:r>
              <a:rPr lang="ja-JP" altLang="en-US" dirty="0">
                <a:latin typeface="游ゴシック" panose="020B0400000000000000" pitchFamily="50" charset="-128"/>
                <a:ea typeface="游ゴシック" panose="020B0400000000000000" pitchFamily="50" charset="-128"/>
              </a:rPr>
              <a:t>」、抗精神病薬「</a:t>
            </a:r>
            <a:r>
              <a:rPr lang="en-US" altLang="ja-JP" dirty="0" err="1">
                <a:latin typeface="游ゴシック" panose="020B0400000000000000" pitchFamily="50" charset="-128"/>
                <a:ea typeface="游ゴシック" panose="020B0400000000000000" pitchFamily="50" charset="-128"/>
              </a:rPr>
              <a:t>Abilify</a:t>
            </a:r>
            <a:r>
              <a:rPr lang="ja-JP" altLang="en-US" dirty="0">
                <a:latin typeface="游ゴシック" panose="020B0400000000000000" pitchFamily="50" charset="-128"/>
                <a:ea typeface="游ゴシック" panose="020B0400000000000000" pitchFamily="50" charset="-128"/>
              </a:rPr>
              <a:t>」などの大型薬が、後発品の浸食により売上が大幅に減少。</a:t>
            </a:r>
            <a:r>
              <a:rPr lang="en-US" altLang="ja-JP" dirty="0">
                <a:latin typeface="游ゴシック" panose="020B0400000000000000" pitchFamily="50" charset="-128"/>
                <a:ea typeface="游ゴシック" panose="020B0400000000000000" pitchFamily="50" charset="-128"/>
              </a:rPr>
              <a:t>2016</a:t>
            </a:r>
            <a:r>
              <a:rPr lang="ja-JP" altLang="en-US" dirty="0">
                <a:latin typeface="游ゴシック" panose="020B0400000000000000" pitchFamily="50" charset="-128"/>
                <a:ea typeface="游ゴシック" panose="020B0400000000000000" pitchFamily="50" charset="-128"/>
              </a:rPr>
              <a:t>年度の売上は、現地通貨ベースで、米国市場が</a:t>
            </a:r>
            <a:r>
              <a:rPr lang="en-US" altLang="ja-JP" dirty="0">
                <a:latin typeface="游ゴシック" panose="020B0400000000000000" pitchFamily="50" charset="-128"/>
                <a:ea typeface="游ゴシック" panose="020B0400000000000000" pitchFamily="50" charset="-128"/>
              </a:rPr>
              <a:t>1.1%</a:t>
            </a:r>
            <a:r>
              <a:rPr lang="ja-JP" altLang="en-US" dirty="0" err="1">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欧州市場が</a:t>
            </a:r>
            <a:r>
              <a:rPr lang="en-US" altLang="ja-JP" dirty="0">
                <a:latin typeface="游ゴシック" panose="020B0400000000000000" pitchFamily="50" charset="-128"/>
                <a:ea typeface="游ゴシック" panose="020B0400000000000000" pitchFamily="50" charset="-128"/>
              </a:rPr>
              <a:t>6.9%</a:t>
            </a:r>
            <a:r>
              <a:rPr lang="ja-JP" altLang="en-US" dirty="0">
                <a:latin typeface="游ゴシック" panose="020B0400000000000000" pitchFamily="50" charset="-128"/>
                <a:ea typeface="游ゴシック" panose="020B0400000000000000" pitchFamily="50" charset="-128"/>
              </a:rPr>
              <a:t>縮小。</a:t>
            </a:r>
            <a:endParaRPr lang="en-US" altLang="ja-JP" dirty="0">
              <a:latin typeface="游ゴシック" panose="020B0400000000000000" pitchFamily="50" charset="-128"/>
              <a:ea typeface="游ゴシック" panose="020B0400000000000000" pitchFamily="50" charset="-128"/>
            </a:endParaRPr>
          </a:p>
          <a:p>
            <a:endParaRPr lang="ja-JP" altLang="en-US"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★日本では、抗てんかん薬が</a:t>
            </a:r>
            <a:r>
              <a:rPr lang="en-US" altLang="ja-JP" dirty="0">
                <a:latin typeface="游ゴシック" panose="020B0400000000000000" pitchFamily="50" charset="-128"/>
                <a:ea typeface="游ゴシック" panose="020B0400000000000000" pitchFamily="50" charset="-128"/>
              </a:rPr>
              <a:t>2012</a:t>
            </a:r>
            <a:r>
              <a:rPr lang="ja-JP" altLang="en-US" dirty="0">
                <a:latin typeface="游ゴシック" panose="020B0400000000000000" pitchFamily="50" charset="-128"/>
                <a:ea typeface="游ゴシック" panose="020B0400000000000000" pitchFamily="50" charset="-128"/>
              </a:rPr>
              <a:t>年以降に相次いで新薬を上市しており、「イーケプラ」の著しい成長によって、同市場は拡大傾向にある。また、抗精神病薬市場は、</a:t>
            </a:r>
            <a:r>
              <a:rPr lang="en-US" altLang="ja-JP" dirty="0">
                <a:latin typeface="游ゴシック" panose="020B0400000000000000" pitchFamily="50" charset="-128"/>
                <a:ea typeface="游ゴシック" panose="020B0400000000000000" pitchFamily="50" charset="-128"/>
              </a:rPr>
              <a:t>2016</a:t>
            </a:r>
            <a:r>
              <a:rPr lang="ja-JP" altLang="en-US" dirty="0">
                <a:latin typeface="游ゴシック" panose="020B0400000000000000" pitchFamily="50" charset="-128"/>
                <a:ea typeface="游ゴシック" panose="020B0400000000000000" pitchFamily="50" charset="-128"/>
              </a:rPr>
              <a:t>年に「ジプレキサ」の後発品参入の影響で、同年以降は市場が縮小。</a:t>
            </a:r>
          </a:p>
        </p:txBody>
      </p:sp>
      <p:sp>
        <p:nvSpPr>
          <p:cNvPr id="8" name="正方形/長方形 7"/>
          <p:cNvSpPr/>
          <p:nvPr/>
        </p:nvSpPr>
        <p:spPr>
          <a:xfrm>
            <a:off x="6096000" y="559130"/>
            <a:ext cx="2327881" cy="307777"/>
          </a:xfrm>
          <a:prstGeom prst="rect">
            <a:avLst/>
          </a:prstGeom>
        </p:spPr>
        <p:txBody>
          <a:bodyPr wrap="none">
            <a:spAutoFit/>
          </a:bodyPr>
          <a:lstStyle/>
          <a:p>
            <a:r>
              <a:rPr lang="ja-JP" altLang="en-US" sz="1400" dirty="0">
                <a:latin typeface="游ゴシック" panose="020B0400000000000000" pitchFamily="50" charset="-128"/>
                <a:ea typeface="游ゴシック" panose="020B0400000000000000" pitchFamily="50" charset="-128"/>
              </a:rPr>
              <a:t>前年度比</a:t>
            </a:r>
            <a:r>
              <a:rPr lang="en-US" altLang="ja-JP" sz="1400" dirty="0">
                <a:latin typeface="游ゴシック" panose="020B0400000000000000" pitchFamily="50" charset="-128"/>
                <a:ea typeface="游ゴシック" panose="020B0400000000000000" pitchFamily="50" charset="-128"/>
              </a:rPr>
              <a:t>9.8%</a:t>
            </a:r>
            <a:r>
              <a:rPr lang="ja-JP" altLang="en-US" sz="1400" dirty="0">
                <a:latin typeface="游ゴシック" panose="020B0400000000000000" pitchFamily="50" charset="-128"/>
                <a:ea typeface="游ゴシック" panose="020B0400000000000000" pitchFamily="50" charset="-128"/>
              </a:rPr>
              <a:t>減</a:t>
            </a:r>
            <a:r>
              <a:rPr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円ベース</a:t>
            </a:r>
            <a:r>
              <a:rPr lang="en-US" altLang="ja-JP" sz="1400" dirty="0">
                <a:latin typeface="游ゴシック" panose="020B0400000000000000" pitchFamily="50" charset="-128"/>
                <a:ea typeface="游ゴシック" panose="020B0400000000000000" pitchFamily="50" charset="-128"/>
              </a:rPr>
              <a:t>)</a:t>
            </a:r>
            <a:endParaRPr lang="ja-JP" altLang="en-US" sz="1400" dirty="0">
              <a:latin typeface="游ゴシック" panose="020B0400000000000000" pitchFamily="50" charset="-128"/>
              <a:ea typeface="游ゴシック" panose="020B0400000000000000" pitchFamily="50" charset="-128"/>
            </a:endParaRPr>
          </a:p>
        </p:txBody>
      </p:sp>
      <p:sp>
        <p:nvSpPr>
          <p:cNvPr id="9" name="正方形/長方形 8"/>
          <p:cNvSpPr/>
          <p:nvPr/>
        </p:nvSpPr>
        <p:spPr>
          <a:xfrm>
            <a:off x="6911438" y="6550223"/>
            <a:ext cx="4183068" cy="307777"/>
          </a:xfrm>
          <a:prstGeom prst="rect">
            <a:avLst/>
          </a:prstGeom>
        </p:spPr>
        <p:txBody>
          <a:bodyPr wrap="none">
            <a:spAutoFit/>
          </a:bodyPr>
          <a:lstStyle/>
          <a:p>
            <a:r>
              <a:rPr lang="en-US" altLang="ja-JP" sz="1400" dirty="0"/>
              <a:t>http://release.nikkei.co.jp/attach_file/0466355_02.pdf</a:t>
            </a:r>
            <a:endParaRPr lang="ja-JP" altLang="en-US" sz="1400" dirty="0"/>
          </a:p>
        </p:txBody>
      </p:sp>
    </p:spTree>
    <p:extLst>
      <p:ext uri="{BB962C8B-B14F-4D97-AF65-F5344CB8AC3E}">
        <p14:creationId xmlns:p14="http://schemas.microsoft.com/office/powerpoint/2010/main" val="634851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雲形吹き出し 2"/>
          <p:cNvSpPr/>
          <p:nvPr/>
        </p:nvSpPr>
        <p:spPr>
          <a:xfrm rot="20122659">
            <a:off x="8958808" y="2896285"/>
            <a:ext cx="748146" cy="760021"/>
          </a:xfrm>
          <a:prstGeom prst="cloudCallout">
            <a:avLst>
              <a:gd name="adj1" fmla="val -44642"/>
              <a:gd name="adj2"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958107" y="0"/>
            <a:ext cx="10358652"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脳と機械を繋ぐ</a:t>
            </a:r>
            <a:r>
              <a:rPr lang="en-US" altLang="ja-JP" sz="3200" b="1" dirty="0">
                <a:latin typeface="Meiryo UI" panose="020B0604030504040204" pitchFamily="50" charset="-128"/>
                <a:ea typeface="Meiryo UI" panose="020B0604030504040204" pitchFamily="50" charset="-128"/>
              </a:rPr>
              <a:t>~BMI</a:t>
            </a:r>
            <a:endParaRPr kumimoji="1" lang="ja-JP" altLang="en-US" sz="3200" b="1" dirty="0">
              <a:latin typeface="Meiryo UI" panose="020B0604030504040204" pitchFamily="50" charset="-128"/>
              <a:ea typeface="Meiryo UI" panose="020B0604030504040204" pitchFamily="50" charset="-128"/>
            </a:endParaRPr>
          </a:p>
        </p:txBody>
      </p:sp>
      <p:pic>
        <p:nvPicPr>
          <p:cNvPr id="6" name="Picture 8" descr="jj_brain_lobes.jpg                                             00003B01Book                           ABA78158:"/>
          <p:cNvPicPr>
            <a:picLocks noChangeAspect="1" noChangeArrowheads="1"/>
          </p:cNvPicPr>
          <p:nvPr/>
        </p:nvPicPr>
        <p:blipFill>
          <a:blip r:embed="rId3">
            <a:extLst>
              <a:ext uri="{28A0092B-C50C-407E-A947-70E740481C1C}">
                <a14:useLocalDpi xmlns:a14="http://schemas.microsoft.com/office/drawing/2010/main" val="0"/>
              </a:ext>
            </a:extLst>
          </a:blip>
          <a:srcRect l="3999" t="5333" r="14667" b="13333"/>
          <a:stretch>
            <a:fillRect/>
          </a:stretch>
        </p:blipFill>
        <p:spPr bwMode="auto">
          <a:xfrm rot="19767904">
            <a:off x="1054424" y="2610784"/>
            <a:ext cx="2150947" cy="2150946"/>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角丸四角形 1"/>
          <p:cNvSpPr/>
          <p:nvPr/>
        </p:nvSpPr>
        <p:spPr>
          <a:xfrm>
            <a:off x="4619718" y="1494632"/>
            <a:ext cx="1517715" cy="612742"/>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eiryo UI" panose="020B0604030504040204" pitchFamily="50" charset="-128"/>
                <a:ea typeface="Meiryo UI" panose="020B0604030504040204" pitchFamily="50" charset="-128"/>
              </a:rPr>
              <a:t>信号処理</a:t>
            </a:r>
          </a:p>
        </p:txBody>
      </p:sp>
      <p:sp>
        <p:nvSpPr>
          <p:cNvPr id="7" name="二等辺三角形 6"/>
          <p:cNvSpPr/>
          <p:nvPr/>
        </p:nvSpPr>
        <p:spPr>
          <a:xfrm rot="5400000">
            <a:off x="3653229" y="1213021"/>
            <a:ext cx="394332" cy="3016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p:nvGrpSpPr>
        <p:grpSpPr>
          <a:xfrm>
            <a:off x="1668545" y="1253765"/>
            <a:ext cx="245096" cy="1650174"/>
            <a:chOff x="1121790" y="999241"/>
            <a:chExt cx="154285" cy="1432874"/>
          </a:xfrm>
        </p:grpSpPr>
        <p:cxnSp>
          <p:nvCxnSpPr>
            <p:cNvPr id="14" name="直線コネクタ 13"/>
            <p:cNvCxnSpPr/>
            <p:nvPr/>
          </p:nvCxnSpPr>
          <p:spPr>
            <a:xfrm flipH="1">
              <a:off x="112179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a:off x="116773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121367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a:off x="1266649"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9" name="グループ化 18"/>
          <p:cNvGrpSpPr/>
          <p:nvPr/>
        </p:nvGrpSpPr>
        <p:grpSpPr>
          <a:xfrm rot="5400000">
            <a:off x="2565251" y="364546"/>
            <a:ext cx="245096" cy="2023534"/>
            <a:chOff x="1121790" y="999241"/>
            <a:chExt cx="154285" cy="1432874"/>
          </a:xfrm>
        </p:grpSpPr>
        <p:cxnSp>
          <p:nvCxnSpPr>
            <p:cNvPr id="20" name="直線コネクタ 19"/>
            <p:cNvCxnSpPr/>
            <p:nvPr/>
          </p:nvCxnSpPr>
          <p:spPr>
            <a:xfrm flipH="1">
              <a:off x="112179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116773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121367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1266649"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2129897" y="1656592"/>
            <a:ext cx="245096" cy="1247347"/>
            <a:chOff x="1121790" y="999241"/>
            <a:chExt cx="154285" cy="1432874"/>
          </a:xfrm>
        </p:grpSpPr>
        <p:cxnSp>
          <p:nvCxnSpPr>
            <p:cNvPr id="25" name="直線コネクタ 24"/>
            <p:cNvCxnSpPr/>
            <p:nvPr/>
          </p:nvCxnSpPr>
          <p:spPr>
            <a:xfrm flipH="1">
              <a:off x="112179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a:off x="116773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H="1">
              <a:off x="121367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H="1">
              <a:off x="1266649"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9" name="グループ化 28"/>
          <p:cNvGrpSpPr/>
          <p:nvPr/>
        </p:nvGrpSpPr>
        <p:grpSpPr>
          <a:xfrm rot="5400000">
            <a:off x="2790824" y="991426"/>
            <a:ext cx="245096" cy="1572389"/>
            <a:chOff x="1121790" y="999241"/>
            <a:chExt cx="154285" cy="1432874"/>
          </a:xfrm>
        </p:grpSpPr>
        <p:cxnSp>
          <p:nvCxnSpPr>
            <p:cNvPr id="30" name="直線コネクタ 29"/>
            <p:cNvCxnSpPr/>
            <p:nvPr/>
          </p:nvCxnSpPr>
          <p:spPr>
            <a:xfrm flipH="1">
              <a:off x="112179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a:off x="116773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H="1">
              <a:off x="121367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H="1">
              <a:off x="1266649"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4" name="グループ化 33"/>
          <p:cNvGrpSpPr/>
          <p:nvPr/>
        </p:nvGrpSpPr>
        <p:grpSpPr>
          <a:xfrm>
            <a:off x="2526913" y="2163954"/>
            <a:ext cx="245096" cy="733533"/>
            <a:chOff x="1121790" y="999241"/>
            <a:chExt cx="154285" cy="1432874"/>
          </a:xfrm>
        </p:grpSpPr>
        <p:cxnSp>
          <p:nvCxnSpPr>
            <p:cNvPr id="35" name="直線コネクタ 34"/>
            <p:cNvCxnSpPr/>
            <p:nvPr/>
          </p:nvCxnSpPr>
          <p:spPr>
            <a:xfrm flipH="1">
              <a:off x="112179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116773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a:off x="121367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a:off x="1266649"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9" name="グループ化 38"/>
          <p:cNvGrpSpPr/>
          <p:nvPr/>
        </p:nvGrpSpPr>
        <p:grpSpPr>
          <a:xfrm rot="5400000">
            <a:off x="2998178" y="1707663"/>
            <a:ext cx="245096" cy="1157679"/>
            <a:chOff x="1121790" y="999241"/>
            <a:chExt cx="154285" cy="1432874"/>
          </a:xfrm>
        </p:grpSpPr>
        <p:cxnSp>
          <p:nvCxnSpPr>
            <p:cNvPr id="40" name="直線コネクタ 39"/>
            <p:cNvCxnSpPr/>
            <p:nvPr/>
          </p:nvCxnSpPr>
          <p:spPr>
            <a:xfrm flipH="1">
              <a:off x="112179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H="1">
              <a:off x="116773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1213670"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1266649" y="999241"/>
              <a:ext cx="9426" cy="14328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45" name="カギ線コネクタ 44"/>
          <p:cNvCxnSpPr>
            <a:stCxn id="7" idx="0"/>
            <a:endCxn id="2" idx="1"/>
          </p:cNvCxnSpPr>
          <p:nvPr/>
        </p:nvCxnSpPr>
        <p:spPr>
          <a:xfrm>
            <a:off x="4001224" y="1363850"/>
            <a:ext cx="618494" cy="43715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カギ線コネクタ 46"/>
          <p:cNvCxnSpPr>
            <a:stCxn id="8" idx="0"/>
            <a:endCxn id="2" idx="1"/>
          </p:cNvCxnSpPr>
          <p:nvPr/>
        </p:nvCxnSpPr>
        <p:spPr>
          <a:xfrm>
            <a:off x="3988335" y="1801003"/>
            <a:ext cx="631383"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カギ線コネクタ 48"/>
          <p:cNvCxnSpPr>
            <a:stCxn id="9" idx="0"/>
            <a:endCxn id="2" idx="1"/>
          </p:cNvCxnSpPr>
          <p:nvPr/>
        </p:nvCxnSpPr>
        <p:spPr>
          <a:xfrm flipV="1">
            <a:off x="3988335" y="1801003"/>
            <a:ext cx="631383" cy="50058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角丸四角形 52"/>
          <p:cNvSpPr/>
          <p:nvPr/>
        </p:nvSpPr>
        <p:spPr>
          <a:xfrm>
            <a:off x="8173730" y="1500982"/>
            <a:ext cx="2318303" cy="612742"/>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eiryo UI" panose="020B0604030504040204" pitchFamily="50" charset="-128"/>
                <a:ea typeface="Meiryo UI" panose="020B0604030504040204" pitchFamily="50" charset="-128"/>
              </a:rPr>
              <a:t>脳活動の</a:t>
            </a:r>
            <a:endParaRPr kumimoji="1" lang="en-US" altLang="ja-JP" dirty="0">
              <a:solidFill>
                <a:schemeClr val="tx1"/>
              </a:solidFill>
              <a:latin typeface="Meiryo UI" panose="020B0604030504040204" pitchFamily="50" charset="-128"/>
              <a:ea typeface="Meiryo UI" panose="020B0604030504040204" pitchFamily="50" charset="-128"/>
            </a:endParaRPr>
          </a:p>
          <a:p>
            <a:pPr algn="ctr"/>
            <a:r>
              <a:rPr lang="ja-JP" altLang="en-US" dirty="0">
                <a:solidFill>
                  <a:schemeClr val="tx1"/>
                </a:solidFill>
                <a:latin typeface="Meiryo UI" panose="020B0604030504040204" pitchFamily="50" charset="-128"/>
                <a:ea typeface="Meiryo UI" panose="020B0604030504040204" pitchFamily="50" charset="-128"/>
              </a:rPr>
              <a:t>リアルタイム解析</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54" name="角丸四角形 53"/>
          <p:cNvSpPr/>
          <p:nvPr/>
        </p:nvSpPr>
        <p:spPr>
          <a:xfrm>
            <a:off x="8173730" y="2811785"/>
            <a:ext cx="2318303" cy="855241"/>
          </a:xfrm>
          <a:prstGeom prst="roundRect">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eiryo UI" panose="020B0604030504040204" pitchFamily="50" charset="-128"/>
                <a:ea typeface="Meiryo UI" panose="020B0604030504040204" pitchFamily="50" charset="-128"/>
              </a:rPr>
              <a:t>リアルタイム</a:t>
            </a:r>
            <a:endParaRPr lang="en-US" altLang="ja-JP" dirty="0">
              <a:solidFill>
                <a:schemeClr val="tx1"/>
              </a:solidFill>
              <a:latin typeface="Meiryo UI" panose="020B0604030504040204" pitchFamily="50" charset="-128"/>
              <a:ea typeface="Meiryo UI" panose="020B0604030504040204" pitchFamily="50" charset="-128"/>
            </a:endParaRPr>
          </a:p>
          <a:p>
            <a:pPr algn="ctr"/>
            <a:r>
              <a:rPr lang="ja-JP" altLang="en-US" dirty="0">
                <a:solidFill>
                  <a:schemeClr val="tx1"/>
                </a:solidFill>
                <a:latin typeface="Meiryo UI" panose="020B0604030504040204" pitchFamily="50" charset="-128"/>
                <a:ea typeface="Meiryo UI" panose="020B0604030504040204" pitchFamily="50" charset="-128"/>
              </a:rPr>
              <a:t>遠隔測定</a:t>
            </a:r>
            <a:endParaRPr lang="en-US" altLang="ja-JP" dirty="0">
              <a:solidFill>
                <a:schemeClr val="tx1"/>
              </a:solidFill>
              <a:latin typeface="Meiryo UI" panose="020B0604030504040204" pitchFamily="50" charset="-128"/>
              <a:ea typeface="Meiryo UI" panose="020B0604030504040204" pitchFamily="50" charset="-128"/>
            </a:endParaRPr>
          </a:p>
          <a:p>
            <a:pPr algn="ctr"/>
            <a:r>
              <a:rPr lang="ja-JP" altLang="en-US" dirty="0">
                <a:solidFill>
                  <a:schemeClr val="tx1"/>
                </a:solidFill>
                <a:latin typeface="Meiryo UI" panose="020B0604030504040204" pitchFamily="50" charset="-128"/>
                <a:ea typeface="Meiryo UI" panose="020B0604030504040204" pitchFamily="50" charset="-128"/>
              </a:rPr>
              <a:t>インターフェース</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55" name="角丸四角形 54"/>
          <p:cNvSpPr/>
          <p:nvPr/>
        </p:nvSpPr>
        <p:spPr>
          <a:xfrm>
            <a:off x="8192584" y="4190912"/>
            <a:ext cx="2318303" cy="628999"/>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eiryo UI" panose="020B0604030504040204" pitchFamily="50" charset="-128"/>
                <a:ea typeface="Meiryo UI" panose="020B0604030504040204" pitchFamily="50" charset="-128"/>
              </a:rPr>
              <a:t>遠隔測定</a:t>
            </a:r>
            <a:endParaRPr lang="en-US" altLang="ja-JP" dirty="0">
              <a:solidFill>
                <a:schemeClr val="tx1"/>
              </a:solidFill>
              <a:latin typeface="Meiryo UI" panose="020B0604030504040204" pitchFamily="50" charset="-128"/>
              <a:ea typeface="Meiryo UI" panose="020B0604030504040204" pitchFamily="50" charset="-128"/>
            </a:endParaRPr>
          </a:p>
          <a:p>
            <a:pPr algn="ctr"/>
            <a:r>
              <a:rPr kumimoji="1" lang="ja-JP" altLang="en-US" dirty="0">
                <a:solidFill>
                  <a:schemeClr val="tx1"/>
                </a:solidFill>
                <a:latin typeface="Meiryo UI" panose="020B0604030504040204" pitchFamily="50" charset="-128"/>
                <a:ea typeface="Meiryo UI" panose="020B0604030504040204" pitchFamily="50" charset="-128"/>
              </a:rPr>
              <a:t>受信機</a:t>
            </a:r>
          </a:p>
        </p:txBody>
      </p:sp>
      <p:sp>
        <p:nvSpPr>
          <p:cNvPr id="56" name="角丸四角形 55"/>
          <p:cNvSpPr/>
          <p:nvPr/>
        </p:nvSpPr>
        <p:spPr>
          <a:xfrm>
            <a:off x="8192584" y="5284422"/>
            <a:ext cx="2318303" cy="774291"/>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latin typeface="Meiryo UI" panose="020B0604030504040204" pitchFamily="50" charset="-128"/>
                <a:ea typeface="Meiryo UI" panose="020B0604030504040204" pitchFamily="50" charset="-128"/>
              </a:rPr>
              <a:t>リアルタイム</a:t>
            </a:r>
            <a:endParaRPr kumimoji="1" lang="en-US" altLang="ja-JP" sz="1600" dirty="0">
              <a:solidFill>
                <a:schemeClr val="tx1"/>
              </a:solidFill>
              <a:latin typeface="Meiryo UI" panose="020B0604030504040204" pitchFamily="50" charset="-128"/>
              <a:ea typeface="Meiryo UI" panose="020B0604030504040204" pitchFamily="50" charset="-128"/>
            </a:endParaRPr>
          </a:p>
          <a:p>
            <a:pPr algn="ctr"/>
            <a:r>
              <a:rPr lang="ja-JP" altLang="en-US" sz="1600" dirty="0">
                <a:solidFill>
                  <a:schemeClr val="tx1"/>
                </a:solidFill>
                <a:latin typeface="Meiryo UI" panose="020B0604030504040204" pitchFamily="50" charset="-128"/>
                <a:ea typeface="Meiryo UI" panose="020B0604030504040204" pitchFamily="50" charset="-128"/>
              </a:rPr>
              <a:t>多チャンネル</a:t>
            </a:r>
            <a:endParaRPr lang="en-US" altLang="ja-JP" sz="1600" dirty="0">
              <a:solidFill>
                <a:schemeClr val="tx1"/>
              </a:solidFill>
              <a:latin typeface="Meiryo UI" panose="020B0604030504040204" pitchFamily="50" charset="-128"/>
              <a:ea typeface="Meiryo UI" panose="020B0604030504040204" pitchFamily="50" charset="-128"/>
            </a:endParaRPr>
          </a:p>
          <a:p>
            <a:pPr algn="ctr"/>
            <a:r>
              <a:rPr kumimoji="1" lang="ja-JP" altLang="en-US" sz="1600" dirty="0">
                <a:solidFill>
                  <a:schemeClr val="tx1"/>
                </a:solidFill>
                <a:latin typeface="Meiryo UI" panose="020B0604030504040204" pitchFamily="50" charset="-128"/>
                <a:ea typeface="Meiryo UI" panose="020B0604030504040204" pitchFamily="50" charset="-128"/>
              </a:rPr>
              <a:t>機械的アクチュエーター</a:t>
            </a:r>
          </a:p>
        </p:txBody>
      </p:sp>
      <p:cxnSp>
        <p:nvCxnSpPr>
          <p:cNvPr id="58" name="直線矢印コネクタ 57"/>
          <p:cNvCxnSpPr>
            <a:stCxn id="55" idx="2"/>
            <a:endCxn id="56" idx="0"/>
          </p:cNvCxnSpPr>
          <p:nvPr/>
        </p:nvCxnSpPr>
        <p:spPr>
          <a:xfrm>
            <a:off x="9351736" y="4819911"/>
            <a:ext cx="0" cy="4645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53" idx="2"/>
            <a:endCxn id="54" idx="0"/>
          </p:cNvCxnSpPr>
          <p:nvPr/>
        </p:nvCxnSpPr>
        <p:spPr>
          <a:xfrm>
            <a:off x="9332882" y="2113724"/>
            <a:ext cx="0" cy="6980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a:stCxn id="2" idx="3"/>
            <a:endCxn id="53" idx="1"/>
          </p:cNvCxnSpPr>
          <p:nvPr/>
        </p:nvCxnSpPr>
        <p:spPr>
          <a:xfrm>
            <a:off x="6137433" y="1801003"/>
            <a:ext cx="2036297" cy="6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角丸四角形 64"/>
          <p:cNvSpPr/>
          <p:nvPr/>
        </p:nvSpPr>
        <p:spPr>
          <a:xfrm>
            <a:off x="2144871" y="5225047"/>
            <a:ext cx="1125669" cy="59129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触覚及び</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kumimoji="1" lang="ja-JP" altLang="en-US" sz="1200" dirty="0">
                <a:solidFill>
                  <a:schemeClr val="tx1"/>
                </a:solidFill>
                <a:latin typeface="Meiryo UI" panose="020B0604030504040204" pitchFamily="50" charset="-128"/>
                <a:ea typeface="Meiryo UI" panose="020B0604030504040204" pitchFamily="50" charset="-128"/>
              </a:rPr>
              <a:t>固有受容</a:t>
            </a:r>
            <a:endParaRPr kumimoji="1"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dirty="0">
                <a:solidFill>
                  <a:schemeClr val="tx1"/>
                </a:solidFill>
                <a:latin typeface="Meiryo UI" panose="020B0604030504040204" pitchFamily="50" charset="-128"/>
                <a:ea typeface="Meiryo UI" panose="020B0604030504040204" pitchFamily="50" charset="-128"/>
              </a:rPr>
              <a:t>フィードバック</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66" name="角丸四角形 65"/>
          <p:cNvSpPr/>
          <p:nvPr/>
        </p:nvSpPr>
        <p:spPr>
          <a:xfrm>
            <a:off x="705867" y="5225047"/>
            <a:ext cx="1125669" cy="59129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Meiryo UI" panose="020B0604030504040204" pitchFamily="50" charset="-128"/>
                <a:ea typeface="Meiryo UI" panose="020B0604030504040204" pitchFamily="50" charset="-128"/>
              </a:rPr>
              <a:t>視覚</a:t>
            </a:r>
            <a:endParaRPr lang="en-US" altLang="ja-JP" sz="1400" dirty="0">
              <a:solidFill>
                <a:schemeClr val="tx1"/>
              </a:solidFill>
              <a:latin typeface="Meiryo UI" panose="020B0604030504040204" pitchFamily="50" charset="-128"/>
              <a:ea typeface="Meiryo UI" panose="020B0604030504040204" pitchFamily="50" charset="-128"/>
            </a:endParaRPr>
          </a:p>
          <a:p>
            <a:pPr algn="ctr"/>
            <a:r>
              <a:rPr kumimoji="1" lang="ja-JP" altLang="en-US" sz="1400" dirty="0">
                <a:solidFill>
                  <a:schemeClr val="tx1"/>
                </a:solidFill>
                <a:latin typeface="Meiryo UI" panose="020B0604030504040204" pitchFamily="50" charset="-128"/>
                <a:ea typeface="Meiryo UI" panose="020B0604030504040204" pitchFamily="50" charset="-128"/>
              </a:rPr>
              <a:t>フィードバック</a:t>
            </a:r>
          </a:p>
        </p:txBody>
      </p:sp>
      <p:cxnSp>
        <p:nvCxnSpPr>
          <p:cNvPr id="68" name="直線矢印コネクタ 67"/>
          <p:cNvCxnSpPr/>
          <p:nvPr/>
        </p:nvCxnSpPr>
        <p:spPr>
          <a:xfrm flipV="1">
            <a:off x="2374993" y="3544478"/>
            <a:ext cx="0" cy="168056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1536007" y="3541062"/>
            <a:ext cx="362660" cy="168057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二等辺三角形 7"/>
          <p:cNvSpPr/>
          <p:nvPr/>
        </p:nvSpPr>
        <p:spPr>
          <a:xfrm rot="5400000">
            <a:off x="3640340" y="1650174"/>
            <a:ext cx="394332" cy="3016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二等辺三角形 8"/>
          <p:cNvSpPr/>
          <p:nvPr/>
        </p:nvSpPr>
        <p:spPr>
          <a:xfrm rot="5400000">
            <a:off x="3640340" y="2150762"/>
            <a:ext cx="394332" cy="3016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81885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Ipptinsidebrai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17" y="329294"/>
            <a:ext cx="5476875" cy="63246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 name="Text Box 9"/>
          <p:cNvSpPr txBox="1">
            <a:spLocks noChangeArrowheads="1"/>
          </p:cNvSpPr>
          <p:nvPr/>
        </p:nvSpPr>
        <p:spPr bwMode="auto">
          <a:xfrm>
            <a:off x="6073111" y="-19083"/>
            <a:ext cx="5627427" cy="76944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ja-JP" sz="4400" b="1" i="1" dirty="0">
                <a:solidFill>
                  <a:schemeClr val="tx2"/>
                </a:solidFill>
                <a:ea typeface="ＭＳ Ｐゴシック" panose="020B0600070205080204" pitchFamily="50" charset="-128"/>
              </a:rPr>
              <a:t>Inside the Human Brain</a:t>
            </a:r>
          </a:p>
        </p:txBody>
      </p:sp>
      <p:sp>
        <p:nvSpPr>
          <p:cNvPr id="4" name="テキスト ボックス 3"/>
          <p:cNvSpPr txBox="1"/>
          <p:nvPr/>
        </p:nvSpPr>
        <p:spPr>
          <a:xfrm>
            <a:off x="2200629" y="4412344"/>
            <a:ext cx="1143000" cy="369332"/>
          </a:xfrm>
          <a:prstGeom prst="rect">
            <a:avLst/>
          </a:prstGeom>
          <a:noFill/>
        </p:spPr>
        <p:txBody>
          <a:bodyPr wrap="square" rtlCol="0">
            <a:spAutoFit/>
          </a:bodyPr>
          <a:lstStyle/>
          <a:p>
            <a:pPr algn="ctr"/>
            <a:r>
              <a:rPr lang="ja-JP" altLang="en-US" b="1" dirty="0">
                <a:solidFill>
                  <a:srgbClr val="C00000"/>
                </a:solidFill>
                <a:latin typeface="Meiryo UI" panose="020B0604030504040204" pitchFamily="50" charset="-128"/>
                <a:ea typeface="Meiryo UI" panose="020B0604030504040204" pitchFamily="50" charset="-128"/>
              </a:rPr>
              <a:t>海馬</a:t>
            </a:r>
            <a:endParaRPr kumimoji="1" lang="ja-JP" altLang="en-US" b="1" dirty="0">
              <a:solidFill>
                <a:srgbClr val="C00000"/>
              </a:solidFill>
              <a:latin typeface="Meiryo UI" panose="020B0604030504040204" pitchFamily="50" charset="-128"/>
              <a:ea typeface="Meiryo UI" panose="020B0604030504040204" pitchFamily="50" charset="-128"/>
            </a:endParaRPr>
          </a:p>
        </p:txBody>
      </p:sp>
      <p:sp>
        <p:nvSpPr>
          <p:cNvPr id="5" name="テキスト ボックス 4"/>
          <p:cNvSpPr txBox="1"/>
          <p:nvPr/>
        </p:nvSpPr>
        <p:spPr>
          <a:xfrm>
            <a:off x="4689475" y="4024868"/>
            <a:ext cx="1143000" cy="369332"/>
          </a:xfrm>
          <a:prstGeom prst="rect">
            <a:avLst/>
          </a:prstGeom>
          <a:noFill/>
        </p:spPr>
        <p:txBody>
          <a:bodyPr wrap="square" rtlCol="0">
            <a:spAutoFit/>
          </a:bodyPr>
          <a:lstStyle/>
          <a:p>
            <a:pPr algn="ctr"/>
            <a:r>
              <a:rPr lang="ja-JP" altLang="en-US" b="1" dirty="0">
                <a:solidFill>
                  <a:srgbClr val="C00000"/>
                </a:solidFill>
                <a:latin typeface="Meiryo UI" panose="020B0604030504040204" pitchFamily="50" charset="-128"/>
                <a:ea typeface="Meiryo UI" panose="020B0604030504040204" pitchFamily="50" charset="-128"/>
              </a:rPr>
              <a:t>小脳</a:t>
            </a:r>
            <a:endParaRPr kumimoji="1" lang="ja-JP" altLang="en-US" b="1" dirty="0">
              <a:solidFill>
                <a:srgbClr val="C00000"/>
              </a:solidFill>
              <a:latin typeface="Meiryo UI" panose="020B0604030504040204" pitchFamily="50" charset="-128"/>
              <a:ea typeface="Meiryo UI" panose="020B0604030504040204" pitchFamily="50" charset="-128"/>
            </a:endParaRPr>
          </a:p>
        </p:txBody>
      </p:sp>
      <p:sp>
        <p:nvSpPr>
          <p:cNvPr id="6" name="テキスト ボックス 5"/>
          <p:cNvSpPr txBox="1"/>
          <p:nvPr/>
        </p:nvSpPr>
        <p:spPr>
          <a:xfrm>
            <a:off x="4231767" y="4564535"/>
            <a:ext cx="1143000" cy="369332"/>
          </a:xfrm>
          <a:prstGeom prst="rect">
            <a:avLst/>
          </a:prstGeom>
          <a:noFill/>
        </p:spPr>
        <p:txBody>
          <a:bodyPr wrap="square" rtlCol="0">
            <a:spAutoFit/>
          </a:bodyPr>
          <a:lstStyle/>
          <a:p>
            <a:pPr algn="ctr"/>
            <a:r>
              <a:rPr kumimoji="1" lang="ja-JP" altLang="en-US" b="1" dirty="0">
                <a:solidFill>
                  <a:srgbClr val="C00000"/>
                </a:solidFill>
                <a:latin typeface="Meiryo UI" panose="020B0604030504040204" pitchFamily="50" charset="-128"/>
                <a:ea typeface="Meiryo UI" panose="020B0604030504040204" pitchFamily="50" charset="-128"/>
              </a:rPr>
              <a:t>脳幹</a:t>
            </a:r>
          </a:p>
        </p:txBody>
      </p:sp>
      <p:sp>
        <p:nvSpPr>
          <p:cNvPr id="7" name="テキスト ボックス 6"/>
          <p:cNvSpPr txBox="1"/>
          <p:nvPr/>
        </p:nvSpPr>
        <p:spPr>
          <a:xfrm>
            <a:off x="4312330" y="513915"/>
            <a:ext cx="1143000" cy="369332"/>
          </a:xfrm>
          <a:prstGeom prst="rect">
            <a:avLst/>
          </a:prstGeom>
          <a:noFill/>
        </p:spPr>
        <p:txBody>
          <a:bodyPr wrap="square" rtlCol="0">
            <a:spAutoFit/>
          </a:bodyPr>
          <a:lstStyle/>
          <a:p>
            <a:pPr algn="ctr"/>
            <a:r>
              <a:rPr lang="ja-JP" altLang="en-US" b="1" dirty="0">
                <a:solidFill>
                  <a:srgbClr val="C00000"/>
                </a:solidFill>
                <a:latin typeface="Meiryo UI" panose="020B0604030504040204" pitchFamily="50" charset="-128"/>
                <a:ea typeface="Meiryo UI" panose="020B0604030504040204" pitchFamily="50" charset="-128"/>
              </a:rPr>
              <a:t>大脳</a:t>
            </a:r>
            <a:endParaRPr kumimoji="1" lang="ja-JP" altLang="en-US" b="1" dirty="0">
              <a:solidFill>
                <a:srgbClr val="C00000"/>
              </a:solidFill>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1578655" y="274832"/>
            <a:ext cx="1143000" cy="369332"/>
          </a:xfrm>
          <a:prstGeom prst="rect">
            <a:avLst/>
          </a:prstGeom>
          <a:noFill/>
        </p:spPr>
        <p:txBody>
          <a:bodyPr wrap="square" rtlCol="0">
            <a:spAutoFit/>
          </a:bodyPr>
          <a:lstStyle/>
          <a:p>
            <a:pPr algn="ctr"/>
            <a:r>
              <a:rPr kumimoji="1" lang="ja-JP" altLang="en-US" b="1" dirty="0">
                <a:solidFill>
                  <a:srgbClr val="C00000"/>
                </a:solidFill>
                <a:latin typeface="Meiryo UI" panose="020B0604030504040204" pitchFamily="50" charset="-128"/>
                <a:ea typeface="Meiryo UI" panose="020B0604030504040204" pitchFamily="50" charset="-128"/>
              </a:rPr>
              <a:t>脳梁</a:t>
            </a:r>
          </a:p>
        </p:txBody>
      </p:sp>
      <p:sp>
        <p:nvSpPr>
          <p:cNvPr id="9" name="テキスト ボックス 8"/>
          <p:cNvSpPr txBox="1"/>
          <p:nvPr/>
        </p:nvSpPr>
        <p:spPr>
          <a:xfrm>
            <a:off x="4694917" y="1131308"/>
            <a:ext cx="928507" cy="369332"/>
          </a:xfrm>
          <a:prstGeom prst="rect">
            <a:avLst/>
          </a:prstGeom>
          <a:noFill/>
        </p:spPr>
        <p:txBody>
          <a:bodyPr wrap="square" rtlCol="0">
            <a:spAutoFit/>
          </a:bodyPr>
          <a:lstStyle/>
          <a:p>
            <a:pPr algn="ctr"/>
            <a:r>
              <a:rPr kumimoji="1" lang="ja-JP" altLang="en-US" b="1" dirty="0">
                <a:solidFill>
                  <a:srgbClr val="C00000"/>
                </a:solidFill>
                <a:latin typeface="Meiryo UI" panose="020B0604030504040204" pitchFamily="50" charset="-128"/>
                <a:ea typeface="Meiryo UI" panose="020B0604030504040204" pitchFamily="50" charset="-128"/>
              </a:rPr>
              <a:t>視床</a:t>
            </a:r>
          </a:p>
        </p:txBody>
      </p:sp>
      <p:sp>
        <p:nvSpPr>
          <p:cNvPr id="10" name="テキスト ボックス 9"/>
          <p:cNvSpPr txBox="1"/>
          <p:nvPr/>
        </p:nvSpPr>
        <p:spPr>
          <a:xfrm>
            <a:off x="1536175" y="3990381"/>
            <a:ext cx="1143000" cy="338554"/>
          </a:xfrm>
          <a:prstGeom prst="rect">
            <a:avLst/>
          </a:prstGeom>
          <a:noFill/>
        </p:spPr>
        <p:txBody>
          <a:bodyPr wrap="square" rtlCol="0">
            <a:spAutoFit/>
          </a:bodyPr>
          <a:lstStyle/>
          <a:p>
            <a:pPr algn="ctr"/>
            <a:r>
              <a:rPr lang="ja-JP" altLang="en-US" sz="1600" b="1" dirty="0">
                <a:solidFill>
                  <a:srgbClr val="C00000"/>
                </a:solidFill>
                <a:latin typeface="Meiryo UI" panose="020B0604030504040204" pitchFamily="50" charset="-128"/>
                <a:ea typeface="Meiryo UI" panose="020B0604030504040204" pitchFamily="50" charset="-128"/>
              </a:rPr>
              <a:t>視床下部</a:t>
            </a:r>
            <a:endParaRPr kumimoji="1" lang="ja-JP" altLang="en-US" sz="1600" b="1" dirty="0">
              <a:solidFill>
                <a:srgbClr val="C00000"/>
              </a:solidFill>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5579880" y="771321"/>
            <a:ext cx="6610350" cy="6001643"/>
          </a:xfrm>
          <a:prstGeom prst="rect">
            <a:avLst/>
          </a:prstGeom>
          <a:noFill/>
        </p:spPr>
        <p:txBody>
          <a:bodyPr wrap="square" rtlCol="0">
            <a:spAutoFit/>
          </a:bodyPr>
          <a:lstStyle/>
          <a:p>
            <a:r>
              <a:rPr kumimoji="1" lang="ja-JP" altLang="en-US" sz="2400" dirty="0">
                <a:latin typeface="Meiryo UI" panose="020B0604030504040204" pitchFamily="50" charset="-128"/>
                <a:ea typeface="Meiryo UI" panose="020B0604030504040204" pitchFamily="50" charset="-128"/>
              </a:rPr>
              <a:t>★脳は、大きく分けて</a:t>
            </a:r>
            <a:r>
              <a:rPr kumimoji="1" lang="ja-JP" altLang="en-US" sz="2400" b="1" u="sng" dirty="0">
                <a:solidFill>
                  <a:srgbClr val="FF0000"/>
                </a:solidFill>
                <a:latin typeface="Meiryo UI" panose="020B0604030504040204" pitchFamily="50" charset="-128"/>
                <a:ea typeface="Meiryo UI" panose="020B0604030504040204" pitchFamily="50" charset="-128"/>
              </a:rPr>
              <a:t>大脳</a:t>
            </a:r>
            <a:r>
              <a:rPr kumimoji="1" lang="ja-JP" altLang="en-US" sz="2400" dirty="0">
                <a:latin typeface="Meiryo UI" panose="020B0604030504040204" pitchFamily="50" charset="-128"/>
                <a:ea typeface="Meiryo UI" panose="020B0604030504040204" pitchFamily="50" charset="-128"/>
              </a:rPr>
              <a:t>、</a:t>
            </a:r>
            <a:r>
              <a:rPr kumimoji="1" lang="ja-JP" altLang="en-US" sz="2400" b="1" u="sng" dirty="0">
                <a:solidFill>
                  <a:srgbClr val="FF0000"/>
                </a:solidFill>
                <a:latin typeface="Meiryo UI" panose="020B0604030504040204" pitchFamily="50" charset="-128"/>
                <a:ea typeface="Meiryo UI" panose="020B0604030504040204" pitchFamily="50" charset="-128"/>
              </a:rPr>
              <a:t>小脳</a:t>
            </a:r>
            <a:r>
              <a:rPr kumimoji="1" lang="ja-JP" altLang="en-US" sz="2400" dirty="0">
                <a:latin typeface="Meiryo UI" panose="020B0604030504040204" pitchFamily="50" charset="-128"/>
                <a:ea typeface="Meiryo UI" panose="020B0604030504040204" pitchFamily="50" charset="-128"/>
              </a:rPr>
              <a:t>、</a:t>
            </a:r>
            <a:r>
              <a:rPr kumimoji="1" lang="ja-JP" altLang="en-US" sz="2400" b="1" u="sng" dirty="0">
                <a:solidFill>
                  <a:srgbClr val="FF0000"/>
                </a:solidFill>
                <a:latin typeface="Meiryo UI" panose="020B0604030504040204" pitchFamily="50" charset="-128"/>
                <a:ea typeface="Meiryo UI" panose="020B0604030504040204" pitchFamily="50" charset="-128"/>
              </a:rPr>
              <a:t>脳幹</a:t>
            </a:r>
            <a:r>
              <a:rPr kumimoji="1" lang="ja-JP" altLang="en-US" sz="2400" dirty="0">
                <a:latin typeface="Meiryo UI" panose="020B0604030504040204" pitchFamily="50" charset="-128"/>
                <a:ea typeface="Meiryo UI" panose="020B0604030504040204" pitchFamily="50" charset="-128"/>
              </a:rPr>
              <a:t>の</a:t>
            </a:r>
            <a:r>
              <a:rPr kumimoji="1" lang="en-US" altLang="ja-JP" sz="2400" dirty="0">
                <a:latin typeface="Meiryo UI" panose="020B0604030504040204" pitchFamily="50" charset="-128"/>
                <a:ea typeface="Meiryo UI" panose="020B0604030504040204" pitchFamily="50" charset="-128"/>
              </a:rPr>
              <a:t>3</a:t>
            </a:r>
            <a:r>
              <a:rPr kumimoji="1" lang="ja-JP" altLang="en-US" sz="2400" dirty="0" err="1">
                <a:latin typeface="Meiryo UI" panose="020B0604030504040204" pitchFamily="50" charset="-128"/>
                <a:ea typeface="Meiryo UI" panose="020B0604030504040204" pitchFamily="50" charset="-128"/>
              </a:rPr>
              <a:t>つの</a:t>
            </a:r>
            <a:r>
              <a:rPr kumimoji="1" lang="ja-JP" altLang="en-US" sz="2400" dirty="0">
                <a:latin typeface="Meiryo UI" panose="020B0604030504040204" pitchFamily="50" charset="-128"/>
                <a:ea typeface="Meiryo UI" panose="020B0604030504040204" pitchFamily="50" charset="-128"/>
              </a:rPr>
              <a:t>部位に分類される。</a:t>
            </a:r>
            <a:endParaRPr kumimoji="1" lang="en-US" altLang="ja-JP" sz="2400" dirty="0">
              <a:latin typeface="Meiryo UI" panose="020B0604030504040204" pitchFamily="50" charset="-128"/>
              <a:ea typeface="Meiryo UI" panose="020B0604030504040204" pitchFamily="50" charset="-128"/>
            </a:endParaRPr>
          </a:p>
          <a:p>
            <a:endParaRPr lang="en-US" altLang="ja-JP" sz="2400" b="1" u="sng" dirty="0">
              <a:solidFill>
                <a:srgbClr val="FF0000"/>
              </a:solidFill>
              <a:latin typeface="Meiryo UI" panose="020B0604030504040204" pitchFamily="50" charset="-128"/>
              <a:ea typeface="Meiryo UI" panose="020B0604030504040204" pitchFamily="50" charset="-128"/>
            </a:endParaRPr>
          </a:p>
          <a:p>
            <a:r>
              <a:rPr kumimoji="1" lang="ja-JP" altLang="en-US" sz="2400" b="1" dirty="0">
                <a:latin typeface="Meiryo UI" panose="020B0604030504040204" pitchFamily="50" charset="-128"/>
                <a:ea typeface="Meiryo UI" panose="020B0604030504040204" pitchFamily="50" charset="-128"/>
              </a:rPr>
              <a:t>★</a:t>
            </a:r>
            <a:r>
              <a:rPr kumimoji="1" lang="ja-JP" altLang="en-US" sz="2400" b="1" u="sng" dirty="0">
                <a:solidFill>
                  <a:srgbClr val="FF0000"/>
                </a:solidFill>
                <a:latin typeface="Meiryo UI" panose="020B0604030504040204" pitchFamily="50" charset="-128"/>
                <a:ea typeface="Meiryo UI" panose="020B0604030504040204" pitchFamily="50" charset="-128"/>
              </a:rPr>
              <a:t>脳は成人男性でも</a:t>
            </a:r>
            <a:r>
              <a:rPr kumimoji="1" lang="en-US" altLang="ja-JP" sz="2400" b="1" u="sng" dirty="0">
                <a:solidFill>
                  <a:srgbClr val="C00000"/>
                </a:solidFill>
                <a:latin typeface="Meiryo UI" panose="020B0604030504040204" pitchFamily="50" charset="-128"/>
                <a:ea typeface="Meiryo UI" panose="020B0604030504040204" pitchFamily="50" charset="-128"/>
              </a:rPr>
              <a:t>1400</a:t>
            </a:r>
            <a:r>
              <a:rPr kumimoji="1" lang="ja-JP" altLang="en-US" sz="2400" b="1" u="sng" dirty="0">
                <a:solidFill>
                  <a:srgbClr val="C00000"/>
                </a:solidFill>
                <a:latin typeface="Meiryo UI" panose="020B0604030504040204" pitchFamily="50" charset="-128"/>
                <a:ea typeface="Meiryo UI" panose="020B0604030504040204" pitchFamily="50" charset="-128"/>
              </a:rPr>
              <a:t>グラム</a:t>
            </a:r>
            <a:r>
              <a:rPr kumimoji="1" lang="ja-JP" altLang="en-US" sz="2400" b="1" u="sng" dirty="0">
                <a:solidFill>
                  <a:srgbClr val="FF0000"/>
                </a:solidFill>
                <a:latin typeface="Meiryo UI" panose="020B0604030504040204" pitchFamily="50" charset="-128"/>
                <a:ea typeface="Meiryo UI" panose="020B0604030504040204" pitchFamily="50" charset="-128"/>
              </a:rPr>
              <a:t>程度</a:t>
            </a:r>
            <a:r>
              <a:rPr kumimoji="1" lang="ja-JP" altLang="en-US" sz="2400" dirty="0">
                <a:latin typeface="Meiryo UI" panose="020B0604030504040204" pitchFamily="50" charset="-128"/>
                <a:ea typeface="Meiryo UI" panose="020B0604030504040204" pitchFamily="50" charset="-128"/>
              </a:rPr>
              <a:t>しかないが、</a:t>
            </a:r>
            <a:r>
              <a:rPr kumimoji="1" lang="ja-JP" altLang="en-US" sz="2400" b="1" u="sng" dirty="0">
                <a:solidFill>
                  <a:srgbClr val="C00000"/>
                </a:solidFill>
                <a:latin typeface="Meiryo UI" panose="020B0604030504040204" pitchFamily="50" charset="-128"/>
                <a:ea typeface="Meiryo UI" panose="020B0604030504040204" pitchFamily="50" charset="-128"/>
              </a:rPr>
              <a:t>人類が知る一番複雑な物体</a:t>
            </a:r>
            <a:r>
              <a:rPr kumimoji="1" lang="ja-JP" altLang="en-US" sz="2400" dirty="0">
                <a:latin typeface="Meiryo UI" panose="020B0604030504040204" pitchFamily="50" charset="-128"/>
                <a:ea typeface="Meiryo UI" panose="020B0604030504040204" pitchFamily="50" charset="-128"/>
              </a:rPr>
              <a:t>である。</a:t>
            </a:r>
            <a:endParaRPr kumimoji="1" lang="en-US" altLang="ja-JP" sz="2400" dirty="0">
              <a:latin typeface="Meiryo UI" panose="020B0604030504040204" pitchFamily="50" charset="-128"/>
              <a:ea typeface="Meiryo UI" panose="020B0604030504040204" pitchFamily="50" charset="-128"/>
            </a:endParaRPr>
          </a:p>
          <a:p>
            <a:endParaRPr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a:t>
            </a:r>
            <a:r>
              <a:rPr kumimoji="1" lang="ja-JP" altLang="en-US" sz="2400" b="1" u="sng" dirty="0">
                <a:solidFill>
                  <a:srgbClr val="C00000"/>
                </a:solidFill>
                <a:latin typeface="Meiryo UI" panose="020B0604030504040204" pitchFamily="50" charset="-128"/>
                <a:ea typeface="Meiryo UI" panose="020B0604030504040204" pitchFamily="50" charset="-128"/>
              </a:rPr>
              <a:t>脳</a:t>
            </a:r>
            <a:r>
              <a:rPr lang="ja-JP" altLang="en-US" sz="2400" b="1" u="sng" dirty="0">
                <a:solidFill>
                  <a:srgbClr val="C00000"/>
                </a:solidFill>
                <a:latin typeface="Meiryo UI" panose="020B0604030504040204" pitchFamily="50" charset="-128"/>
                <a:ea typeface="Meiryo UI" panose="020B0604030504040204" pitchFamily="50" charset="-128"/>
              </a:rPr>
              <a:t>は体重の</a:t>
            </a:r>
            <a:r>
              <a:rPr lang="en-US" altLang="ja-JP" sz="2400" b="1" u="sng" dirty="0">
                <a:solidFill>
                  <a:srgbClr val="C00000"/>
                </a:solidFill>
                <a:latin typeface="Meiryo UI" panose="020B0604030504040204" pitchFamily="50" charset="-128"/>
                <a:ea typeface="Meiryo UI" panose="020B0604030504040204" pitchFamily="50" charset="-128"/>
              </a:rPr>
              <a:t>2</a:t>
            </a:r>
            <a:r>
              <a:rPr lang="ja-JP" altLang="en-US" sz="2400" b="1" u="sng" dirty="0">
                <a:solidFill>
                  <a:srgbClr val="C00000"/>
                </a:solidFill>
                <a:latin typeface="Meiryo UI" panose="020B0604030504040204" pitchFamily="50" charset="-128"/>
                <a:ea typeface="Meiryo UI" panose="020B0604030504040204" pitchFamily="50" charset="-128"/>
              </a:rPr>
              <a:t>％</a:t>
            </a:r>
            <a:r>
              <a:rPr lang="ja-JP" altLang="en-US" sz="2400" dirty="0">
                <a:latin typeface="Meiryo UI" panose="020B0604030504040204" pitchFamily="50" charset="-128"/>
                <a:ea typeface="Meiryo UI" panose="020B0604030504040204" pitchFamily="50" charset="-128"/>
              </a:rPr>
              <a:t>に過ぎないが、</a:t>
            </a:r>
            <a:r>
              <a:rPr lang="ja-JP" altLang="en-US" sz="2400" b="1" u="sng" dirty="0">
                <a:solidFill>
                  <a:srgbClr val="C00000"/>
                </a:solidFill>
                <a:latin typeface="Meiryo UI" panose="020B0604030504040204" pitchFamily="50" charset="-128"/>
                <a:ea typeface="Meiryo UI" panose="020B0604030504040204" pitchFamily="50" charset="-128"/>
              </a:rPr>
              <a:t>全身の血液と酸素の</a:t>
            </a:r>
            <a:r>
              <a:rPr lang="en-US" altLang="ja-JP" sz="2400" b="1" u="sng" dirty="0">
                <a:solidFill>
                  <a:srgbClr val="C00000"/>
                </a:solidFill>
                <a:latin typeface="Meiryo UI" panose="020B0604030504040204" pitchFamily="50" charset="-128"/>
                <a:ea typeface="Meiryo UI" panose="020B0604030504040204" pitchFamily="50" charset="-128"/>
              </a:rPr>
              <a:t>20</a:t>
            </a:r>
            <a:r>
              <a:rPr lang="ja-JP" altLang="en-US" sz="2400" b="1" u="sng" dirty="0">
                <a:solidFill>
                  <a:srgbClr val="C00000"/>
                </a:solidFill>
                <a:latin typeface="Meiryo UI" panose="020B0604030504040204" pitchFamily="50" charset="-128"/>
                <a:ea typeface="Meiryo UI" panose="020B0604030504040204" pitchFamily="50" charset="-128"/>
              </a:rPr>
              <a:t>％</a:t>
            </a:r>
            <a:r>
              <a:rPr lang="ja-JP" altLang="en-US" sz="2400" dirty="0">
                <a:latin typeface="Meiryo UI" panose="020B0604030504040204" pitchFamily="50" charset="-128"/>
                <a:ea typeface="Meiryo UI" panose="020B0604030504040204" pitchFamily="50" charset="-128"/>
              </a:rPr>
              <a:t>を消費している。</a:t>
            </a:r>
            <a:r>
              <a:rPr lang="ja-JP" altLang="en-US" sz="2400" b="1" u="sng" dirty="0">
                <a:solidFill>
                  <a:srgbClr val="FF0000"/>
                </a:solidFill>
                <a:latin typeface="Meiryo UI" panose="020B0604030504040204" pitchFamily="50" charset="-128"/>
                <a:ea typeface="Meiryo UI" panose="020B0604030504040204" pitchFamily="50" charset="-128"/>
              </a:rPr>
              <a:t>新生児</a:t>
            </a:r>
            <a:r>
              <a:rPr lang="ja-JP" altLang="en-US" sz="2400" dirty="0">
                <a:latin typeface="Meiryo UI" panose="020B0604030504040204" pitchFamily="50" charset="-128"/>
                <a:ea typeface="Meiryo UI" panose="020B0604030504040204" pitchFamily="50" charset="-128"/>
              </a:rPr>
              <a:t>ではなんと</a:t>
            </a:r>
            <a:r>
              <a:rPr lang="en-US" altLang="ja-JP" sz="2400" b="1" u="sng" dirty="0">
                <a:solidFill>
                  <a:srgbClr val="C00000"/>
                </a:solidFill>
                <a:latin typeface="Meiryo UI" panose="020B0604030504040204" pitchFamily="50" charset="-128"/>
                <a:ea typeface="Meiryo UI" panose="020B0604030504040204" pitchFamily="50" charset="-128"/>
              </a:rPr>
              <a:t>65</a:t>
            </a:r>
            <a:r>
              <a:rPr lang="ja-JP" altLang="en-US" sz="2400" b="1" u="sng" dirty="0">
                <a:solidFill>
                  <a:srgbClr val="C00000"/>
                </a:solidFill>
                <a:latin typeface="Meiryo UI" panose="020B0604030504040204" pitchFamily="50" charset="-128"/>
                <a:ea typeface="Meiryo UI" panose="020B0604030504040204" pitchFamily="50" charset="-128"/>
              </a:rPr>
              <a:t>％</a:t>
            </a:r>
            <a:r>
              <a:rPr lang="ja-JP" altLang="en-US" sz="2400" b="1" dirty="0">
                <a:solidFill>
                  <a:srgbClr val="FF0000"/>
                </a:solidFill>
                <a:latin typeface="Meiryo UI" panose="020B0604030504040204" pitchFamily="50" charset="-128"/>
                <a:ea typeface="Meiryo UI" panose="020B0604030504040204" pitchFamily="50" charset="-128"/>
              </a:rPr>
              <a:t>！</a:t>
            </a:r>
            <a:endParaRPr lang="en-US" altLang="ja-JP" sz="2400" b="1" dirty="0">
              <a:solidFill>
                <a:srgbClr val="FF0000"/>
              </a:solidFill>
              <a:latin typeface="Meiryo UI" panose="020B0604030504040204" pitchFamily="50" charset="-128"/>
              <a:ea typeface="Meiryo UI" panose="020B0604030504040204" pitchFamily="50" charset="-128"/>
            </a:endParaRPr>
          </a:p>
          <a:p>
            <a:endParaRPr kumimoji="1" lang="en-US" altLang="ja-JP" sz="2400" dirty="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a:t>
            </a:r>
            <a:r>
              <a:rPr lang="ja-JP" altLang="en-US" sz="2400" b="1" u="sng" dirty="0">
                <a:solidFill>
                  <a:srgbClr val="FF0000"/>
                </a:solidFill>
                <a:latin typeface="Meiryo UI" panose="020B0604030504040204" pitchFamily="50" charset="-128"/>
                <a:ea typeface="Meiryo UI" panose="020B0604030504040204" pitchFamily="50" charset="-128"/>
              </a:rPr>
              <a:t>遺伝子情報の</a:t>
            </a:r>
            <a:r>
              <a:rPr lang="en-US" altLang="ja-JP" sz="2400" b="1" u="sng" dirty="0">
                <a:solidFill>
                  <a:srgbClr val="FF0000"/>
                </a:solidFill>
                <a:latin typeface="Meiryo UI" panose="020B0604030504040204" pitchFamily="50" charset="-128"/>
                <a:ea typeface="Meiryo UI" panose="020B0604030504040204" pitchFamily="50" charset="-128"/>
              </a:rPr>
              <a:t>80</a:t>
            </a:r>
            <a:r>
              <a:rPr lang="ja-JP" altLang="en-US" sz="2400" b="1" u="sng" dirty="0">
                <a:solidFill>
                  <a:srgbClr val="FF0000"/>
                </a:solidFill>
                <a:latin typeface="Meiryo UI" panose="020B0604030504040204" pitchFamily="50" charset="-128"/>
                <a:ea typeface="Meiryo UI" panose="020B0604030504040204" pitchFamily="50" charset="-128"/>
              </a:rPr>
              <a:t>％は「脳」</a:t>
            </a:r>
            <a:r>
              <a:rPr lang="ja-JP" altLang="en-US" sz="2400" u="sng" dirty="0">
                <a:latin typeface="Meiryo UI" panose="020B0604030504040204" pitchFamily="50" charset="-128"/>
                <a:ea typeface="Meiryo UI" panose="020B0604030504040204" pitchFamily="50" charset="-128"/>
              </a:rPr>
              <a:t>に関するコード</a:t>
            </a:r>
            <a:r>
              <a:rPr lang="ja-JP" altLang="en-US" sz="2400" dirty="0">
                <a:latin typeface="Meiryo UI" panose="020B0604030504040204" pitchFamily="50" charset="-128"/>
                <a:ea typeface="Meiryo UI" panose="020B0604030504040204" pitchFamily="50" charset="-128"/>
              </a:rPr>
              <a:t>。</a:t>
            </a:r>
            <a:endParaRPr lang="en-US" altLang="ja-JP" sz="2400" dirty="0">
              <a:latin typeface="Meiryo UI" panose="020B0604030504040204" pitchFamily="50" charset="-128"/>
              <a:ea typeface="Meiryo UI" panose="020B0604030504040204" pitchFamily="50" charset="-128"/>
            </a:endParaRPr>
          </a:p>
          <a:p>
            <a:endParaRPr kumimoji="1"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a:t>
            </a:r>
            <a:r>
              <a:rPr kumimoji="1" lang="ja-JP" altLang="en-US" sz="2400" b="1" u="sng" dirty="0">
                <a:solidFill>
                  <a:srgbClr val="C00000"/>
                </a:solidFill>
                <a:latin typeface="Meiryo UI" panose="020B0604030504040204" pitchFamily="50" charset="-128"/>
                <a:ea typeface="Meiryo UI" panose="020B0604030504040204" pitchFamily="50" charset="-128"/>
              </a:rPr>
              <a:t>ニューロン</a:t>
            </a:r>
            <a:r>
              <a:rPr kumimoji="1" lang="ja-JP" altLang="en-US" sz="2400" u="sng" dirty="0">
                <a:latin typeface="Meiryo UI" panose="020B0604030504040204" pitchFamily="50" charset="-128"/>
                <a:ea typeface="Meiryo UI" panose="020B0604030504040204" pitchFamily="50" charset="-128"/>
              </a:rPr>
              <a:t>は、</a:t>
            </a:r>
            <a:r>
              <a:rPr kumimoji="1" lang="ja-JP" altLang="en-US" sz="2400" b="1" u="sng" dirty="0">
                <a:solidFill>
                  <a:srgbClr val="C00000"/>
                </a:solidFill>
                <a:latin typeface="Meiryo UI" panose="020B0604030504040204" pitchFamily="50" charset="-128"/>
                <a:ea typeface="Meiryo UI" panose="020B0604030504040204" pitchFamily="50" charset="-128"/>
              </a:rPr>
              <a:t>約</a:t>
            </a:r>
            <a:r>
              <a:rPr kumimoji="1" lang="en-US" altLang="ja-JP" sz="2400" b="1" u="sng" dirty="0">
                <a:solidFill>
                  <a:srgbClr val="C00000"/>
                </a:solidFill>
                <a:latin typeface="Meiryo UI" panose="020B0604030504040204" pitchFamily="50" charset="-128"/>
                <a:ea typeface="Meiryo UI" panose="020B0604030504040204" pitchFamily="50" charset="-128"/>
              </a:rPr>
              <a:t>1,000</a:t>
            </a:r>
            <a:r>
              <a:rPr kumimoji="1" lang="ja-JP" altLang="en-US" sz="2400" b="1" u="sng" dirty="0">
                <a:solidFill>
                  <a:srgbClr val="C00000"/>
                </a:solidFill>
                <a:latin typeface="Meiryo UI" panose="020B0604030504040204" pitchFamily="50" charset="-128"/>
                <a:ea typeface="Meiryo UI" panose="020B0604030504040204" pitchFamily="50" charset="-128"/>
              </a:rPr>
              <a:t>億個</a:t>
            </a:r>
            <a:r>
              <a:rPr kumimoji="1" lang="ja-JP" altLang="en-US" sz="2400" dirty="0">
                <a:latin typeface="Meiryo UI" panose="020B0604030504040204" pitchFamily="50" charset="-128"/>
                <a:ea typeface="Meiryo UI" panose="020B0604030504040204" pitchFamily="50" charset="-128"/>
              </a:rPr>
              <a:t>で、ニューロン</a:t>
            </a:r>
            <a:r>
              <a:rPr kumimoji="1" lang="en-US" altLang="ja-JP" sz="2400" dirty="0">
                <a:latin typeface="Meiryo UI" panose="020B0604030504040204" pitchFamily="50" charset="-128"/>
                <a:ea typeface="Meiryo UI" panose="020B0604030504040204" pitchFamily="50" charset="-128"/>
              </a:rPr>
              <a:t>1</a:t>
            </a:r>
            <a:r>
              <a:rPr kumimoji="1" lang="ja-JP" altLang="en-US" sz="2400" dirty="0">
                <a:latin typeface="Meiryo UI" panose="020B0604030504040204" pitchFamily="50" charset="-128"/>
                <a:ea typeface="Meiryo UI" panose="020B0604030504040204" pitchFamily="50" charset="-128"/>
              </a:rPr>
              <a:t>個につき</a:t>
            </a:r>
            <a:r>
              <a:rPr kumimoji="1" lang="en-US" altLang="ja-JP" sz="2400" b="1" u="sng" dirty="0">
                <a:solidFill>
                  <a:srgbClr val="C00000"/>
                </a:solidFill>
                <a:latin typeface="Meiryo UI" panose="020B0604030504040204" pitchFamily="50" charset="-128"/>
                <a:ea typeface="Meiryo UI" panose="020B0604030504040204" pitchFamily="50" charset="-128"/>
              </a:rPr>
              <a:t>1,000~1</a:t>
            </a:r>
            <a:r>
              <a:rPr kumimoji="1" lang="ja-JP" altLang="en-US" sz="2400" b="1" u="sng" dirty="0">
                <a:solidFill>
                  <a:srgbClr val="C00000"/>
                </a:solidFill>
                <a:latin typeface="Meiryo UI" panose="020B0604030504040204" pitchFamily="50" charset="-128"/>
                <a:ea typeface="Meiryo UI" panose="020B0604030504040204" pitchFamily="50" charset="-128"/>
              </a:rPr>
              <a:t>万個のシナプス</a:t>
            </a:r>
            <a:r>
              <a:rPr kumimoji="1" lang="ja-JP" altLang="en-US" sz="2000" dirty="0">
                <a:latin typeface="Meiryo UI" panose="020B0604030504040204" pitchFamily="50" charset="-128"/>
                <a:ea typeface="Meiryo UI" panose="020B0604030504040204" pitchFamily="50" charset="-128"/>
              </a:rPr>
              <a:t>（ニューロン間接合部）</a:t>
            </a:r>
            <a:r>
              <a:rPr kumimoji="1" lang="ja-JP" altLang="en-US" sz="2400" dirty="0">
                <a:latin typeface="Meiryo UI" panose="020B0604030504040204" pitchFamily="50" charset="-128"/>
                <a:ea typeface="Meiryo UI" panose="020B0604030504040204" pitchFamily="50" charset="-128"/>
              </a:rPr>
              <a:t>。</a:t>
            </a:r>
            <a:endParaRPr kumimoji="1" lang="en-US" altLang="ja-JP" sz="2400" dirty="0">
              <a:latin typeface="Meiryo UI" panose="020B0604030504040204" pitchFamily="50" charset="-128"/>
              <a:ea typeface="Meiryo UI" panose="020B0604030504040204" pitchFamily="50" charset="-128"/>
            </a:endParaRPr>
          </a:p>
          <a:p>
            <a:endParaRPr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★脳の</a:t>
            </a:r>
            <a:r>
              <a:rPr kumimoji="1" lang="ja-JP" altLang="en-US" sz="2400" b="1" dirty="0">
                <a:solidFill>
                  <a:srgbClr val="C00000"/>
                </a:solidFill>
                <a:latin typeface="Meiryo UI" panose="020B0604030504040204" pitchFamily="50" charset="-128"/>
                <a:ea typeface="Meiryo UI" panose="020B0604030504040204" pitchFamily="50" charset="-128"/>
              </a:rPr>
              <a:t>血管の長さ</a:t>
            </a:r>
            <a:r>
              <a:rPr kumimoji="1" lang="ja-JP" altLang="en-US" sz="2400" dirty="0">
                <a:latin typeface="Meiryo UI" panose="020B0604030504040204" pitchFamily="50" charset="-128"/>
                <a:ea typeface="Meiryo UI" panose="020B0604030504040204" pitchFamily="50" charset="-128"/>
              </a:rPr>
              <a:t>は</a:t>
            </a:r>
            <a:r>
              <a:rPr kumimoji="1" lang="ja-JP" altLang="en-US" sz="2400" b="1" u="sng" dirty="0">
                <a:solidFill>
                  <a:srgbClr val="C00000"/>
                </a:solidFill>
                <a:latin typeface="Meiryo UI" panose="020B0604030504040204" pitchFamily="50" charset="-128"/>
                <a:ea typeface="Meiryo UI" panose="020B0604030504040204" pitchFamily="50" charset="-128"/>
              </a:rPr>
              <a:t>約</a:t>
            </a:r>
            <a:r>
              <a:rPr kumimoji="1" lang="en-US" altLang="ja-JP" sz="2400" b="1" u="sng" dirty="0">
                <a:solidFill>
                  <a:srgbClr val="C00000"/>
                </a:solidFill>
                <a:latin typeface="Meiryo UI" panose="020B0604030504040204" pitchFamily="50" charset="-128"/>
                <a:ea typeface="Meiryo UI" panose="020B0604030504040204" pitchFamily="50" charset="-128"/>
              </a:rPr>
              <a:t>16</a:t>
            </a:r>
            <a:r>
              <a:rPr kumimoji="1" lang="ja-JP" altLang="en-US" sz="2400" b="1" u="sng" dirty="0">
                <a:solidFill>
                  <a:srgbClr val="C00000"/>
                </a:solidFill>
                <a:latin typeface="Meiryo UI" panose="020B0604030504040204" pitchFamily="50" charset="-128"/>
                <a:ea typeface="Meiryo UI" panose="020B0604030504040204" pitchFamily="50" charset="-128"/>
              </a:rPr>
              <a:t>万</a:t>
            </a:r>
            <a:r>
              <a:rPr kumimoji="1" lang="en-US" altLang="ja-JP" sz="2400" b="1" u="sng" dirty="0">
                <a:solidFill>
                  <a:srgbClr val="C00000"/>
                </a:solidFill>
                <a:latin typeface="Meiryo UI" panose="020B0604030504040204" pitchFamily="50" charset="-128"/>
                <a:ea typeface="Meiryo UI" panose="020B0604030504040204" pitchFamily="50" charset="-128"/>
              </a:rPr>
              <a:t>1,000km</a:t>
            </a:r>
            <a:r>
              <a:rPr kumimoji="1" lang="ja-JP" altLang="en-US" sz="2400" dirty="0">
                <a:latin typeface="Meiryo UI" panose="020B0604030504040204" pitchFamily="50" charset="-128"/>
                <a:ea typeface="Meiryo UI" panose="020B0604030504040204" pitchFamily="50" charset="-128"/>
              </a:rPr>
              <a:t>で、</a:t>
            </a:r>
            <a:r>
              <a:rPr kumimoji="1" lang="ja-JP" altLang="en-US" sz="2400" b="1" u="sng" dirty="0">
                <a:solidFill>
                  <a:srgbClr val="C00000"/>
                </a:solidFill>
                <a:latin typeface="Meiryo UI" panose="020B0604030504040204" pitchFamily="50" charset="-128"/>
                <a:ea typeface="Meiryo UI" panose="020B0604030504040204" pitchFamily="50" charset="-128"/>
              </a:rPr>
              <a:t>記憶容量は</a:t>
            </a:r>
            <a:r>
              <a:rPr kumimoji="1" lang="en-US" altLang="ja-JP" sz="2400" b="1" u="sng" dirty="0">
                <a:solidFill>
                  <a:srgbClr val="C00000"/>
                </a:solidFill>
                <a:latin typeface="Meiryo UI" panose="020B0604030504040204" pitchFamily="50" charset="-128"/>
                <a:ea typeface="Meiryo UI" panose="020B0604030504040204" pitchFamily="50" charset="-128"/>
              </a:rPr>
              <a:t>2</a:t>
            </a:r>
            <a:r>
              <a:rPr kumimoji="1" lang="ja-JP" altLang="en-US" sz="2400" b="1" u="sng" dirty="0">
                <a:solidFill>
                  <a:srgbClr val="C00000"/>
                </a:solidFill>
                <a:latin typeface="Meiryo UI" panose="020B0604030504040204" pitchFamily="50" charset="-128"/>
                <a:ea typeface="Meiryo UI" panose="020B0604030504040204" pitchFamily="50" charset="-128"/>
              </a:rPr>
              <a:t>ペタバイト</a:t>
            </a:r>
            <a:r>
              <a:rPr kumimoji="1" lang="ja-JP" altLang="en-US" sz="2400" b="1" dirty="0">
                <a:solidFill>
                  <a:srgbClr val="C00000"/>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8456817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958107" y="0"/>
            <a:ext cx="10358652"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脳と機械を繋ぎ制御する</a:t>
            </a:r>
            <a:endParaRPr kumimoji="1" lang="ja-JP" altLang="en-US" sz="3200" b="1" dirty="0">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018" y="863373"/>
            <a:ext cx="5786467" cy="5820455"/>
          </a:xfrm>
          <a:prstGeom prst="rect">
            <a:avLst/>
          </a:prstGeom>
        </p:spPr>
      </p:pic>
      <p:sp>
        <p:nvSpPr>
          <p:cNvPr id="4" name="正方形/長方形 3"/>
          <p:cNvSpPr/>
          <p:nvPr/>
        </p:nvSpPr>
        <p:spPr>
          <a:xfrm>
            <a:off x="107950" y="584775"/>
            <a:ext cx="6096000" cy="261610"/>
          </a:xfrm>
          <a:prstGeom prst="rect">
            <a:avLst/>
          </a:prstGeom>
        </p:spPr>
        <p:txBody>
          <a:bodyPr>
            <a:spAutoFit/>
          </a:bodyPr>
          <a:lstStyle/>
          <a:p>
            <a:pPr algn="ctr"/>
            <a:r>
              <a:rPr lang="en-US" altLang="ja-JP" sz="1050" dirty="0">
                <a:latin typeface="Meiryo UI" panose="020B0604030504040204" pitchFamily="50" charset="-128"/>
                <a:ea typeface="Meiryo UI" panose="020B0604030504040204" pitchFamily="50" charset="-128"/>
              </a:rPr>
              <a:t>Targeted </a:t>
            </a:r>
            <a:r>
              <a:rPr lang="en-US" altLang="ja-JP" sz="1050" dirty="0" err="1">
                <a:latin typeface="Meiryo UI" panose="020B0604030504040204" pitchFamily="50" charset="-128"/>
                <a:ea typeface="Meiryo UI" panose="020B0604030504040204" pitchFamily="50" charset="-128"/>
              </a:rPr>
              <a:t>neurotechnology</a:t>
            </a:r>
            <a:r>
              <a:rPr lang="en-US" altLang="ja-JP" sz="1050" dirty="0">
                <a:latin typeface="Meiryo UI" panose="020B0604030504040204" pitchFamily="50" charset="-128"/>
                <a:ea typeface="Meiryo UI" panose="020B0604030504040204" pitchFamily="50" charset="-128"/>
              </a:rPr>
              <a:t> restores walking in humans with spinal cord injury</a:t>
            </a:r>
            <a:endParaRPr lang="ja-JP" altLang="en-US" sz="1050" dirty="0">
              <a:latin typeface="Meiryo UI" panose="020B0604030504040204" pitchFamily="50" charset="-128"/>
              <a:ea typeface="Meiryo UI" panose="020B0604030504040204" pitchFamily="50" charset="-128"/>
            </a:endParaRPr>
          </a:p>
        </p:txBody>
      </p:sp>
      <p:sp>
        <p:nvSpPr>
          <p:cNvPr id="10" name="正方形/長方形 9"/>
          <p:cNvSpPr/>
          <p:nvPr/>
        </p:nvSpPr>
        <p:spPr>
          <a:xfrm>
            <a:off x="1148625" y="776112"/>
            <a:ext cx="3280065" cy="246221"/>
          </a:xfrm>
          <a:prstGeom prst="rect">
            <a:avLst/>
          </a:prstGeom>
        </p:spPr>
        <p:txBody>
          <a:bodyPr wrap="none">
            <a:spAutoFit/>
          </a:bodyPr>
          <a:lstStyle/>
          <a:p>
            <a:r>
              <a:rPr lang="ja-JP" altLang="en-US" sz="1000" i="1" dirty="0">
                <a:latin typeface="Meiryo UI" panose="020B0604030504040204" pitchFamily="50" charset="-128"/>
                <a:ea typeface="Meiryo UI" panose="020B0604030504040204" pitchFamily="50" charset="-128"/>
              </a:rPr>
              <a:t>（出典）</a:t>
            </a:r>
            <a:r>
              <a:rPr lang="en-US" altLang="ja-JP" sz="1000" i="1" dirty="0">
                <a:latin typeface="Meiryo UI" panose="020B0604030504040204" pitchFamily="50" charset="-128"/>
                <a:ea typeface="Meiryo UI" panose="020B0604030504040204" pitchFamily="50" charset="-128"/>
              </a:rPr>
              <a:t>Nature </a:t>
            </a:r>
            <a:r>
              <a:rPr lang="en-US" altLang="ja-JP" sz="1000" dirty="0">
                <a:latin typeface="Meiryo UI" panose="020B0604030504040204" pitchFamily="50" charset="-128"/>
                <a:ea typeface="Meiryo UI" panose="020B0604030504040204" pitchFamily="50" charset="-128"/>
              </a:rPr>
              <a:t>volume 563, pages65–71 (2018) </a:t>
            </a:r>
            <a:endParaRPr lang="ja-JP" altLang="en-US" sz="1000" dirty="0">
              <a:latin typeface="Meiryo UI" panose="020B0604030504040204" pitchFamily="50" charset="-128"/>
              <a:ea typeface="Meiryo UI" panose="020B0604030504040204" pitchFamily="50" charset="-128"/>
            </a:endParaRPr>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3950" y="584775"/>
            <a:ext cx="5853453" cy="5315106"/>
          </a:xfrm>
          <a:prstGeom prst="rect">
            <a:avLst/>
          </a:prstGeom>
        </p:spPr>
      </p:pic>
      <p:sp>
        <p:nvSpPr>
          <p:cNvPr id="12" name="テキスト ボックス 11"/>
          <p:cNvSpPr txBox="1"/>
          <p:nvPr/>
        </p:nvSpPr>
        <p:spPr>
          <a:xfrm>
            <a:off x="6136651" y="5899881"/>
            <a:ext cx="5988050" cy="861774"/>
          </a:xfrm>
          <a:prstGeom prst="rect">
            <a:avLst/>
          </a:prstGeom>
          <a:noFill/>
        </p:spPr>
        <p:txBody>
          <a:bodyPr wrap="square" rtlCol="0">
            <a:spAutoFit/>
          </a:bodyPr>
          <a:lstStyle/>
          <a:p>
            <a:r>
              <a:rPr lang="ja-JP" altLang="en-US" sz="1000" dirty="0">
                <a:latin typeface="Meiryo UI" panose="020B0604030504040204" pitchFamily="50" charset="-128"/>
                <a:ea typeface="Meiryo UI" panose="020B0604030504040204" pitchFamily="50" charset="-128"/>
              </a:rPr>
              <a:t>リアルタイムのトリガー機能を持つ埋め込み型のパルス発生器を用いて、意図する動作にタイミングを合わせ、腰仙髄へ空間選択的な一連の刺激を送った。この時空間的刺激によって、</a:t>
            </a:r>
            <a:r>
              <a:rPr lang="en-US" altLang="ja-JP" sz="1000" dirty="0">
                <a:latin typeface="Meiryo UI" panose="020B0604030504040204" pitchFamily="50" charset="-128"/>
                <a:ea typeface="Meiryo UI" panose="020B0604030504040204" pitchFamily="50" charset="-128"/>
              </a:rPr>
              <a:t>1</a:t>
            </a:r>
            <a:r>
              <a:rPr lang="ja-JP" altLang="en-US" sz="1000" dirty="0">
                <a:latin typeface="Meiryo UI" panose="020B0604030504040204" pitchFamily="50" charset="-128"/>
                <a:ea typeface="Meiryo UI" panose="020B0604030504040204" pitchFamily="50" charset="-128"/>
              </a:rPr>
              <a:t>週間以内に、床上歩行において麻痺していた筋肉の適応制御が再確立された。運動能力は、リハビリテーションによって改善した。数か月後、被験者は麻痺していた筋肉の随意制御能を刺激なしでも取り戻し、時空間的刺激を受けている間は屋外での歩行や三輪自転車走行が可能になった。</a:t>
            </a:r>
            <a:endParaRPr kumimoji="1" lang="ja-JP" altLang="en-US" sz="1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87864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4235195" y="158234"/>
            <a:ext cx="3794629" cy="584775"/>
          </a:xfrm>
          <a:prstGeom prst="rect">
            <a:avLst/>
          </a:prstGeom>
        </p:spPr>
        <p:txBody>
          <a:bodyPr wrap="none">
            <a:spAutoFit/>
          </a:bodyPr>
          <a:lstStyle/>
          <a:p>
            <a:pPr algn="ctr"/>
            <a:r>
              <a:rPr lang="ja-JP" altLang="en-US" sz="3200" b="1" dirty="0">
                <a:latin typeface="Meiryo UI" panose="020B0604030504040204" pitchFamily="50" charset="-128"/>
                <a:ea typeface="Meiryo UI" panose="020B0604030504040204" pitchFamily="50" charset="-128"/>
              </a:rPr>
              <a:t>ニューロマーケティング</a:t>
            </a:r>
            <a:endParaRPr lang="ja-JP" altLang="en-US" sz="3200" dirty="0">
              <a:latin typeface="Meiryo UI" panose="020B0604030504040204" pitchFamily="50" charset="-128"/>
              <a:ea typeface="Meiryo UI" panose="020B0604030504040204" pitchFamily="50" charset="-128"/>
            </a:endParaRPr>
          </a:p>
        </p:txBody>
      </p:sp>
      <p:sp>
        <p:nvSpPr>
          <p:cNvPr id="2" name="正方形/長方形 1"/>
          <p:cNvSpPr/>
          <p:nvPr/>
        </p:nvSpPr>
        <p:spPr>
          <a:xfrm>
            <a:off x="452487" y="1365184"/>
            <a:ext cx="11491274" cy="5170646"/>
          </a:xfrm>
          <a:prstGeom prst="rect">
            <a:avLst/>
          </a:prstGeom>
        </p:spPr>
        <p:txBody>
          <a:bodyPr wrap="square">
            <a:spAutoFit/>
          </a:bodyPr>
          <a:lstStyle/>
          <a:p>
            <a:r>
              <a:rPr lang="ja-JP" altLang="en-US" sz="6600" b="1" u="sng" dirty="0">
                <a:solidFill>
                  <a:srgbClr val="C00000"/>
                </a:solidFill>
                <a:latin typeface="Meiryo UI" panose="020B0604030504040204" pitchFamily="50" charset="-128"/>
                <a:ea typeface="Meiryo UI" panose="020B0604030504040204" pitchFamily="50" charset="-128"/>
              </a:rPr>
              <a:t>ニューロマーケティング</a:t>
            </a:r>
            <a:r>
              <a:rPr lang="ja-JP" altLang="en-US" sz="6600" dirty="0">
                <a:latin typeface="游ゴシック Light" panose="020B0300000000000000" pitchFamily="50" charset="-128"/>
                <a:ea typeface="游ゴシック Light" panose="020B0300000000000000" pitchFamily="50" charset="-128"/>
              </a:rPr>
              <a:t>とは、神経科学から得られた理論と手法を用いて、</a:t>
            </a:r>
            <a:r>
              <a:rPr lang="ja-JP" altLang="en-US" sz="6600" b="1" u="sng" dirty="0">
                <a:solidFill>
                  <a:srgbClr val="C00000"/>
                </a:solidFill>
                <a:latin typeface="Meiryo UI" panose="020B0604030504040204" pitchFamily="50" charset="-128"/>
                <a:ea typeface="Meiryo UI" panose="020B0604030504040204" pitchFamily="50" charset="-128"/>
              </a:rPr>
              <a:t>消費者の意思決定を理解</a:t>
            </a:r>
            <a:r>
              <a:rPr lang="ja-JP" altLang="en-US" sz="6600" dirty="0">
                <a:latin typeface="游ゴシック Light" panose="020B0300000000000000" pitchFamily="50" charset="-128"/>
                <a:ea typeface="游ゴシック Light" panose="020B0300000000000000" pitchFamily="50" charset="-128"/>
              </a:rPr>
              <a:t>しようとするマーケティング研究の分野。</a:t>
            </a:r>
          </a:p>
        </p:txBody>
      </p:sp>
      <p:sp>
        <p:nvSpPr>
          <p:cNvPr id="3" name="正方形/長方形 2"/>
          <p:cNvSpPr/>
          <p:nvPr/>
        </p:nvSpPr>
        <p:spPr>
          <a:xfrm>
            <a:off x="5212577" y="684764"/>
            <a:ext cx="1689180" cy="369332"/>
          </a:xfrm>
          <a:prstGeom prst="rect">
            <a:avLst/>
          </a:prstGeom>
        </p:spPr>
        <p:txBody>
          <a:bodyPr wrap="none">
            <a:spAutoFit/>
          </a:bodyPr>
          <a:lstStyle/>
          <a:p>
            <a:pPr algn="ctr"/>
            <a:r>
              <a:rPr lang="en-US" altLang="ja-JP" b="1" dirty="0" err="1">
                <a:latin typeface="+mj-lt"/>
                <a:ea typeface="HGP教科書体" panose="02020600000000000000" pitchFamily="18" charset="-128"/>
              </a:rPr>
              <a:t>neuromarketing</a:t>
            </a:r>
            <a:r>
              <a:rPr lang="en-US" altLang="ja-JP" b="1" dirty="0">
                <a:latin typeface="+mj-lt"/>
                <a:ea typeface="HGP教科書体" panose="02020600000000000000" pitchFamily="18" charset="-128"/>
              </a:rPr>
              <a:t> </a:t>
            </a:r>
            <a:endParaRPr lang="ja-JP" altLang="en-US" dirty="0">
              <a:latin typeface="+mj-lt"/>
            </a:endParaRPr>
          </a:p>
        </p:txBody>
      </p:sp>
    </p:spTree>
    <p:extLst>
      <p:ext uri="{BB962C8B-B14F-4D97-AF65-F5344CB8AC3E}">
        <p14:creationId xmlns:p14="http://schemas.microsoft.com/office/powerpoint/2010/main" val="14258410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5219440" y="0"/>
            <a:ext cx="1826141" cy="584775"/>
          </a:xfrm>
          <a:prstGeom prst="rect">
            <a:avLst/>
          </a:prstGeom>
        </p:spPr>
        <p:txBody>
          <a:bodyPr wrap="none">
            <a:spAutoFit/>
          </a:bodyPr>
          <a:lstStyle/>
          <a:p>
            <a:pPr algn="ctr"/>
            <a:r>
              <a:rPr lang="ja-JP" altLang="en-US" sz="3200" b="1" dirty="0">
                <a:latin typeface="Meiryo UI" panose="020B0604030504040204" pitchFamily="50" charset="-128"/>
                <a:ea typeface="Meiryo UI" panose="020B0604030504040204" pitchFamily="50" charset="-128"/>
              </a:rPr>
              <a:t>本田技研</a:t>
            </a:r>
            <a:endParaRPr lang="ja-JP" altLang="en-US" sz="3200" dirty="0">
              <a:latin typeface="Meiryo UI" panose="020B0604030504040204" pitchFamily="50" charset="-128"/>
              <a:ea typeface="Meiryo UI" panose="020B0604030504040204" pitchFamily="50" charset="-128"/>
            </a:endParaRPr>
          </a:p>
        </p:txBody>
      </p:sp>
      <p:sp>
        <p:nvSpPr>
          <p:cNvPr id="7" name="正方形/長方形 6"/>
          <p:cNvSpPr/>
          <p:nvPr/>
        </p:nvSpPr>
        <p:spPr>
          <a:xfrm>
            <a:off x="355600" y="584775"/>
            <a:ext cx="8315321" cy="2031325"/>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★バイクのフロントライトのデザインに脳科学の成果を活用。</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人間の脳には、顔を認知するニューロン群（部位）があり、「顔のようなモノ」が目に入ると敏感に反応する。</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ホンダは、バイクと正面衝突しそうな状況で、「顔を認識する脳の領域」が、危険を素早く察知するフロントデザインを採用すると事故を防げる可能性が高まるのでは？との仮説を立て、</a:t>
            </a:r>
            <a:r>
              <a:rPr lang="en-US" altLang="ja-JP" dirty="0">
                <a:latin typeface="Meiryo UI" panose="020B0604030504040204" pitchFamily="50" charset="-128"/>
                <a:ea typeface="Meiryo UI" panose="020B0604030504040204" pitchFamily="50" charset="-128"/>
              </a:rPr>
              <a:t>fMRI</a:t>
            </a:r>
            <a:r>
              <a:rPr lang="ja-JP" altLang="en-US" dirty="0">
                <a:latin typeface="Meiryo UI" panose="020B0604030504040204" pitchFamily="50" charset="-128"/>
                <a:ea typeface="Meiryo UI" panose="020B0604030504040204" pitchFamily="50" charset="-128"/>
              </a:rPr>
              <a:t>を利用して研究を始めた。様々な人間の様なデザインを、被験者に見せて、写真刺激を示している脳の状態を観察し、デザインを決めたと言う。</a:t>
            </a: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2571" y="2616100"/>
            <a:ext cx="5715000" cy="4019550"/>
          </a:xfrm>
          <a:prstGeom prst="rect">
            <a:avLst/>
          </a:prstGeom>
        </p:spPr>
      </p:pic>
      <p:sp>
        <p:nvSpPr>
          <p:cNvPr id="5" name="正方形/長方形 4"/>
          <p:cNvSpPr/>
          <p:nvPr/>
        </p:nvSpPr>
        <p:spPr>
          <a:xfrm>
            <a:off x="1974361" y="6581001"/>
            <a:ext cx="4614020" cy="276999"/>
          </a:xfrm>
          <a:prstGeom prst="rect">
            <a:avLst/>
          </a:prstGeom>
        </p:spPr>
        <p:txBody>
          <a:bodyPr wrap="none">
            <a:spAutoFit/>
          </a:bodyPr>
          <a:lstStyle/>
          <a:p>
            <a:r>
              <a:rPr lang="en-US" altLang="ja-JP" sz="1200" dirty="0">
                <a:latin typeface="Meiryo UI" panose="020B0604030504040204" pitchFamily="50" charset="-128"/>
                <a:ea typeface="Meiryo UI" panose="020B0604030504040204" pitchFamily="50" charset="-128"/>
              </a:rPr>
              <a:t>goo.gl/images/</a:t>
            </a:r>
            <a:r>
              <a:rPr lang="en-US" altLang="ja-JP" sz="1200" dirty="0" err="1">
                <a:latin typeface="Meiryo UI" panose="020B0604030504040204" pitchFamily="50" charset="-128"/>
                <a:ea typeface="Meiryo UI" panose="020B0604030504040204" pitchFamily="50" charset="-128"/>
              </a:rPr>
              <a:t>VpDzcY</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goo.gl/images/n5q9x6</a:t>
            </a:r>
            <a:endParaRPr lang="ja-JP" altLang="en-US" sz="1200" dirty="0">
              <a:latin typeface="Meiryo UI" panose="020B0604030504040204" pitchFamily="50" charset="-128"/>
              <a:ea typeface="Meiryo UI" panose="020B0604030504040204" pitchFamily="50" charset="-128"/>
            </a:endParaRPr>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4421" y="381000"/>
            <a:ext cx="3238500" cy="6477000"/>
          </a:xfrm>
          <a:prstGeom prst="rect">
            <a:avLst/>
          </a:prstGeom>
        </p:spPr>
      </p:pic>
      <p:sp>
        <p:nvSpPr>
          <p:cNvPr id="9" name="正方形/長方形 8"/>
          <p:cNvSpPr/>
          <p:nvPr/>
        </p:nvSpPr>
        <p:spPr>
          <a:xfrm>
            <a:off x="8471412" y="6545590"/>
            <a:ext cx="3435090"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https://togetter.com/li/865636</a:t>
            </a:r>
            <a:endParaRPr lang="ja-JP" altLang="en-US" sz="1100" dirty="0">
              <a:latin typeface="Meiryo UI" panose="020B0604030504040204" pitchFamily="50" charset="-128"/>
              <a:ea typeface="Meiryo UI" panose="020B0604030504040204" pitchFamily="50" charset="-128"/>
            </a:endParaRPr>
          </a:p>
        </p:txBody>
      </p:sp>
      <p:sp>
        <p:nvSpPr>
          <p:cNvPr id="10" name="正方形/長方形 9"/>
          <p:cNvSpPr/>
          <p:nvPr/>
        </p:nvSpPr>
        <p:spPr>
          <a:xfrm>
            <a:off x="9091114" y="0"/>
            <a:ext cx="2411238" cy="338554"/>
          </a:xfrm>
          <a:prstGeom prst="rect">
            <a:avLst/>
          </a:prstGeom>
        </p:spPr>
        <p:txBody>
          <a:bodyPr wrap="none">
            <a:spAutoFit/>
          </a:bodyPr>
          <a:lstStyle/>
          <a:p>
            <a:r>
              <a:rPr lang="ja-JP" altLang="en-US" sz="1600" dirty="0">
                <a:latin typeface="Meiryo UI" panose="020B0604030504040204" pitchFamily="50" charset="-128"/>
                <a:ea typeface="Meiryo UI" panose="020B0604030504040204" pitchFamily="50" charset="-128"/>
              </a:rPr>
              <a:t>「車のフロントが顔に見える」</a:t>
            </a:r>
          </a:p>
        </p:txBody>
      </p:sp>
    </p:spTree>
    <p:extLst>
      <p:ext uri="{BB962C8B-B14F-4D97-AF65-F5344CB8AC3E}">
        <p14:creationId xmlns:p14="http://schemas.microsoft.com/office/powerpoint/2010/main" val="40820489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191999" cy="584775"/>
          </a:xfrm>
          <a:prstGeom prst="rect">
            <a:avLst/>
          </a:prstGeom>
        </p:spPr>
        <p:txBody>
          <a:bodyPr wrap="square">
            <a:spAutoFit/>
          </a:bodyPr>
          <a:lstStyle/>
          <a:p>
            <a:pPr algn="ctr">
              <a:defRPr/>
            </a:pPr>
            <a:r>
              <a:rPr lang="ja-JP" altLang="en-US" sz="3200" b="1" dirty="0">
                <a:latin typeface="Meiryo UI" panose="020B0604030504040204" pitchFamily="50" charset="-128"/>
                <a:ea typeface="Meiryo UI" panose="020B0604030504040204" pitchFamily="50" charset="-128"/>
              </a:rPr>
              <a:t>他人の脳に直接「思考」を送る</a:t>
            </a: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37" y="1181100"/>
            <a:ext cx="11439525" cy="4495800"/>
          </a:xfrm>
          <a:prstGeom prst="rect">
            <a:avLst/>
          </a:prstGeom>
        </p:spPr>
      </p:pic>
    </p:spTree>
    <p:extLst>
      <p:ext uri="{BB962C8B-B14F-4D97-AF65-F5344CB8AC3E}">
        <p14:creationId xmlns:p14="http://schemas.microsoft.com/office/powerpoint/2010/main" val="894088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2467887" y="-3816"/>
            <a:ext cx="7329251" cy="1077218"/>
          </a:xfrm>
          <a:prstGeom prst="rect">
            <a:avLst/>
          </a:prstGeom>
        </p:spPr>
        <p:txBody>
          <a:bodyPr wrap="none">
            <a:spAutoFit/>
          </a:bodyPr>
          <a:lstStyle/>
          <a:p>
            <a:pPr algn="ctr"/>
            <a:r>
              <a:rPr lang="ja-JP" altLang="en-US" sz="3200" b="1" dirty="0">
                <a:latin typeface="Meiryo UI" panose="020B0604030504040204" pitchFamily="50" charset="-128"/>
                <a:ea typeface="Meiryo UI" panose="020B0604030504040204" pitchFamily="50" charset="-128"/>
              </a:rPr>
              <a:t>ヒトの意識がネットワークで「つながる世界」</a:t>
            </a:r>
            <a:endParaRPr lang="en-US" altLang="ja-JP" sz="3200" b="1" dirty="0">
              <a:latin typeface="Meiryo UI" panose="020B0604030504040204" pitchFamily="50" charset="-128"/>
              <a:ea typeface="Meiryo UI" panose="020B0604030504040204" pitchFamily="50" charset="-128"/>
            </a:endParaRPr>
          </a:p>
          <a:p>
            <a:pPr algn="ctr"/>
            <a:r>
              <a:rPr lang="en-US" altLang="ja-JP" sz="3200" b="1" dirty="0" err="1">
                <a:latin typeface="Meiryo UI" panose="020B0604030504040204" pitchFamily="50" charset="-128"/>
                <a:ea typeface="Meiryo UI" panose="020B0604030504040204" pitchFamily="50" charset="-128"/>
              </a:rPr>
              <a:t>IoA</a:t>
            </a:r>
            <a:r>
              <a:rPr lang="ja-JP" altLang="en-US" sz="3200" b="1" dirty="0">
                <a:latin typeface="Meiryo UI" panose="020B0604030504040204" pitchFamily="50" charset="-128"/>
                <a:ea typeface="Meiryo UI" panose="020B0604030504040204" pitchFamily="50" charset="-128"/>
              </a:rPr>
              <a:t>（</a:t>
            </a:r>
            <a:r>
              <a:rPr lang="en-US" altLang="ja-JP" sz="3200" b="1" dirty="0">
                <a:latin typeface="Meiryo UI" panose="020B0604030504040204" pitchFamily="50" charset="-128"/>
                <a:ea typeface="Meiryo UI" panose="020B0604030504040204" pitchFamily="50" charset="-128"/>
              </a:rPr>
              <a:t>Internet of Abilities</a:t>
            </a:r>
            <a:r>
              <a:rPr lang="ja-JP" altLang="en-US" sz="3200" b="1" dirty="0">
                <a:latin typeface="Meiryo UI" panose="020B0604030504040204" pitchFamily="50" charset="-128"/>
                <a:ea typeface="Meiryo UI" panose="020B0604030504040204" pitchFamily="50" charset="-128"/>
              </a:rPr>
              <a:t>）</a:t>
            </a:r>
            <a:endParaRPr lang="ja-JP" altLang="en-US" sz="3200" dirty="0">
              <a:latin typeface="Meiryo UI" panose="020B0604030504040204" pitchFamily="50" charset="-128"/>
              <a:ea typeface="Meiryo UI" panose="020B0604030504040204" pitchFamily="50" charset="-128"/>
            </a:endParaRPr>
          </a:p>
        </p:txBody>
      </p:sp>
      <p:pic>
        <p:nvPicPr>
          <p:cNvPr id="7" name="Picture 8" descr="jj_brain_lobes.jpg                                             00003B01Book                           ABA78158:"/>
          <p:cNvPicPr>
            <a:picLocks noChangeAspect="1" noChangeArrowheads="1"/>
          </p:cNvPicPr>
          <p:nvPr/>
        </p:nvPicPr>
        <p:blipFill>
          <a:blip r:embed="rId2">
            <a:extLst>
              <a:ext uri="{28A0092B-C50C-407E-A947-70E740481C1C}">
                <a14:useLocalDpi xmlns:a14="http://schemas.microsoft.com/office/drawing/2010/main" val="0"/>
              </a:ext>
            </a:extLst>
          </a:blip>
          <a:srcRect l="3999" t="5333" r="14667" b="13333"/>
          <a:stretch>
            <a:fillRect/>
          </a:stretch>
        </p:blipFill>
        <p:spPr bwMode="auto">
          <a:xfrm rot="19767904">
            <a:off x="1181424" y="1366184"/>
            <a:ext cx="2150947" cy="2150946"/>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jj_brain_lobes.jpg                                             00003B01Book                           ABA78158:"/>
          <p:cNvPicPr>
            <a:picLocks noChangeAspect="1" noChangeArrowheads="1"/>
          </p:cNvPicPr>
          <p:nvPr/>
        </p:nvPicPr>
        <p:blipFill>
          <a:blip r:embed="rId2">
            <a:extLst>
              <a:ext uri="{28A0092B-C50C-407E-A947-70E740481C1C}">
                <a14:useLocalDpi xmlns:a14="http://schemas.microsoft.com/office/drawing/2010/main" val="0"/>
              </a:ext>
            </a:extLst>
          </a:blip>
          <a:srcRect l="3999" t="5333" r="14667" b="13333"/>
          <a:stretch>
            <a:fillRect/>
          </a:stretch>
        </p:blipFill>
        <p:spPr bwMode="auto">
          <a:xfrm rot="19767904">
            <a:off x="8473476" y="1366184"/>
            <a:ext cx="2150947" cy="2150946"/>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線矢印コネクタ 2"/>
          <p:cNvCxnSpPr/>
          <p:nvPr/>
        </p:nvCxnSpPr>
        <p:spPr>
          <a:xfrm>
            <a:off x="2858626" y="1741669"/>
            <a:ext cx="648182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657473" y="4019034"/>
            <a:ext cx="11092954" cy="2431435"/>
          </a:xfrm>
          <a:prstGeom prst="rect">
            <a:avLst/>
          </a:prstGeom>
        </p:spPr>
        <p:txBody>
          <a:bodyPr wrap="square">
            <a:spAutoFit/>
          </a:bodyPr>
          <a:lstStyle/>
          <a:p>
            <a:r>
              <a:rPr lang="ja-JP" altLang="en-US" sz="2000" b="1" dirty="0">
                <a:latin typeface="Meiryo UI" panose="020B0604030504040204" pitchFamily="50" charset="-128"/>
                <a:ea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rPr>
              <a:t>SR(</a:t>
            </a:r>
            <a:r>
              <a:rPr lang="en-US" altLang="ja-JP" sz="2000" b="1" dirty="0" err="1">
                <a:latin typeface="Meiryo UI" panose="020B0604030504040204" pitchFamily="50" charset="-128"/>
                <a:ea typeface="Meiryo UI" panose="020B0604030504040204" pitchFamily="50" charset="-128"/>
              </a:rPr>
              <a:t>Substitutional</a:t>
            </a:r>
            <a:r>
              <a:rPr lang="en-US" altLang="ja-JP" sz="2000" b="1" dirty="0">
                <a:latin typeface="Meiryo UI" panose="020B0604030504040204" pitchFamily="50" charset="-128"/>
                <a:ea typeface="Meiryo UI" panose="020B0604030504040204" pitchFamily="50" charset="-128"/>
              </a:rPr>
              <a:t> Reality)</a:t>
            </a:r>
            <a:r>
              <a:rPr lang="ja-JP" altLang="en-US" sz="2000" b="1" dirty="0" err="1">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つまり「代替現実」</a:t>
            </a:r>
            <a:endParaRPr lang="en-US" altLang="ja-JP" sz="2000" b="1" dirty="0">
              <a:latin typeface="Meiryo UI" panose="020B0604030504040204" pitchFamily="50" charset="-128"/>
              <a:ea typeface="Meiryo UI" panose="020B0604030504040204" pitchFamily="50" charset="-128"/>
            </a:endParaRPr>
          </a:p>
          <a:p>
            <a:endParaRPr lang="en-US" altLang="ja-JP" sz="1050" dirty="0">
              <a:latin typeface="Meiryo UI" panose="020B0604030504040204" pitchFamily="50" charset="-128"/>
              <a:ea typeface="Meiryo UI" panose="020B0604030504040204" pitchFamily="50" charset="-128"/>
            </a:endParaRPr>
          </a:p>
          <a:p>
            <a:r>
              <a:rPr lang="en-US" altLang="ja-JP" sz="2000" dirty="0">
                <a:latin typeface="Meiryo UI" panose="020B0604030504040204" pitchFamily="50" charset="-128"/>
                <a:ea typeface="Meiryo UI" panose="020B0604030504040204" pitchFamily="50" charset="-128"/>
              </a:rPr>
              <a:t>SR</a:t>
            </a:r>
            <a:r>
              <a:rPr lang="ja-JP" altLang="en-US" sz="2000" dirty="0">
                <a:latin typeface="Meiryo UI" panose="020B0604030504040204" pitchFamily="50" charset="-128"/>
                <a:ea typeface="Meiryo UI" panose="020B0604030504040204" pitchFamily="50" charset="-128"/>
              </a:rPr>
              <a:t>は、現実の世界と撮影済みの映像を混在させて、実際にはいない人や物を、あるもののように認識させるシステムです。まずユーザーに専用の</a:t>
            </a:r>
            <a:r>
              <a:rPr lang="en-US" altLang="ja-JP" sz="2000" dirty="0">
                <a:latin typeface="Meiryo UI" panose="020B0604030504040204" pitchFamily="50" charset="-128"/>
                <a:ea typeface="Meiryo UI" panose="020B0604030504040204" pitchFamily="50" charset="-128"/>
              </a:rPr>
              <a:t>HMD</a:t>
            </a:r>
            <a:r>
              <a:rPr lang="ja-JP" altLang="en-US" sz="2000" dirty="0">
                <a:latin typeface="Meiryo UI" panose="020B0604030504040204" pitchFamily="50" charset="-128"/>
                <a:ea typeface="Meiryo UI" panose="020B0604030504040204" pitchFamily="50" charset="-128"/>
              </a:rPr>
              <a:t>を装着してもらい、それに付いているカメラを通してライブ映像を見てもらいます。その後、あるタイミングで気付かれないようにライブ映像を過去に同じ場所で撮影したパノラマビデオの映像に差し替えてしまうのですが、すると、先ほどまで見ていたライブ映像と過去のビデオ映像の区別がつかなくなったユーザーが、過去の映像を「今起こっていること」として認識してしまうわけです。ですので、</a:t>
            </a:r>
            <a:r>
              <a:rPr lang="en-US" altLang="ja-JP" sz="2000" dirty="0">
                <a:latin typeface="Meiryo UI" panose="020B0604030504040204" pitchFamily="50" charset="-128"/>
                <a:ea typeface="Meiryo UI" panose="020B0604030504040204" pitchFamily="50" charset="-128"/>
              </a:rPr>
              <a:t>SR</a:t>
            </a:r>
            <a:r>
              <a:rPr lang="ja-JP" altLang="en-US" sz="2000" dirty="0">
                <a:latin typeface="Meiryo UI" panose="020B0604030504040204" pitchFamily="50" charset="-128"/>
                <a:ea typeface="Meiryo UI" panose="020B0604030504040204" pitchFamily="50" charset="-128"/>
              </a:rPr>
              <a:t>とは現実とバーチャルの世界をシームレスにつなぐ、いわば</a:t>
            </a:r>
            <a:r>
              <a:rPr lang="en-US" altLang="ja-JP" sz="2000" dirty="0">
                <a:latin typeface="Meiryo UI" panose="020B0604030504040204" pitchFamily="50" charset="-128"/>
                <a:ea typeface="Meiryo UI" panose="020B0604030504040204" pitchFamily="50" charset="-128"/>
              </a:rPr>
              <a:t>VR</a:t>
            </a:r>
            <a:r>
              <a:rPr lang="ja-JP" altLang="en-US" sz="2000" dirty="0">
                <a:latin typeface="Meiryo UI" panose="020B0604030504040204" pitchFamily="50" charset="-128"/>
                <a:ea typeface="Meiryo UI" panose="020B0604030504040204" pitchFamily="50" charset="-128"/>
              </a:rPr>
              <a:t>の進化系のようなシステムだと思っています。</a:t>
            </a:r>
          </a:p>
        </p:txBody>
      </p:sp>
    </p:spTree>
    <p:extLst>
      <p:ext uri="{BB962C8B-B14F-4D97-AF65-F5344CB8AC3E}">
        <p14:creationId xmlns:p14="http://schemas.microsoft.com/office/powerpoint/2010/main" val="29865194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テキスト ボックス 21"/>
          <p:cNvSpPr txBox="1"/>
          <p:nvPr/>
        </p:nvSpPr>
        <p:spPr>
          <a:xfrm>
            <a:off x="3281948" y="-420560"/>
            <a:ext cx="5692366" cy="7694414"/>
          </a:xfrm>
          <a:prstGeom prst="rect">
            <a:avLst/>
          </a:prstGeom>
          <a:noFill/>
        </p:spPr>
        <p:txBody>
          <a:bodyPr wrap="square" rtlCol="0" anchor="ctr">
            <a:spAutoFit/>
          </a:bodyPr>
          <a:lstStyle/>
          <a:p>
            <a:pPr algn="ctr"/>
            <a:r>
              <a:rPr lang="en-US" altLang="ja-JP" sz="49400" b="1" dirty="0">
                <a:solidFill>
                  <a:schemeClr val="bg1">
                    <a:lumMod val="85000"/>
                  </a:schemeClr>
                </a:solidFill>
                <a:latin typeface="Meiryo UI" panose="020B0604030504040204" pitchFamily="50" charset="-128"/>
                <a:ea typeface="Meiryo UI" panose="020B0604030504040204" pitchFamily="50" charset="-128"/>
              </a:rPr>
              <a:t>5</a:t>
            </a:r>
            <a:endParaRPr kumimoji="1" lang="ja-JP" altLang="en-US" sz="494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10622" y="2767288"/>
            <a:ext cx="12191999" cy="1323439"/>
          </a:xfrm>
          <a:prstGeom prst="rect">
            <a:avLst/>
          </a:prstGeom>
          <a:noFill/>
        </p:spPr>
        <p:txBody>
          <a:bodyPr wrap="square" rtlCol="0">
            <a:spAutoFit/>
          </a:bodyPr>
          <a:lstStyle/>
          <a:p>
            <a:pPr algn="ctr"/>
            <a:r>
              <a:rPr kumimoji="1" lang="ja-JP" altLang="en-US" sz="8000" dirty="0">
                <a:solidFill>
                  <a:srgbClr val="C00000"/>
                </a:solidFill>
                <a:latin typeface="HGSｺﾞｼｯｸE" panose="020B0900000000000000" pitchFamily="50" charset="-128"/>
                <a:ea typeface="HGSｺﾞｼｯｸE" panose="020B0900000000000000" pitchFamily="50" charset="-128"/>
              </a:rPr>
              <a:t>脳情報学の研究動向</a:t>
            </a:r>
            <a:endParaRPr kumimoji="1" lang="en-US" altLang="ja-JP" sz="3200" u="sng" dirty="0">
              <a:latin typeface="HGSｺﾞｼｯｸE" panose="020B0900000000000000" pitchFamily="50" charset="-128"/>
              <a:ea typeface="HGSｺﾞｼｯｸE" panose="020B0900000000000000" pitchFamily="50" charset="-128"/>
            </a:endParaRPr>
          </a:p>
        </p:txBody>
      </p:sp>
    </p:spTree>
    <p:extLst>
      <p:ext uri="{BB962C8B-B14F-4D97-AF65-F5344CB8AC3E}">
        <p14:creationId xmlns:p14="http://schemas.microsoft.com/office/powerpoint/2010/main" val="2324702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12192000" cy="584775"/>
          </a:xfrm>
          <a:prstGeom prst="rect">
            <a:avLst/>
          </a:prstGeom>
        </p:spPr>
        <p:txBody>
          <a:bodyPr wrap="square">
            <a:spAutoFit/>
          </a:bodyPr>
          <a:lstStyle/>
          <a:p>
            <a:pPr algn="ctr"/>
            <a:r>
              <a:rPr lang="ja-JP" altLang="en-US" sz="3200" b="1" dirty="0">
                <a:latin typeface="Meiryo UI" panose="020B0604030504040204" pitchFamily="50" charset="-128"/>
                <a:ea typeface="Meiryo UI" panose="020B0604030504040204" pitchFamily="50" charset="-128"/>
              </a:rPr>
              <a:t>米国の</a:t>
            </a:r>
            <a:r>
              <a:rPr lang="en-US" altLang="ja-JP" sz="3200" b="1" dirty="0">
                <a:latin typeface="Meiryo UI" panose="020B0604030504040204" pitchFamily="50" charset="-128"/>
                <a:ea typeface="Meiryo UI" panose="020B0604030504040204" pitchFamily="50" charset="-128"/>
              </a:rPr>
              <a:t>Brain Initiative</a:t>
            </a:r>
            <a:endParaRPr lang="ja-JP" altLang="en-US" sz="3200" b="1" dirty="0">
              <a:latin typeface="Meiryo UI" panose="020B0604030504040204" pitchFamily="50" charset="-128"/>
              <a:ea typeface="Meiryo UI" panose="020B0604030504040204" pitchFamily="50" charset="-128"/>
            </a:endParaRPr>
          </a:p>
        </p:txBody>
      </p:sp>
      <p:sp>
        <p:nvSpPr>
          <p:cNvPr id="4" name="AutoShape 2" descr="「ポール・アレン」の画像検索結果"/>
          <p:cNvSpPr>
            <a:spLocks noChangeAspect="1" noChangeArrowheads="1"/>
          </p:cNvSpPr>
          <p:nvPr/>
        </p:nvSpPr>
        <p:spPr bwMode="auto">
          <a:xfrm>
            <a:off x="-31750" y="-136525"/>
            <a:ext cx="1400175"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 name="object 5"/>
          <p:cNvSpPr/>
          <p:nvPr/>
        </p:nvSpPr>
        <p:spPr>
          <a:xfrm>
            <a:off x="2198473" y="2385062"/>
            <a:ext cx="9144000" cy="2420620"/>
          </a:xfrm>
          <a:custGeom>
            <a:avLst/>
            <a:gdLst/>
            <a:ahLst/>
            <a:cxnLst/>
            <a:rect l="l" t="t" r="r" b="b"/>
            <a:pathLst>
              <a:path w="9144000" h="2420620">
                <a:moveTo>
                  <a:pt x="7933956" y="0"/>
                </a:moveTo>
                <a:lnTo>
                  <a:pt x="7933956" y="605027"/>
                </a:lnTo>
                <a:lnTo>
                  <a:pt x="0" y="605027"/>
                </a:lnTo>
                <a:lnTo>
                  <a:pt x="605040" y="1210068"/>
                </a:lnTo>
                <a:lnTo>
                  <a:pt x="0" y="1815071"/>
                </a:lnTo>
                <a:lnTo>
                  <a:pt x="7933956" y="1815071"/>
                </a:lnTo>
                <a:lnTo>
                  <a:pt x="7933956" y="2420111"/>
                </a:lnTo>
                <a:lnTo>
                  <a:pt x="9144000" y="1210068"/>
                </a:lnTo>
                <a:lnTo>
                  <a:pt x="7933956" y="0"/>
                </a:lnTo>
                <a:close/>
              </a:path>
            </a:pathLst>
          </a:custGeom>
          <a:solidFill>
            <a:srgbClr val="D0D8E8"/>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16" name="object 6"/>
          <p:cNvSpPr txBox="1"/>
          <p:nvPr/>
        </p:nvSpPr>
        <p:spPr>
          <a:xfrm>
            <a:off x="141328" y="1966816"/>
            <a:ext cx="2704271" cy="457176"/>
          </a:xfrm>
          <a:prstGeom prst="rect">
            <a:avLst/>
          </a:prstGeom>
        </p:spPr>
        <p:txBody>
          <a:bodyPr vert="horz" wrap="square" lIns="0" tIns="13335" rIns="0" bIns="0" rtlCol="0">
            <a:spAutoFit/>
          </a:bodyPr>
          <a:lstStyle/>
          <a:p>
            <a:pPr marL="189230" algn="ctr">
              <a:lnSpc>
                <a:spcPct val="100000"/>
              </a:lnSpc>
              <a:spcBef>
                <a:spcPts val="105"/>
              </a:spcBef>
            </a:pPr>
            <a:r>
              <a:rPr sz="1400" b="1" spc="-145" dirty="0">
                <a:latin typeface="游ゴシック" panose="020B0400000000000000" pitchFamily="50" charset="-128"/>
                <a:ea typeface="游ゴシック" panose="020B0400000000000000" pitchFamily="50" charset="-128"/>
                <a:cs typeface="Arial"/>
              </a:rPr>
              <a:t>BRAIN</a:t>
            </a:r>
            <a:r>
              <a:rPr lang="en-US" sz="1400" b="1" spc="-145" dirty="0">
                <a:latin typeface="游ゴシック" panose="020B0400000000000000" pitchFamily="50" charset="-128"/>
                <a:ea typeface="游ゴシック" panose="020B0400000000000000" pitchFamily="50" charset="-128"/>
                <a:cs typeface="Arial"/>
              </a:rPr>
              <a:t> </a:t>
            </a:r>
            <a:r>
              <a:rPr sz="1400" b="1" spc="-55" dirty="0">
                <a:latin typeface="游ゴシック" panose="020B0400000000000000" pitchFamily="50" charset="-128"/>
                <a:ea typeface="游ゴシック" panose="020B0400000000000000" pitchFamily="50" charset="-128"/>
                <a:cs typeface="Arial"/>
              </a:rPr>
              <a:t>Initiative  </a:t>
            </a:r>
            <a:r>
              <a:rPr sz="1400" b="1" spc="-95" dirty="0">
                <a:latin typeface="游ゴシック" panose="020B0400000000000000" pitchFamily="50" charset="-128"/>
                <a:ea typeface="游ゴシック" panose="020B0400000000000000" pitchFamily="50" charset="-128"/>
                <a:cs typeface="Arial"/>
              </a:rPr>
              <a:t>an</a:t>
            </a:r>
            <a:r>
              <a:rPr sz="1400" b="1" spc="-105" dirty="0">
                <a:latin typeface="游ゴシック" panose="020B0400000000000000" pitchFamily="50" charset="-128"/>
                <a:ea typeface="游ゴシック" panose="020B0400000000000000" pitchFamily="50" charset="-128"/>
                <a:cs typeface="Arial"/>
              </a:rPr>
              <a:t>noun</a:t>
            </a:r>
            <a:r>
              <a:rPr sz="1400" b="1" spc="-195" dirty="0">
                <a:latin typeface="游ゴシック" panose="020B0400000000000000" pitchFamily="50" charset="-128"/>
                <a:ea typeface="游ゴシック" panose="020B0400000000000000" pitchFamily="50" charset="-128"/>
                <a:cs typeface="Arial"/>
              </a:rPr>
              <a:t>c</a:t>
            </a:r>
            <a:r>
              <a:rPr sz="1400" b="1" spc="-90" dirty="0">
                <a:latin typeface="游ゴシック" panose="020B0400000000000000" pitchFamily="50" charset="-128"/>
                <a:ea typeface="游ゴシック" panose="020B0400000000000000" pitchFamily="50" charset="-128"/>
                <a:cs typeface="Arial"/>
              </a:rPr>
              <a:t>e</a:t>
            </a:r>
            <a:r>
              <a:rPr sz="1400" b="1" spc="-65" dirty="0">
                <a:latin typeface="游ゴシック" panose="020B0400000000000000" pitchFamily="50" charset="-128"/>
                <a:ea typeface="游ゴシック" panose="020B0400000000000000" pitchFamily="50" charset="-128"/>
                <a:cs typeface="Arial"/>
              </a:rPr>
              <a:t>d </a:t>
            </a:r>
            <a:endParaRPr lang="en-US" sz="1400" b="1" spc="-65" dirty="0">
              <a:latin typeface="游ゴシック" panose="020B0400000000000000" pitchFamily="50" charset="-128"/>
              <a:ea typeface="游ゴシック" panose="020B0400000000000000" pitchFamily="50" charset="-128"/>
              <a:cs typeface="Arial"/>
            </a:endParaRPr>
          </a:p>
          <a:p>
            <a:pPr marL="189230" algn="ctr">
              <a:lnSpc>
                <a:spcPct val="100000"/>
              </a:lnSpc>
              <a:spcBef>
                <a:spcPts val="105"/>
              </a:spcBef>
            </a:pPr>
            <a:r>
              <a:rPr sz="1400" i="1" spc="-35" dirty="0">
                <a:latin typeface="游ゴシック" panose="020B0400000000000000" pitchFamily="50" charset="-128"/>
                <a:ea typeface="游ゴシック" panose="020B0400000000000000" pitchFamily="50" charset="-128"/>
                <a:cs typeface="Arial"/>
              </a:rPr>
              <a:t>April</a:t>
            </a:r>
            <a:r>
              <a:rPr sz="1400" i="1" spc="-110"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2013</a:t>
            </a:r>
            <a:endParaRPr sz="1400" dirty="0">
              <a:latin typeface="游ゴシック" panose="020B0400000000000000" pitchFamily="50" charset="-128"/>
              <a:ea typeface="游ゴシック" panose="020B0400000000000000" pitchFamily="50" charset="-128"/>
              <a:cs typeface="Arial"/>
            </a:endParaRPr>
          </a:p>
        </p:txBody>
      </p:sp>
      <p:sp>
        <p:nvSpPr>
          <p:cNvPr id="17" name="object 7"/>
          <p:cNvSpPr/>
          <p:nvPr/>
        </p:nvSpPr>
        <p:spPr>
          <a:xfrm>
            <a:off x="2705964" y="1973581"/>
            <a:ext cx="925068" cy="640079"/>
          </a:xfrm>
          <a:prstGeom prst="rect">
            <a:avLst/>
          </a:prstGeom>
          <a:blipFill>
            <a:blip r:embed="rId3"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19" name="object 8"/>
          <p:cNvSpPr txBox="1"/>
          <p:nvPr/>
        </p:nvSpPr>
        <p:spPr>
          <a:xfrm>
            <a:off x="2408538" y="4376360"/>
            <a:ext cx="1820404" cy="659155"/>
          </a:xfrm>
          <a:prstGeom prst="rect">
            <a:avLst/>
          </a:prstGeom>
        </p:spPr>
        <p:txBody>
          <a:bodyPr vert="horz" wrap="square" lIns="0" tIns="12700" rIns="0" bIns="0" rtlCol="0">
            <a:spAutoFit/>
          </a:bodyPr>
          <a:lstStyle/>
          <a:p>
            <a:pPr marL="12700" algn="ctr">
              <a:lnSpc>
                <a:spcPct val="100000"/>
              </a:lnSpc>
              <a:spcBef>
                <a:spcPts val="100"/>
              </a:spcBef>
            </a:pPr>
            <a:r>
              <a:rPr sz="1400" b="1" i="1" spc="-30" dirty="0">
                <a:latin typeface="游ゴシック" panose="020B0400000000000000" pitchFamily="50" charset="-128"/>
                <a:ea typeface="游ゴシック" panose="020B0400000000000000" pitchFamily="50" charset="-128"/>
                <a:cs typeface="Trebuchet MS"/>
              </a:rPr>
              <a:t>BRAIN</a:t>
            </a:r>
            <a:r>
              <a:rPr sz="1400" b="1" i="1" spc="-190" dirty="0">
                <a:latin typeface="游ゴシック" panose="020B0400000000000000" pitchFamily="50" charset="-128"/>
                <a:ea typeface="游ゴシック" panose="020B0400000000000000" pitchFamily="50" charset="-128"/>
                <a:cs typeface="Trebuchet MS"/>
              </a:rPr>
              <a:t> </a:t>
            </a:r>
            <a:r>
              <a:rPr sz="1400" b="1" i="1" spc="-114" dirty="0">
                <a:latin typeface="游ゴシック" panose="020B0400000000000000" pitchFamily="50" charset="-128"/>
                <a:ea typeface="游ゴシック" panose="020B0400000000000000" pitchFamily="50" charset="-128"/>
                <a:cs typeface="Trebuchet MS"/>
              </a:rPr>
              <a:t>2025</a:t>
            </a:r>
            <a:endParaRPr sz="1400" dirty="0">
              <a:latin typeface="游ゴシック" panose="020B0400000000000000" pitchFamily="50" charset="-128"/>
              <a:ea typeface="游ゴシック" panose="020B0400000000000000" pitchFamily="50" charset="-128"/>
              <a:cs typeface="Trebuchet MS"/>
            </a:endParaRPr>
          </a:p>
          <a:p>
            <a:pPr marL="85725" marR="78105" indent="-1270" algn="ctr">
              <a:lnSpc>
                <a:spcPct val="100000"/>
              </a:lnSpc>
              <a:spcBef>
                <a:spcPts val="5"/>
              </a:spcBef>
            </a:pPr>
            <a:r>
              <a:rPr sz="1400" b="1" spc="-95" dirty="0">
                <a:latin typeface="游ゴシック" panose="020B0400000000000000" pitchFamily="50" charset="-128"/>
                <a:ea typeface="游ゴシック" panose="020B0400000000000000" pitchFamily="50" charset="-128"/>
                <a:cs typeface="Arial"/>
              </a:rPr>
              <a:t>Report  released</a:t>
            </a:r>
            <a:endParaRPr lang="en-US" sz="1400" b="1" spc="-95" dirty="0">
              <a:latin typeface="游ゴシック" panose="020B0400000000000000" pitchFamily="50" charset="-128"/>
              <a:ea typeface="游ゴシック" panose="020B0400000000000000" pitchFamily="50" charset="-128"/>
              <a:cs typeface="Arial"/>
            </a:endParaRPr>
          </a:p>
          <a:p>
            <a:pPr marL="85725" marR="78105" indent="-1270" algn="ctr">
              <a:lnSpc>
                <a:spcPct val="100000"/>
              </a:lnSpc>
              <a:spcBef>
                <a:spcPts val="5"/>
              </a:spcBef>
            </a:pPr>
            <a:r>
              <a:rPr sz="1400" i="1" spc="-125" dirty="0">
                <a:latin typeface="游ゴシック" panose="020B0400000000000000" pitchFamily="50" charset="-128"/>
                <a:ea typeface="游ゴシック" panose="020B0400000000000000" pitchFamily="50" charset="-128"/>
                <a:cs typeface="Arial"/>
              </a:rPr>
              <a:t>June</a:t>
            </a:r>
            <a:r>
              <a:rPr sz="1400" i="1" spc="-140"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2014</a:t>
            </a:r>
            <a:endParaRPr sz="1400" dirty="0">
              <a:latin typeface="游ゴシック" panose="020B0400000000000000" pitchFamily="50" charset="-128"/>
              <a:ea typeface="游ゴシック" panose="020B0400000000000000" pitchFamily="50" charset="-128"/>
              <a:cs typeface="Arial"/>
            </a:endParaRPr>
          </a:p>
        </p:txBody>
      </p:sp>
      <p:sp>
        <p:nvSpPr>
          <p:cNvPr id="20" name="object 9"/>
          <p:cNvSpPr/>
          <p:nvPr/>
        </p:nvSpPr>
        <p:spPr>
          <a:xfrm>
            <a:off x="2927704" y="5178116"/>
            <a:ext cx="880873" cy="1048949"/>
          </a:xfrm>
          <a:prstGeom prst="rect">
            <a:avLst/>
          </a:prstGeom>
          <a:blipFill>
            <a:blip r:embed="rId4"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21" name="object 10"/>
          <p:cNvSpPr txBox="1"/>
          <p:nvPr/>
        </p:nvSpPr>
        <p:spPr>
          <a:xfrm>
            <a:off x="3853130" y="1836599"/>
            <a:ext cx="1086485" cy="880110"/>
          </a:xfrm>
          <a:prstGeom prst="rect">
            <a:avLst/>
          </a:prstGeom>
        </p:spPr>
        <p:txBody>
          <a:bodyPr vert="horz" wrap="square" lIns="0" tIns="13335" rIns="0" bIns="0" rtlCol="0">
            <a:spAutoFit/>
          </a:bodyPr>
          <a:lstStyle/>
          <a:p>
            <a:pPr marL="12700" marR="5080" algn="ctr">
              <a:lnSpc>
                <a:spcPct val="100000"/>
              </a:lnSpc>
              <a:spcBef>
                <a:spcPts val="105"/>
              </a:spcBef>
            </a:pPr>
            <a:r>
              <a:rPr sz="1400" b="1" spc="-95" dirty="0">
                <a:latin typeface="游ゴシック" panose="020B0400000000000000" pitchFamily="50" charset="-128"/>
                <a:ea typeface="游ゴシック" panose="020B0400000000000000" pitchFamily="50" charset="-128"/>
                <a:cs typeface="Arial"/>
              </a:rPr>
              <a:t>1st </a:t>
            </a:r>
            <a:r>
              <a:rPr sz="1400" b="1" spc="-85" dirty="0">
                <a:latin typeface="游ゴシック" panose="020B0400000000000000" pitchFamily="50" charset="-128"/>
                <a:ea typeface="游ゴシック" panose="020B0400000000000000" pitchFamily="50" charset="-128"/>
                <a:cs typeface="Arial"/>
              </a:rPr>
              <a:t>meeting</a:t>
            </a:r>
            <a:r>
              <a:rPr sz="1400" b="1" spc="-160" dirty="0">
                <a:latin typeface="游ゴシック" panose="020B0400000000000000" pitchFamily="50" charset="-128"/>
                <a:ea typeface="游ゴシック" panose="020B0400000000000000" pitchFamily="50" charset="-128"/>
                <a:cs typeface="Arial"/>
              </a:rPr>
              <a:t> </a:t>
            </a:r>
            <a:r>
              <a:rPr sz="1400" b="1" spc="-65" dirty="0">
                <a:latin typeface="游ゴシック" panose="020B0400000000000000" pitchFamily="50" charset="-128"/>
                <a:ea typeface="游ゴシック" panose="020B0400000000000000" pitchFamily="50" charset="-128"/>
                <a:cs typeface="Arial"/>
              </a:rPr>
              <a:t>of  </a:t>
            </a:r>
            <a:r>
              <a:rPr sz="1400" b="1" spc="-50" dirty="0">
                <a:latin typeface="游ゴシック" panose="020B0400000000000000" pitchFamily="50" charset="-128"/>
                <a:ea typeface="游ゴシック" panose="020B0400000000000000" pitchFamily="50" charset="-128"/>
                <a:cs typeface="Arial"/>
              </a:rPr>
              <a:t>the </a:t>
            </a:r>
            <a:r>
              <a:rPr sz="1400" b="1" spc="-145" dirty="0">
                <a:latin typeface="游ゴシック" panose="020B0400000000000000" pitchFamily="50" charset="-128"/>
                <a:ea typeface="游ゴシック" panose="020B0400000000000000" pitchFamily="50" charset="-128"/>
                <a:cs typeface="Arial"/>
              </a:rPr>
              <a:t>BRAIN  </a:t>
            </a:r>
            <a:r>
              <a:rPr sz="1400" b="1" spc="-125" dirty="0">
                <a:latin typeface="游ゴシック" panose="020B0400000000000000" pitchFamily="50" charset="-128"/>
                <a:ea typeface="游ゴシック" panose="020B0400000000000000" pitchFamily="50" charset="-128"/>
                <a:cs typeface="Arial"/>
              </a:rPr>
              <a:t>MCWG</a:t>
            </a:r>
            <a:endParaRPr sz="1400" dirty="0">
              <a:latin typeface="游ゴシック" panose="020B0400000000000000" pitchFamily="50" charset="-128"/>
              <a:ea typeface="游ゴシック" panose="020B0400000000000000" pitchFamily="50" charset="-128"/>
              <a:cs typeface="Arial"/>
            </a:endParaRPr>
          </a:p>
          <a:p>
            <a:pPr marL="1270" algn="ctr">
              <a:lnSpc>
                <a:spcPct val="100000"/>
              </a:lnSpc>
            </a:pPr>
            <a:r>
              <a:rPr sz="1400" i="1" spc="-65" dirty="0">
                <a:latin typeface="游ゴシック" panose="020B0400000000000000" pitchFamily="50" charset="-128"/>
                <a:ea typeface="游ゴシック" panose="020B0400000000000000" pitchFamily="50" charset="-128"/>
                <a:cs typeface="Arial"/>
              </a:rPr>
              <a:t>August</a:t>
            </a:r>
            <a:r>
              <a:rPr sz="1400" i="1" spc="-100"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2014</a:t>
            </a:r>
            <a:endParaRPr sz="1400" dirty="0">
              <a:latin typeface="游ゴシック" panose="020B0400000000000000" pitchFamily="50" charset="-128"/>
              <a:ea typeface="游ゴシック" panose="020B0400000000000000" pitchFamily="50" charset="-128"/>
              <a:cs typeface="Arial"/>
            </a:endParaRPr>
          </a:p>
        </p:txBody>
      </p:sp>
      <p:sp>
        <p:nvSpPr>
          <p:cNvPr id="22" name="object 11"/>
          <p:cNvSpPr txBox="1"/>
          <p:nvPr/>
        </p:nvSpPr>
        <p:spPr>
          <a:xfrm>
            <a:off x="4162909" y="4403204"/>
            <a:ext cx="1636774" cy="659155"/>
          </a:xfrm>
          <a:prstGeom prst="rect">
            <a:avLst/>
          </a:prstGeom>
        </p:spPr>
        <p:txBody>
          <a:bodyPr vert="horz" wrap="square" lIns="0" tIns="12700" rIns="0" bIns="0" rtlCol="0">
            <a:spAutoFit/>
          </a:bodyPr>
          <a:lstStyle/>
          <a:p>
            <a:pPr marL="12700" algn="ctr">
              <a:lnSpc>
                <a:spcPct val="100000"/>
              </a:lnSpc>
              <a:spcBef>
                <a:spcPts val="100"/>
              </a:spcBef>
            </a:pPr>
            <a:r>
              <a:rPr sz="1400" b="1" spc="-95" dirty="0">
                <a:latin typeface="游ゴシック" panose="020B0400000000000000" pitchFamily="50" charset="-128"/>
                <a:ea typeface="游ゴシック" panose="020B0400000000000000" pitchFamily="50" charset="-128"/>
                <a:cs typeface="Arial"/>
              </a:rPr>
              <a:t>1st </a:t>
            </a:r>
            <a:r>
              <a:rPr sz="1400" b="1" spc="-80" dirty="0">
                <a:latin typeface="游ゴシック" panose="020B0400000000000000" pitchFamily="50" charset="-128"/>
                <a:ea typeface="游ゴシック" panose="020B0400000000000000" pitchFamily="50" charset="-128"/>
                <a:cs typeface="Arial"/>
              </a:rPr>
              <a:t>NIH</a:t>
            </a:r>
            <a:r>
              <a:rPr sz="1400" b="1" spc="-120" dirty="0">
                <a:latin typeface="游ゴシック" panose="020B0400000000000000" pitchFamily="50" charset="-128"/>
                <a:ea typeface="游ゴシック" panose="020B0400000000000000" pitchFamily="50" charset="-128"/>
                <a:cs typeface="Arial"/>
              </a:rPr>
              <a:t> </a:t>
            </a:r>
            <a:r>
              <a:rPr sz="1400" b="1" spc="-145" dirty="0">
                <a:latin typeface="游ゴシック" panose="020B0400000000000000" pitchFamily="50" charset="-128"/>
                <a:ea typeface="游ゴシック" panose="020B0400000000000000" pitchFamily="50" charset="-128"/>
                <a:cs typeface="Arial"/>
              </a:rPr>
              <a:t>BRAIN</a:t>
            </a:r>
            <a:endParaRPr sz="1400" dirty="0">
              <a:latin typeface="游ゴシック" panose="020B0400000000000000" pitchFamily="50" charset="-128"/>
              <a:ea typeface="游ゴシック" panose="020B0400000000000000" pitchFamily="50" charset="-128"/>
              <a:cs typeface="Arial"/>
            </a:endParaRPr>
          </a:p>
          <a:p>
            <a:pPr marL="147955" marR="140970" indent="1905" algn="ctr">
              <a:lnSpc>
                <a:spcPct val="100000"/>
              </a:lnSpc>
              <a:spcBef>
                <a:spcPts val="5"/>
              </a:spcBef>
            </a:pPr>
            <a:r>
              <a:rPr sz="1400" b="1" spc="-105" dirty="0">
                <a:latin typeface="游ゴシック" panose="020B0400000000000000" pitchFamily="50" charset="-128"/>
                <a:ea typeface="游ゴシック" panose="020B0400000000000000" pitchFamily="50" charset="-128"/>
                <a:cs typeface="Arial"/>
              </a:rPr>
              <a:t>awards  </a:t>
            </a:r>
            <a:r>
              <a:rPr sz="1400" i="1" spc="-160" dirty="0">
                <a:latin typeface="游ゴシック" panose="020B0400000000000000" pitchFamily="50" charset="-128"/>
                <a:ea typeface="游ゴシック" panose="020B0400000000000000" pitchFamily="50" charset="-128"/>
                <a:cs typeface="Arial"/>
              </a:rPr>
              <a:t>Se</a:t>
            </a:r>
            <a:r>
              <a:rPr sz="1400" i="1" spc="-150" dirty="0">
                <a:latin typeface="游ゴシック" panose="020B0400000000000000" pitchFamily="50" charset="-128"/>
                <a:ea typeface="游ゴシック" panose="020B0400000000000000" pitchFamily="50" charset="-128"/>
                <a:cs typeface="Arial"/>
              </a:rPr>
              <a:t>p</a:t>
            </a:r>
            <a:r>
              <a:rPr sz="1400" i="1" spc="65" dirty="0">
                <a:latin typeface="游ゴシック" panose="020B0400000000000000" pitchFamily="50" charset="-128"/>
                <a:ea typeface="游ゴシック" panose="020B0400000000000000" pitchFamily="50" charset="-128"/>
                <a:cs typeface="Arial"/>
              </a:rPr>
              <a:t>t</a:t>
            </a:r>
            <a:r>
              <a:rPr sz="1400" i="1" spc="-70" dirty="0">
                <a:latin typeface="游ゴシック" panose="020B0400000000000000" pitchFamily="50" charset="-128"/>
                <a:ea typeface="游ゴシック" panose="020B0400000000000000" pitchFamily="50" charset="-128"/>
                <a:cs typeface="Arial"/>
              </a:rPr>
              <a:t>e</a:t>
            </a:r>
            <a:r>
              <a:rPr sz="1400" i="1" spc="-95" dirty="0">
                <a:latin typeface="游ゴシック" panose="020B0400000000000000" pitchFamily="50" charset="-128"/>
                <a:ea typeface="游ゴシック" panose="020B0400000000000000" pitchFamily="50" charset="-128"/>
                <a:cs typeface="Arial"/>
              </a:rPr>
              <a:t>m</a:t>
            </a:r>
            <a:r>
              <a:rPr sz="1400" i="1" spc="-65" dirty="0">
                <a:latin typeface="游ゴシック" panose="020B0400000000000000" pitchFamily="50" charset="-128"/>
                <a:ea typeface="游ゴシック" panose="020B0400000000000000" pitchFamily="50" charset="-128"/>
                <a:cs typeface="Arial"/>
              </a:rPr>
              <a:t>b</a:t>
            </a:r>
            <a:r>
              <a:rPr sz="1400" i="1" spc="-45" dirty="0">
                <a:latin typeface="游ゴシック" panose="020B0400000000000000" pitchFamily="50" charset="-128"/>
                <a:ea typeface="游ゴシック" panose="020B0400000000000000" pitchFamily="50" charset="-128"/>
                <a:cs typeface="Arial"/>
              </a:rPr>
              <a:t>er </a:t>
            </a:r>
            <a:r>
              <a:rPr sz="1400" i="1" spc="-30"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2014</a:t>
            </a:r>
            <a:endParaRPr sz="1400" dirty="0">
              <a:latin typeface="游ゴシック" panose="020B0400000000000000" pitchFamily="50" charset="-128"/>
              <a:ea typeface="游ゴシック" panose="020B0400000000000000" pitchFamily="50" charset="-128"/>
              <a:cs typeface="Arial"/>
            </a:endParaRPr>
          </a:p>
        </p:txBody>
      </p:sp>
      <p:sp>
        <p:nvSpPr>
          <p:cNvPr id="23" name="object 12"/>
          <p:cNvSpPr/>
          <p:nvPr/>
        </p:nvSpPr>
        <p:spPr>
          <a:xfrm>
            <a:off x="4373198" y="5133016"/>
            <a:ext cx="1037327" cy="1157964"/>
          </a:xfrm>
          <a:prstGeom prst="rect">
            <a:avLst/>
          </a:prstGeom>
          <a:blipFill>
            <a:blip r:embed="rId5"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24" name="object 13"/>
          <p:cNvSpPr txBox="1"/>
          <p:nvPr/>
        </p:nvSpPr>
        <p:spPr>
          <a:xfrm>
            <a:off x="5175289" y="1836599"/>
            <a:ext cx="1130808" cy="875240"/>
          </a:xfrm>
          <a:prstGeom prst="rect">
            <a:avLst/>
          </a:prstGeom>
        </p:spPr>
        <p:txBody>
          <a:bodyPr vert="horz" wrap="square" lIns="0" tIns="13335" rIns="0" bIns="0" rtlCol="0">
            <a:spAutoFit/>
          </a:bodyPr>
          <a:lstStyle/>
          <a:p>
            <a:pPr marL="12700">
              <a:lnSpc>
                <a:spcPct val="100000"/>
              </a:lnSpc>
              <a:spcBef>
                <a:spcPts val="105"/>
              </a:spcBef>
            </a:pPr>
            <a:r>
              <a:rPr sz="1400" b="1" spc="-95" dirty="0">
                <a:latin typeface="游ゴシック" panose="020B0400000000000000" pitchFamily="50" charset="-128"/>
                <a:ea typeface="游ゴシック" panose="020B0400000000000000" pitchFamily="50" charset="-128"/>
                <a:cs typeface="Arial"/>
              </a:rPr>
              <a:t>1st </a:t>
            </a:r>
            <a:r>
              <a:rPr sz="1400" b="1" spc="-145" dirty="0">
                <a:latin typeface="游ゴシック" panose="020B0400000000000000" pitchFamily="50" charset="-128"/>
                <a:ea typeface="游ゴシック" panose="020B0400000000000000" pitchFamily="50" charset="-128"/>
                <a:cs typeface="Arial"/>
              </a:rPr>
              <a:t>BRAIN</a:t>
            </a:r>
            <a:r>
              <a:rPr sz="1400" b="1" spc="-130" dirty="0">
                <a:latin typeface="游ゴシック" panose="020B0400000000000000" pitchFamily="50" charset="-128"/>
                <a:ea typeface="游ゴシック" panose="020B0400000000000000" pitchFamily="50" charset="-128"/>
                <a:cs typeface="Arial"/>
              </a:rPr>
              <a:t> </a:t>
            </a:r>
            <a:r>
              <a:rPr sz="1400" b="1" spc="-110" dirty="0">
                <a:latin typeface="游ゴシック" panose="020B0400000000000000" pitchFamily="50" charset="-128"/>
                <a:ea typeface="游ゴシック" panose="020B0400000000000000" pitchFamily="50" charset="-128"/>
                <a:cs typeface="Arial"/>
              </a:rPr>
              <a:t>PI</a:t>
            </a:r>
            <a:endParaRPr sz="1400" dirty="0">
              <a:latin typeface="游ゴシック" panose="020B0400000000000000" pitchFamily="50" charset="-128"/>
              <a:ea typeface="游ゴシック" panose="020B0400000000000000" pitchFamily="50" charset="-128"/>
              <a:cs typeface="Arial"/>
            </a:endParaRPr>
          </a:p>
          <a:p>
            <a:pPr marL="94615" marR="88265" indent="1905" algn="ctr">
              <a:lnSpc>
                <a:spcPct val="100000"/>
              </a:lnSpc>
            </a:pPr>
            <a:r>
              <a:rPr sz="1400" b="1" spc="-60" dirty="0">
                <a:latin typeface="游ゴシック" panose="020B0400000000000000" pitchFamily="50" charset="-128"/>
                <a:ea typeface="游ゴシック" panose="020B0400000000000000" pitchFamily="50" charset="-128"/>
                <a:cs typeface="Arial"/>
              </a:rPr>
              <a:t>Meeting  </a:t>
            </a:r>
            <a:r>
              <a:rPr sz="1400" i="1" spc="-114" dirty="0">
                <a:latin typeface="游ゴシック" panose="020B0400000000000000" pitchFamily="50" charset="-128"/>
                <a:ea typeface="游ゴシック" panose="020B0400000000000000" pitchFamily="50" charset="-128"/>
                <a:cs typeface="Arial"/>
              </a:rPr>
              <a:t>N</a:t>
            </a:r>
            <a:r>
              <a:rPr sz="1400" i="1" spc="-65" dirty="0">
                <a:latin typeface="游ゴシック" panose="020B0400000000000000" pitchFamily="50" charset="-128"/>
                <a:ea typeface="游ゴシック" panose="020B0400000000000000" pitchFamily="50" charset="-128"/>
                <a:cs typeface="Arial"/>
              </a:rPr>
              <a:t>o</a:t>
            </a:r>
            <a:r>
              <a:rPr sz="1400" i="1" spc="-80" dirty="0">
                <a:latin typeface="游ゴシック" panose="020B0400000000000000" pitchFamily="50" charset="-128"/>
                <a:ea typeface="游ゴシック" panose="020B0400000000000000" pitchFamily="50" charset="-128"/>
                <a:cs typeface="Arial"/>
              </a:rPr>
              <a:t>v</a:t>
            </a:r>
            <a:r>
              <a:rPr sz="1400" i="1" spc="-110" dirty="0">
                <a:latin typeface="游ゴシック" panose="020B0400000000000000" pitchFamily="50" charset="-128"/>
                <a:ea typeface="游ゴシック" panose="020B0400000000000000" pitchFamily="50" charset="-128"/>
                <a:cs typeface="Arial"/>
              </a:rPr>
              <a:t>e</a:t>
            </a:r>
            <a:r>
              <a:rPr sz="1400" i="1" spc="-55" dirty="0">
                <a:latin typeface="游ゴシック" panose="020B0400000000000000" pitchFamily="50" charset="-128"/>
                <a:ea typeface="游ゴシック" panose="020B0400000000000000" pitchFamily="50" charset="-128"/>
                <a:cs typeface="Arial"/>
              </a:rPr>
              <a:t>m</a:t>
            </a:r>
            <a:r>
              <a:rPr sz="1400" i="1" spc="-90" dirty="0">
                <a:latin typeface="游ゴシック" panose="020B0400000000000000" pitchFamily="50" charset="-128"/>
                <a:ea typeface="游ゴシック" panose="020B0400000000000000" pitchFamily="50" charset="-128"/>
                <a:cs typeface="Arial"/>
              </a:rPr>
              <a:t>b</a:t>
            </a:r>
            <a:r>
              <a:rPr sz="1400" i="1" spc="-85" dirty="0">
                <a:latin typeface="游ゴシック" panose="020B0400000000000000" pitchFamily="50" charset="-128"/>
                <a:ea typeface="游ゴシック" panose="020B0400000000000000" pitchFamily="50" charset="-128"/>
                <a:cs typeface="Arial"/>
              </a:rPr>
              <a:t>e</a:t>
            </a:r>
            <a:r>
              <a:rPr sz="1400" i="1" spc="10" dirty="0">
                <a:latin typeface="游ゴシック" panose="020B0400000000000000" pitchFamily="50" charset="-128"/>
                <a:ea typeface="游ゴシック" panose="020B0400000000000000" pitchFamily="50" charset="-128"/>
                <a:cs typeface="Arial"/>
              </a:rPr>
              <a:t>r  </a:t>
            </a:r>
            <a:r>
              <a:rPr sz="1400" i="1" spc="-75" dirty="0">
                <a:latin typeface="游ゴシック" panose="020B0400000000000000" pitchFamily="50" charset="-128"/>
                <a:ea typeface="游ゴシック" panose="020B0400000000000000" pitchFamily="50" charset="-128"/>
                <a:cs typeface="Arial"/>
              </a:rPr>
              <a:t>2014</a:t>
            </a:r>
            <a:endParaRPr sz="1400" dirty="0">
              <a:latin typeface="游ゴシック" panose="020B0400000000000000" pitchFamily="50" charset="-128"/>
              <a:ea typeface="游ゴシック" panose="020B0400000000000000" pitchFamily="50" charset="-128"/>
              <a:cs typeface="Arial"/>
            </a:endParaRPr>
          </a:p>
        </p:txBody>
      </p:sp>
      <p:sp>
        <p:nvSpPr>
          <p:cNvPr id="25" name="object 14"/>
          <p:cNvSpPr/>
          <p:nvPr/>
        </p:nvSpPr>
        <p:spPr>
          <a:xfrm>
            <a:off x="5239266" y="940280"/>
            <a:ext cx="877906" cy="750866"/>
          </a:xfrm>
          <a:prstGeom prst="rect">
            <a:avLst/>
          </a:prstGeom>
          <a:blipFill>
            <a:blip r:embed="rId6"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26" name="object 15"/>
          <p:cNvSpPr/>
          <p:nvPr/>
        </p:nvSpPr>
        <p:spPr>
          <a:xfrm>
            <a:off x="5237563" y="1077647"/>
            <a:ext cx="261495" cy="262099"/>
          </a:xfrm>
          <a:prstGeom prst="rect">
            <a:avLst/>
          </a:prstGeom>
          <a:blipFill>
            <a:blip r:embed="rId7"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27" name="object 16"/>
          <p:cNvSpPr/>
          <p:nvPr/>
        </p:nvSpPr>
        <p:spPr>
          <a:xfrm>
            <a:off x="5237028" y="1184315"/>
            <a:ext cx="94890" cy="112217"/>
          </a:xfrm>
          <a:prstGeom prst="rect">
            <a:avLst/>
          </a:prstGeom>
          <a:blipFill>
            <a:blip r:embed="rId8"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28" name="object 17"/>
          <p:cNvSpPr txBox="1"/>
          <p:nvPr/>
        </p:nvSpPr>
        <p:spPr>
          <a:xfrm>
            <a:off x="5806318" y="4440937"/>
            <a:ext cx="1014111" cy="1093470"/>
          </a:xfrm>
          <a:prstGeom prst="rect">
            <a:avLst/>
          </a:prstGeom>
        </p:spPr>
        <p:txBody>
          <a:bodyPr vert="horz" wrap="square" lIns="0" tIns="12700" rIns="0" bIns="0" rtlCol="0">
            <a:spAutoFit/>
          </a:bodyPr>
          <a:lstStyle/>
          <a:p>
            <a:pPr marL="26034" algn="ctr">
              <a:lnSpc>
                <a:spcPct val="100000"/>
              </a:lnSpc>
              <a:spcBef>
                <a:spcPts val="100"/>
              </a:spcBef>
            </a:pPr>
            <a:r>
              <a:rPr sz="1400" b="1" spc="-95" dirty="0">
                <a:latin typeface="游ゴシック" panose="020B0400000000000000" pitchFamily="50" charset="-128"/>
                <a:ea typeface="游ゴシック" panose="020B0400000000000000" pitchFamily="50" charset="-128"/>
                <a:cs typeface="Arial"/>
              </a:rPr>
              <a:t>1st</a:t>
            </a:r>
            <a:r>
              <a:rPr sz="1400" b="1" spc="-125" dirty="0">
                <a:latin typeface="游ゴシック" panose="020B0400000000000000" pitchFamily="50" charset="-128"/>
                <a:ea typeface="游ゴシック" panose="020B0400000000000000" pitchFamily="50" charset="-128"/>
                <a:cs typeface="Arial"/>
              </a:rPr>
              <a:t> </a:t>
            </a:r>
            <a:r>
              <a:rPr sz="1400" b="1" spc="-145" dirty="0">
                <a:latin typeface="游ゴシック" panose="020B0400000000000000" pitchFamily="50" charset="-128"/>
                <a:ea typeface="游ゴシック" panose="020B0400000000000000" pitchFamily="50" charset="-128"/>
                <a:cs typeface="Arial"/>
              </a:rPr>
              <a:t>BRAIN</a:t>
            </a:r>
            <a:endParaRPr sz="1400" dirty="0">
              <a:latin typeface="游ゴシック" panose="020B0400000000000000" pitchFamily="50" charset="-128"/>
              <a:ea typeface="游ゴシック" panose="020B0400000000000000" pitchFamily="50" charset="-128"/>
              <a:cs typeface="Arial"/>
            </a:endParaRPr>
          </a:p>
          <a:p>
            <a:pPr marL="12700" marR="5080" indent="51435" algn="ctr">
              <a:lnSpc>
                <a:spcPct val="100000"/>
              </a:lnSpc>
              <a:spcBef>
                <a:spcPts val="5"/>
              </a:spcBef>
            </a:pPr>
            <a:r>
              <a:rPr sz="1400" b="1" spc="-55" dirty="0">
                <a:latin typeface="游ゴシック" panose="020B0400000000000000" pitchFamily="50" charset="-128"/>
                <a:ea typeface="游ゴシック" panose="020B0400000000000000" pitchFamily="50" charset="-128"/>
                <a:cs typeface="Arial"/>
              </a:rPr>
              <a:t>Initiative  </a:t>
            </a:r>
            <a:r>
              <a:rPr sz="1400" b="1" spc="-95" dirty="0">
                <a:latin typeface="游ゴシック" panose="020B0400000000000000" pitchFamily="50" charset="-128"/>
                <a:ea typeface="游ゴシック" panose="020B0400000000000000" pitchFamily="50" charset="-128"/>
                <a:cs typeface="Arial"/>
              </a:rPr>
              <a:t>Alliance  </a:t>
            </a:r>
            <a:r>
              <a:rPr sz="1400" b="1" spc="-105" dirty="0">
                <a:latin typeface="游ゴシック" panose="020B0400000000000000" pitchFamily="50" charset="-128"/>
                <a:ea typeface="游ゴシック" panose="020B0400000000000000" pitchFamily="50" charset="-128"/>
                <a:cs typeface="Arial"/>
              </a:rPr>
              <a:t>d</a:t>
            </a:r>
            <a:r>
              <a:rPr sz="1400" b="1" spc="-135" dirty="0">
                <a:latin typeface="游ゴシック" panose="020B0400000000000000" pitchFamily="50" charset="-128"/>
                <a:ea typeface="游ゴシック" panose="020B0400000000000000" pitchFamily="50" charset="-128"/>
                <a:cs typeface="Arial"/>
              </a:rPr>
              <a:t>is</a:t>
            </a:r>
            <a:r>
              <a:rPr sz="1400" b="1" spc="-195" dirty="0">
                <a:latin typeface="游ゴシック" panose="020B0400000000000000" pitchFamily="50" charset="-128"/>
                <a:ea typeface="游ゴシック" panose="020B0400000000000000" pitchFamily="50" charset="-128"/>
                <a:cs typeface="Arial"/>
              </a:rPr>
              <a:t>c</a:t>
            </a:r>
            <a:r>
              <a:rPr sz="1400" b="1" spc="-105" dirty="0">
                <a:latin typeface="游ゴシック" panose="020B0400000000000000" pitchFamily="50" charset="-128"/>
                <a:ea typeface="游ゴシック" panose="020B0400000000000000" pitchFamily="50" charset="-128"/>
                <a:cs typeface="Arial"/>
              </a:rPr>
              <a:t>u</a:t>
            </a:r>
            <a:r>
              <a:rPr sz="1400" b="1" spc="-220" dirty="0">
                <a:latin typeface="游ゴシック" panose="020B0400000000000000" pitchFamily="50" charset="-128"/>
                <a:ea typeface="游ゴシック" panose="020B0400000000000000" pitchFamily="50" charset="-128"/>
                <a:cs typeface="Arial"/>
              </a:rPr>
              <a:t>ss</a:t>
            </a:r>
            <a:r>
              <a:rPr sz="1400" b="1" spc="-75" dirty="0">
                <a:latin typeface="游ゴシック" panose="020B0400000000000000" pitchFamily="50" charset="-128"/>
                <a:ea typeface="游ゴシック" panose="020B0400000000000000" pitchFamily="50" charset="-128"/>
                <a:cs typeface="Arial"/>
              </a:rPr>
              <a:t>io</a:t>
            </a:r>
            <a:r>
              <a:rPr sz="1400" b="1" spc="-65" dirty="0">
                <a:latin typeface="游ゴシック" panose="020B0400000000000000" pitchFamily="50" charset="-128"/>
                <a:ea typeface="游ゴシック" panose="020B0400000000000000" pitchFamily="50" charset="-128"/>
                <a:cs typeface="Arial"/>
              </a:rPr>
              <a:t>n  </a:t>
            </a:r>
            <a:r>
              <a:rPr sz="1400" i="1" spc="-95" dirty="0">
                <a:latin typeface="游ゴシック" panose="020B0400000000000000" pitchFamily="50" charset="-128"/>
                <a:ea typeface="游ゴシック" panose="020B0400000000000000" pitchFamily="50" charset="-128"/>
                <a:cs typeface="Arial"/>
              </a:rPr>
              <a:t>July</a:t>
            </a:r>
            <a:r>
              <a:rPr sz="1400" i="1" spc="-100"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2015</a:t>
            </a:r>
            <a:endParaRPr sz="1400" dirty="0">
              <a:latin typeface="游ゴシック" panose="020B0400000000000000" pitchFamily="50" charset="-128"/>
              <a:ea typeface="游ゴシック" panose="020B0400000000000000" pitchFamily="50" charset="-128"/>
              <a:cs typeface="Arial"/>
            </a:endParaRPr>
          </a:p>
        </p:txBody>
      </p:sp>
      <p:sp>
        <p:nvSpPr>
          <p:cNvPr id="29" name="object 18"/>
          <p:cNvSpPr/>
          <p:nvPr/>
        </p:nvSpPr>
        <p:spPr>
          <a:xfrm>
            <a:off x="5755488" y="5661661"/>
            <a:ext cx="1005839" cy="839724"/>
          </a:xfrm>
          <a:prstGeom prst="rect">
            <a:avLst/>
          </a:prstGeom>
          <a:blipFill>
            <a:blip r:embed="rId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grpSp>
        <p:nvGrpSpPr>
          <p:cNvPr id="30" name="グループ化 29"/>
          <p:cNvGrpSpPr/>
          <p:nvPr/>
        </p:nvGrpSpPr>
        <p:grpSpPr>
          <a:xfrm>
            <a:off x="5755488" y="5661661"/>
            <a:ext cx="989076" cy="839725"/>
            <a:chOff x="4879188" y="5661661"/>
            <a:chExt cx="989076" cy="839725"/>
          </a:xfrm>
        </p:grpSpPr>
        <p:sp>
          <p:nvSpPr>
            <p:cNvPr id="31" name="object 19"/>
            <p:cNvSpPr/>
            <p:nvPr/>
          </p:nvSpPr>
          <p:spPr>
            <a:xfrm>
              <a:off x="4879188" y="5661661"/>
              <a:ext cx="978369" cy="629319"/>
            </a:xfrm>
            <a:prstGeom prst="rect">
              <a:avLst/>
            </a:prstGeom>
            <a:blipFill>
              <a:blip r:embed="rId10"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32" name="object 20"/>
            <p:cNvSpPr/>
            <p:nvPr/>
          </p:nvSpPr>
          <p:spPr>
            <a:xfrm>
              <a:off x="4879188" y="6227066"/>
              <a:ext cx="989076" cy="274320"/>
            </a:xfrm>
            <a:prstGeom prst="rect">
              <a:avLst/>
            </a:prstGeom>
            <a:blipFill>
              <a:blip r:embed="rId11"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grpSp>
      <p:sp>
        <p:nvSpPr>
          <p:cNvPr id="33" name="object 21"/>
          <p:cNvSpPr txBox="1"/>
          <p:nvPr/>
        </p:nvSpPr>
        <p:spPr>
          <a:xfrm>
            <a:off x="6411252" y="1836599"/>
            <a:ext cx="983013" cy="880110"/>
          </a:xfrm>
          <a:prstGeom prst="rect">
            <a:avLst/>
          </a:prstGeom>
        </p:spPr>
        <p:txBody>
          <a:bodyPr vert="horz" wrap="square" lIns="0" tIns="13335" rIns="0" bIns="0" rtlCol="0">
            <a:spAutoFit/>
          </a:bodyPr>
          <a:lstStyle/>
          <a:p>
            <a:pPr marL="12700" marR="5080" indent="-1270" algn="ctr">
              <a:lnSpc>
                <a:spcPct val="100000"/>
              </a:lnSpc>
              <a:spcBef>
                <a:spcPts val="105"/>
              </a:spcBef>
            </a:pPr>
            <a:r>
              <a:rPr sz="1400" b="1" spc="-95" dirty="0">
                <a:latin typeface="游ゴシック" panose="020B0400000000000000" pitchFamily="50" charset="-128"/>
                <a:ea typeface="游ゴシック" panose="020B0400000000000000" pitchFamily="50" charset="-128"/>
                <a:cs typeface="Arial"/>
              </a:rPr>
              <a:t>N</a:t>
            </a:r>
            <a:r>
              <a:rPr sz="1400" b="1" spc="-85" dirty="0">
                <a:latin typeface="游ゴシック" panose="020B0400000000000000" pitchFamily="50" charset="-128"/>
                <a:ea typeface="游ゴシック" panose="020B0400000000000000" pitchFamily="50" charset="-128"/>
                <a:cs typeface="Arial"/>
              </a:rPr>
              <a:t>eu</a:t>
            </a:r>
            <a:r>
              <a:rPr sz="1400" b="1" spc="-65" dirty="0">
                <a:latin typeface="游ゴシック" panose="020B0400000000000000" pitchFamily="50" charset="-128"/>
                <a:ea typeface="游ゴシック" panose="020B0400000000000000" pitchFamily="50" charset="-128"/>
                <a:cs typeface="Arial"/>
              </a:rPr>
              <a:t>r</a:t>
            </a:r>
            <a:r>
              <a:rPr sz="1400" b="1" spc="-105" dirty="0">
                <a:latin typeface="游ゴシック" panose="020B0400000000000000" pitchFamily="50" charset="-128"/>
                <a:ea typeface="游ゴシック" panose="020B0400000000000000" pitchFamily="50" charset="-128"/>
                <a:cs typeface="Arial"/>
              </a:rPr>
              <a:t>o</a:t>
            </a:r>
            <a:r>
              <a:rPr sz="1400" b="1" spc="-90" dirty="0">
                <a:latin typeface="游ゴシック" panose="020B0400000000000000" pitchFamily="50" charset="-128"/>
                <a:ea typeface="游ゴシック" panose="020B0400000000000000" pitchFamily="50" charset="-128"/>
                <a:cs typeface="Arial"/>
              </a:rPr>
              <a:t>e</a:t>
            </a:r>
            <a:r>
              <a:rPr sz="1400" b="1" spc="25" dirty="0">
                <a:latin typeface="游ゴシック" panose="020B0400000000000000" pitchFamily="50" charset="-128"/>
                <a:ea typeface="游ゴシック" panose="020B0400000000000000" pitchFamily="50" charset="-128"/>
                <a:cs typeface="Arial"/>
              </a:rPr>
              <a:t>t</a:t>
            </a:r>
            <a:r>
              <a:rPr sz="1400" b="1" spc="-114" dirty="0">
                <a:latin typeface="游ゴシック" panose="020B0400000000000000" pitchFamily="50" charset="-128"/>
                <a:ea typeface="游ゴシック" panose="020B0400000000000000" pitchFamily="50" charset="-128"/>
                <a:cs typeface="Arial"/>
              </a:rPr>
              <a:t>h</a:t>
            </a:r>
            <a:r>
              <a:rPr sz="1400" b="1" spc="-45" dirty="0">
                <a:latin typeface="游ゴシック" panose="020B0400000000000000" pitchFamily="50" charset="-128"/>
                <a:ea typeface="游ゴシック" panose="020B0400000000000000" pitchFamily="50" charset="-128"/>
                <a:cs typeface="Arial"/>
              </a:rPr>
              <a:t>i</a:t>
            </a:r>
            <a:r>
              <a:rPr sz="1400" b="1" spc="-155" dirty="0">
                <a:latin typeface="游ゴシック" panose="020B0400000000000000" pitchFamily="50" charset="-128"/>
                <a:ea typeface="游ゴシック" panose="020B0400000000000000" pitchFamily="50" charset="-128"/>
                <a:cs typeface="Arial"/>
              </a:rPr>
              <a:t>cs  </a:t>
            </a:r>
            <a:r>
              <a:rPr sz="1400" b="1" spc="-100" dirty="0">
                <a:latin typeface="游ゴシック" panose="020B0400000000000000" pitchFamily="50" charset="-128"/>
                <a:ea typeface="游ゴシック" panose="020B0400000000000000" pitchFamily="50" charset="-128"/>
                <a:cs typeface="Arial"/>
              </a:rPr>
              <a:t>Division  established  </a:t>
            </a:r>
            <a:r>
              <a:rPr sz="1400" i="1" spc="-65" dirty="0">
                <a:latin typeface="游ゴシック" panose="020B0400000000000000" pitchFamily="50" charset="-128"/>
                <a:ea typeface="游ゴシック" panose="020B0400000000000000" pitchFamily="50" charset="-128"/>
                <a:cs typeface="Arial"/>
              </a:rPr>
              <a:t>August</a:t>
            </a:r>
            <a:r>
              <a:rPr sz="1400" i="1" spc="-155"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2015</a:t>
            </a:r>
            <a:endParaRPr sz="1400" dirty="0">
              <a:latin typeface="游ゴシック" panose="020B0400000000000000" pitchFamily="50" charset="-128"/>
              <a:ea typeface="游ゴシック" panose="020B0400000000000000" pitchFamily="50" charset="-128"/>
              <a:cs typeface="Arial"/>
            </a:endParaRPr>
          </a:p>
        </p:txBody>
      </p:sp>
      <p:sp>
        <p:nvSpPr>
          <p:cNvPr id="34" name="object 22"/>
          <p:cNvSpPr/>
          <p:nvPr/>
        </p:nvSpPr>
        <p:spPr>
          <a:xfrm>
            <a:off x="6479388" y="900685"/>
            <a:ext cx="795527" cy="885443"/>
          </a:xfrm>
          <a:prstGeom prst="rect">
            <a:avLst/>
          </a:prstGeom>
          <a:blipFill>
            <a:blip r:embed="rId12"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35" name="object 23"/>
          <p:cNvSpPr txBox="1"/>
          <p:nvPr/>
        </p:nvSpPr>
        <p:spPr>
          <a:xfrm>
            <a:off x="6990030" y="4421977"/>
            <a:ext cx="1050925" cy="1520929"/>
          </a:xfrm>
          <a:prstGeom prst="rect">
            <a:avLst/>
          </a:prstGeom>
        </p:spPr>
        <p:txBody>
          <a:bodyPr vert="horz" wrap="square" lIns="0" tIns="12700" rIns="0" bIns="0" rtlCol="0">
            <a:spAutoFit/>
          </a:bodyPr>
          <a:lstStyle/>
          <a:p>
            <a:pPr marL="12700" marR="5080" algn="ctr">
              <a:lnSpc>
                <a:spcPct val="100000"/>
              </a:lnSpc>
              <a:spcBef>
                <a:spcPts val="100"/>
              </a:spcBef>
            </a:pPr>
            <a:r>
              <a:rPr sz="1400" b="1" spc="-195" dirty="0">
                <a:latin typeface="游ゴシック" panose="020B0400000000000000" pitchFamily="50" charset="-128"/>
                <a:ea typeface="游ゴシック" panose="020B0400000000000000" pitchFamily="50" charset="-128"/>
                <a:cs typeface="Arial"/>
              </a:rPr>
              <a:t>P</a:t>
            </a:r>
            <a:r>
              <a:rPr sz="1400" b="1" spc="-105" dirty="0">
                <a:latin typeface="游ゴシック" panose="020B0400000000000000" pitchFamily="50" charset="-128"/>
                <a:ea typeface="游ゴシック" panose="020B0400000000000000" pitchFamily="50" charset="-128"/>
                <a:cs typeface="Arial"/>
              </a:rPr>
              <a:t>ub</a:t>
            </a:r>
            <a:r>
              <a:rPr sz="1400" b="1" spc="-70" dirty="0">
                <a:latin typeface="游ゴシック" panose="020B0400000000000000" pitchFamily="50" charset="-128"/>
                <a:ea typeface="游ゴシック" panose="020B0400000000000000" pitchFamily="50" charset="-128"/>
                <a:cs typeface="Arial"/>
              </a:rPr>
              <a:t>li</a:t>
            </a:r>
            <a:r>
              <a:rPr sz="1400" b="1" spc="-145" dirty="0">
                <a:latin typeface="游ゴシック" panose="020B0400000000000000" pitchFamily="50" charset="-128"/>
                <a:ea typeface="游ゴシック" panose="020B0400000000000000" pitchFamily="50" charset="-128"/>
                <a:cs typeface="Arial"/>
              </a:rPr>
              <a:t>c</a:t>
            </a:r>
            <a:r>
              <a:rPr sz="1400" b="1" spc="-40" dirty="0">
                <a:latin typeface="游ゴシック" panose="020B0400000000000000" pitchFamily="50" charset="-128"/>
                <a:ea typeface="游ゴシック" panose="020B0400000000000000" pitchFamily="50" charset="-128"/>
                <a:cs typeface="Arial"/>
              </a:rPr>
              <a:t>-</a:t>
            </a:r>
            <a:r>
              <a:rPr sz="1400" b="1" spc="-195" dirty="0">
                <a:latin typeface="游ゴシック" panose="020B0400000000000000" pitchFamily="50" charset="-128"/>
                <a:ea typeface="游ゴシック" panose="020B0400000000000000" pitchFamily="50" charset="-128"/>
                <a:cs typeface="Arial"/>
              </a:rPr>
              <a:t>P</a:t>
            </a:r>
            <a:r>
              <a:rPr sz="1400" b="1" spc="-45" dirty="0">
                <a:latin typeface="游ゴシック" panose="020B0400000000000000" pitchFamily="50" charset="-128"/>
                <a:ea typeface="游ゴシック" panose="020B0400000000000000" pitchFamily="50" charset="-128"/>
                <a:cs typeface="Arial"/>
              </a:rPr>
              <a:t>ri</a:t>
            </a:r>
            <a:r>
              <a:rPr sz="1400" b="1" spc="-130" dirty="0">
                <a:latin typeface="游ゴシック" panose="020B0400000000000000" pitchFamily="50" charset="-128"/>
                <a:ea typeface="游ゴシック" panose="020B0400000000000000" pitchFamily="50" charset="-128"/>
                <a:cs typeface="Arial"/>
              </a:rPr>
              <a:t>v</a:t>
            </a:r>
            <a:r>
              <a:rPr sz="1400" b="1" spc="-110" dirty="0">
                <a:latin typeface="游ゴシック" panose="020B0400000000000000" pitchFamily="50" charset="-128"/>
                <a:ea typeface="游ゴシック" panose="020B0400000000000000" pitchFamily="50" charset="-128"/>
                <a:cs typeface="Arial"/>
              </a:rPr>
              <a:t>a</a:t>
            </a:r>
            <a:r>
              <a:rPr sz="1400" b="1" spc="10" dirty="0">
                <a:latin typeface="游ゴシック" panose="020B0400000000000000" pitchFamily="50" charset="-128"/>
                <a:ea typeface="游ゴシック" panose="020B0400000000000000" pitchFamily="50" charset="-128"/>
                <a:cs typeface="Arial"/>
              </a:rPr>
              <a:t>t</a:t>
            </a:r>
            <a:r>
              <a:rPr sz="1400" b="1" spc="-50" dirty="0">
                <a:latin typeface="游ゴシック" panose="020B0400000000000000" pitchFamily="50" charset="-128"/>
                <a:ea typeface="游ゴシック" panose="020B0400000000000000" pitchFamily="50" charset="-128"/>
                <a:cs typeface="Arial"/>
              </a:rPr>
              <a:t>e  </a:t>
            </a:r>
            <a:r>
              <a:rPr sz="1400" b="1" spc="-95" dirty="0">
                <a:latin typeface="游ゴシック" panose="020B0400000000000000" pitchFamily="50" charset="-128"/>
                <a:ea typeface="游ゴシック" panose="020B0400000000000000" pitchFamily="50" charset="-128"/>
                <a:cs typeface="Arial"/>
              </a:rPr>
              <a:t>Partnership  </a:t>
            </a:r>
            <a:r>
              <a:rPr sz="1400" b="1" spc="-120" dirty="0">
                <a:latin typeface="游ゴシック" panose="020B0400000000000000" pitchFamily="50" charset="-128"/>
                <a:ea typeface="游ゴシック" panose="020B0400000000000000" pitchFamily="50" charset="-128"/>
                <a:cs typeface="Arial"/>
              </a:rPr>
              <a:t>Program  </a:t>
            </a:r>
            <a:r>
              <a:rPr sz="1400" b="1" spc="-100" dirty="0">
                <a:latin typeface="游ゴシック" panose="020B0400000000000000" pitchFamily="50" charset="-128"/>
                <a:ea typeface="游ゴシック" panose="020B0400000000000000" pitchFamily="50" charset="-128"/>
                <a:cs typeface="Arial"/>
              </a:rPr>
              <a:t>established  </a:t>
            </a:r>
            <a:r>
              <a:rPr sz="1400" i="1" spc="-80" dirty="0">
                <a:latin typeface="游ゴシック" panose="020B0400000000000000" pitchFamily="50" charset="-128"/>
                <a:ea typeface="游ゴシック" panose="020B0400000000000000" pitchFamily="50" charset="-128"/>
                <a:cs typeface="Arial"/>
              </a:rPr>
              <a:t>September  </a:t>
            </a:r>
            <a:r>
              <a:rPr sz="1400" i="1" spc="-75" dirty="0">
                <a:latin typeface="游ゴシック" panose="020B0400000000000000" pitchFamily="50" charset="-128"/>
                <a:ea typeface="游ゴシック" panose="020B0400000000000000" pitchFamily="50" charset="-128"/>
                <a:cs typeface="Arial"/>
              </a:rPr>
              <a:t>2015</a:t>
            </a:r>
            <a:endParaRPr sz="1400" dirty="0">
              <a:latin typeface="游ゴシック" panose="020B0400000000000000" pitchFamily="50" charset="-128"/>
              <a:ea typeface="游ゴシック" panose="020B0400000000000000" pitchFamily="50" charset="-128"/>
              <a:cs typeface="Arial"/>
            </a:endParaRPr>
          </a:p>
        </p:txBody>
      </p:sp>
      <p:sp>
        <p:nvSpPr>
          <p:cNvPr id="36" name="object 24"/>
          <p:cNvSpPr txBox="1"/>
          <p:nvPr/>
        </p:nvSpPr>
        <p:spPr>
          <a:xfrm>
            <a:off x="7657615" y="1952171"/>
            <a:ext cx="1389166" cy="764697"/>
          </a:xfrm>
          <a:prstGeom prst="rect">
            <a:avLst/>
          </a:prstGeom>
        </p:spPr>
        <p:txBody>
          <a:bodyPr vert="horz" wrap="square" lIns="0" tIns="48895" rIns="0" bIns="0" rtlCol="0">
            <a:spAutoFit/>
          </a:bodyPr>
          <a:lstStyle/>
          <a:p>
            <a:pPr marL="12700" marR="5080" algn="ctr">
              <a:lnSpc>
                <a:spcPct val="83200"/>
              </a:lnSpc>
              <a:spcBef>
                <a:spcPts val="385"/>
              </a:spcBef>
            </a:pPr>
            <a:r>
              <a:rPr sz="1400" b="1" spc="-145" dirty="0">
                <a:latin typeface="游ゴシック" panose="020B0400000000000000" pitchFamily="50" charset="-128"/>
                <a:ea typeface="游ゴシック" panose="020B0400000000000000" pitchFamily="50" charset="-128"/>
                <a:cs typeface="Arial"/>
              </a:rPr>
              <a:t>BRAIN </a:t>
            </a:r>
            <a:r>
              <a:rPr sz="1400" b="1" spc="-55" dirty="0">
                <a:latin typeface="游ゴシック" panose="020B0400000000000000" pitchFamily="50" charset="-128"/>
                <a:ea typeface="游ゴシック" panose="020B0400000000000000" pitchFamily="50" charset="-128"/>
                <a:cs typeface="Arial"/>
              </a:rPr>
              <a:t>Initiative  </a:t>
            </a:r>
            <a:r>
              <a:rPr sz="1400" b="1" spc="-95" dirty="0">
                <a:latin typeface="游ゴシック" panose="020B0400000000000000" pitchFamily="50" charset="-128"/>
                <a:ea typeface="游ゴシック" panose="020B0400000000000000" pitchFamily="50" charset="-128"/>
                <a:cs typeface="Arial"/>
              </a:rPr>
              <a:t>Alliance  </a:t>
            </a:r>
            <a:r>
              <a:rPr sz="1400" b="1" spc="-85" dirty="0">
                <a:latin typeface="游ゴシック" panose="020B0400000000000000" pitchFamily="50" charset="-128"/>
                <a:ea typeface="游ゴシック" panose="020B0400000000000000" pitchFamily="50" charset="-128"/>
                <a:cs typeface="Arial"/>
              </a:rPr>
              <a:t>website  </a:t>
            </a:r>
            <a:r>
              <a:rPr sz="1400" b="1" spc="-114" dirty="0">
                <a:latin typeface="游ゴシック" panose="020B0400000000000000" pitchFamily="50" charset="-128"/>
                <a:ea typeface="游ゴシック" panose="020B0400000000000000" pitchFamily="50" charset="-128"/>
                <a:cs typeface="Arial"/>
              </a:rPr>
              <a:t>launches  </a:t>
            </a:r>
            <a:r>
              <a:rPr sz="1400" i="1" spc="-75" dirty="0">
                <a:latin typeface="游ゴシック" panose="020B0400000000000000" pitchFamily="50" charset="-128"/>
                <a:ea typeface="游ゴシック" panose="020B0400000000000000" pitchFamily="50" charset="-128"/>
                <a:cs typeface="Arial"/>
              </a:rPr>
              <a:t>November</a:t>
            </a:r>
            <a:r>
              <a:rPr sz="1400" i="1" spc="-155"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2016</a:t>
            </a:r>
            <a:endParaRPr sz="1400" dirty="0">
              <a:latin typeface="游ゴシック" panose="020B0400000000000000" pitchFamily="50" charset="-128"/>
              <a:ea typeface="游ゴシック" panose="020B0400000000000000" pitchFamily="50" charset="-128"/>
              <a:cs typeface="Arial"/>
            </a:endParaRPr>
          </a:p>
        </p:txBody>
      </p:sp>
      <p:sp>
        <p:nvSpPr>
          <p:cNvPr id="37" name="object 25"/>
          <p:cNvSpPr/>
          <p:nvPr/>
        </p:nvSpPr>
        <p:spPr>
          <a:xfrm>
            <a:off x="7895184" y="970790"/>
            <a:ext cx="903732" cy="748284"/>
          </a:xfrm>
          <a:prstGeom prst="rect">
            <a:avLst/>
          </a:prstGeom>
          <a:blipFill>
            <a:blip r:embed="rId13"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38" name="object 26"/>
          <p:cNvSpPr/>
          <p:nvPr/>
        </p:nvSpPr>
        <p:spPr>
          <a:xfrm>
            <a:off x="7927188" y="1005841"/>
            <a:ext cx="836676" cy="469391"/>
          </a:xfrm>
          <a:prstGeom prst="rect">
            <a:avLst/>
          </a:prstGeom>
          <a:blipFill>
            <a:blip r:embed="rId14"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39" name="object 27"/>
          <p:cNvSpPr/>
          <p:nvPr/>
        </p:nvSpPr>
        <p:spPr>
          <a:xfrm>
            <a:off x="8495640" y="1245110"/>
            <a:ext cx="478536" cy="745236"/>
          </a:xfrm>
          <a:prstGeom prst="rect">
            <a:avLst/>
          </a:prstGeom>
          <a:blipFill>
            <a:blip r:embed="rId15"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0" name="object 28"/>
          <p:cNvSpPr/>
          <p:nvPr/>
        </p:nvSpPr>
        <p:spPr>
          <a:xfrm>
            <a:off x="8600796" y="1350265"/>
            <a:ext cx="268224" cy="534924"/>
          </a:xfrm>
          <a:prstGeom prst="rect">
            <a:avLst/>
          </a:prstGeom>
          <a:blipFill>
            <a:blip r:embed="rId16"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1" name="object 29"/>
          <p:cNvSpPr/>
          <p:nvPr/>
        </p:nvSpPr>
        <p:spPr>
          <a:xfrm>
            <a:off x="8622132" y="1391413"/>
            <a:ext cx="224028" cy="405384"/>
          </a:xfrm>
          <a:prstGeom prst="rect">
            <a:avLst/>
          </a:prstGeom>
          <a:blipFill>
            <a:blip r:embed="rId17"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2" name="object 30"/>
          <p:cNvSpPr txBox="1"/>
          <p:nvPr/>
        </p:nvSpPr>
        <p:spPr>
          <a:xfrm>
            <a:off x="8250476" y="4421977"/>
            <a:ext cx="1592610" cy="671979"/>
          </a:xfrm>
          <a:prstGeom prst="rect">
            <a:avLst/>
          </a:prstGeom>
        </p:spPr>
        <p:txBody>
          <a:bodyPr vert="horz" wrap="square" lIns="0" tIns="12700" rIns="0" bIns="0" rtlCol="0">
            <a:spAutoFit/>
          </a:bodyPr>
          <a:lstStyle/>
          <a:p>
            <a:pPr marL="12065" marR="5080" algn="ctr">
              <a:lnSpc>
                <a:spcPct val="100000"/>
              </a:lnSpc>
              <a:spcBef>
                <a:spcPts val="100"/>
              </a:spcBef>
            </a:pPr>
            <a:r>
              <a:rPr sz="1400" b="1" spc="-70" dirty="0">
                <a:latin typeface="游ゴシック" panose="020B0400000000000000" pitchFamily="50" charset="-128"/>
                <a:ea typeface="游ゴシック" panose="020B0400000000000000" pitchFamily="50" charset="-128"/>
                <a:cs typeface="Arial"/>
              </a:rPr>
              <a:t>21</a:t>
            </a:r>
            <a:r>
              <a:rPr sz="1350" b="1" spc="-104" baseline="24691" dirty="0">
                <a:latin typeface="游ゴシック" panose="020B0400000000000000" pitchFamily="50" charset="-128"/>
                <a:ea typeface="游ゴシック" panose="020B0400000000000000" pitchFamily="50" charset="-128"/>
                <a:cs typeface="Arial"/>
              </a:rPr>
              <a:t>st </a:t>
            </a:r>
            <a:r>
              <a:rPr sz="1400" b="1" spc="-100" dirty="0">
                <a:latin typeface="游ゴシック" panose="020B0400000000000000" pitchFamily="50" charset="-128"/>
                <a:ea typeface="游ゴシック" panose="020B0400000000000000" pitchFamily="50" charset="-128"/>
                <a:cs typeface="Arial"/>
              </a:rPr>
              <a:t>Century  </a:t>
            </a:r>
            <a:r>
              <a:rPr sz="1400" b="1" spc="-145" dirty="0">
                <a:latin typeface="游ゴシック" panose="020B0400000000000000" pitchFamily="50" charset="-128"/>
                <a:ea typeface="游ゴシック" panose="020B0400000000000000" pitchFamily="50" charset="-128"/>
                <a:cs typeface="Arial"/>
              </a:rPr>
              <a:t>Cures </a:t>
            </a:r>
            <a:r>
              <a:rPr sz="1400" b="1" spc="-114" dirty="0">
                <a:latin typeface="游ゴシック" panose="020B0400000000000000" pitchFamily="50" charset="-128"/>
                <a:ea typeface="游ゴシック" panose="020B0400000000000000" pitchFamily="50" charset="-128"/>
                <a:cs typeface="Arial"/>
              </a:rPr>
              <a:t>Act  </a:t>
            </a:r>
            <a:r>
              <a:rPr sz="1400" b="1" spc="-125" dirty="0">
                <a:latin typeface="游ゴシック" panose="020B0400000000000000" pitchFamily="50" charset="-128"/>
                <a:ea typeface="游ゴシック" panose="020B0400000000000000" pitchFamily="50" charset="-128"/>
                <a:cs typeface="Arial"/>
              </a:rPr>
              <a:t>signed </a:t>
            </a:r>
            <a:r>
              <a:rPr sz="1400" b="1" spc="-65" dirty="0">
                <a:latin typeface="游ゴシック" panose="020B0400000000000000" pitchFamily="50" charset="-128"/>
                <a:ea typeface="游ゴシック" panose="020B0400000000000000" pitchFamily="50" charset="-128"/>
                <a:cs typeface="Arial"/>
              </a:rPr>
              <a:t>into law </a:t>
            </a:r>
            <a:endParaRPr lang="en-US" sz="1400" b="1" spc="-65" dirty="0">
              <a:latin typeface="游ゴシック" panose="020B0400000000000000" pitchFamily="50" charset="-128"/>
              <a:ea typeface="游ゴシック" panose="020B0400000000000000" pitchFamily="50" charset="-128"/>
              <a:cs typeface="Arial"/>
            </a:endParaRPr>
          </a:p>
          <a:p>
            <a:pPr marL="12065" marR="5080" algn="ctr">
              <a:lnSpc>
                <a:spcPct val="100000"/>
              </a:lnSpc>
              <a:spcBef>
                <a:spcPts val="100"/>
              </a:spcBef>
            </a:pPr>
            <a:r>
              <a:rPr sz="1400" i="1" spc="-90" dirty="0">
                <a:latin typeface="游ゴシック" panose="020B0400000000000000" pitchFamily="50" charset="-128"/>
                <a:ea typeface="游ゴシック" panose="020B0400000000000000" pitchFamily="50" charset="-128"/>
                <a:cs typeface="Arial"/>
              </a:rPr>
              <a:t>December</a:t>
            </a:r>
            <a:r>
              <a:rPr sz="1400" i="1" spc="-175"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2016</a:t>
            </a:r>
            <a:endParaRPr sz="1400" dirty="0">
              <a:latin typeface="游ゴシック" panose="020B0400000000000000" pitchFamily="50" charset="-128"/>
              <a:ea typeface="游ゴシック" panose="020B0400000000000000" pitchFamily="50" charset="-128"/>
              <a:cs typeface="Arial"/>
            </a:endParaRPr>
          </a:p>
        </p:txBody>
      </p:sp>
      <p:sp>
        <p:nvSpPr>
          <p:cNvPr id="43" name="object 31"/>
          <p:cNvSpPr/>
          <p:nvPr/>
        </p:nvSpPr>
        <p:spPr>
          <a:xfrm>
            <a:off x="8382809" y="5206952"/>
            <a:ext cx="1489700" cy="1128912"/>
          </a:xfrm>
          <a:prstGeom prst="rect">
            <a:avLst/>
          </a:prstGeom>
          <a:blipFill>
            <a:blip r:embed="rId18"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4" name="object 32"/>
          <p:cNvSpPr txBox="1"/>
          <p:nvPr/>
        </p:nvSpPr>
        <p:spPr>
          <a:xfrm>
            <a:off x="8927962" y="2249604"/>
            <a:ext cx="2846563" cy="444352"/>
          </a:xfrm>
          <a:prstGeom prst="rect">
            <a:avLst/>
          </a:prstGeom>
        </p:spPr>
        <p:txBody>
          <a:bodyPr vert="horz" wrap="square" lIns="0" tIns="13335" rIns="0" bIns="0" rtlCol="0">
            <a:spAutoFit/>
          </a:bodyPr>
          <a:lstStyle/>
          <a:p>
            <a:pPr marL="20320" marR="13335" algn="ctr">
              <a:lnSpc>
                <a:spcPct val="100000"/>
              </a:lnSpc>
              <a:spcBef>
                <a:spcPts val="105"/>
              </a:spcBef>
            </a:pPr>
            <a:r>
              <a:rPr sz="1400" b="1" spc="-50" dirty="0">
                <a:latin typeface="游ゴシック" panose="020B0400000000000000" pitchFamily="50" charset="-128"/>
                <a:ea typeface="游ゴシック" panose="020B0400000000000000" pitchFamily="50" charset="-128"/>
                <a:cs typeface="Arial"/>
              </a:rPr>
              <a:t>4th</a:t>
            </a:r>
            <a:r>
              <a:rPr sz="1400" b="1" spc="-160" dirty="0">
                <a:latin typeface="游ゴシック" panose="020B0400000000000000" pitchFamily="50" charset="-128"/>
                <a:ea typeface="游ゴシック" panose="020B0400000000000000" pitchFamily="50" charset="-128"/>
                <a:cs typeface="Arial"/>
              </a:rPr>
              <a:t> </a:t>
            </a:r>
            <a:r>
              <a:rPr sz="1400" b="1" spc="-85" dirty="0">
                <a:latin typeface="游ゴシック" panose="020B0400000000000000" pitchFamily="50" charset="-128"/>
                <a:ea typeface="游ゴシック" panose="020B0400000000000000" pitchFamily="50" charset="-128"/>
                <a:cs typeface="Arial"/>
              </a:rPr>
              <a:t>NIH </a:t>
            </a:r>
            <a:r>
              <a:rPr sz="1400" b="1" spc="-45" dirty="0">
                <a:latin typeface="游ゴシック" panose="020B0400000000000000" pitchFamily="50" charset="-128"/>
                <a:ea typeface="游ゴシック" panose="020B0400000000000000" pitchFamily="50" charset="-128"/>
                <a:cs typeface="Arial"/>
              </a:rPr>
              <a:t> </a:t>
            </a:r>
            <a:r>
              <a:rPr sz="1400" b="1" spc="-145" dirty="0">
                <a:latin typeface="游ゴシック" panose="020B0400000000000000" pitchFamily="50" charset="-128"/>
                <a:ea typeface="游ゴシック" panose="020B0400000000000000" pitchFamily="50" charset="-128"/>
                <a:cs typeface="Arial"/>
              </a:rPr>
              <a:t>BRAIN</a:t>
            </a:r>
            <a:r>
              <a:rPr lang="ja-JP" altLang="en-US" sz="1400" b="1" spc="-145" dirty="0">
                <a:latin typeface="游ゴシック" panose="020B0400000000000000" pitchFamily="50" charset="-128"/>
                <a:ea typeface="游ゴシック" panose="020B0400000000000000" pitchFamily="50" charset="-128"/>
                <a:cs typeface="Arial"/>
              </a:rPr>
              <a:t> </a:t>
            </a:r>
            <a:r>
              <a:rPr sz="1400" b="1" spc="-100" dirty="0">
                <a:latin typeface="游ゴシック" panose="020B0400000000000000" pitchFamily="50" charset="-128"/>
                <a:ea typeface="游ゴシック" panose="020B0400000000000000" pitchFamily="50" charset="-128"/>
                <a:cs typeface="Arial"/>
              </a:rPr>
              <a:t>awards </a:t>
            </a:r>
            <a:endParaRPr lang="en-US" sz="1400" b="1" spc="-100" dirty="0">
              <a:latin typeface="游ゴシック" panose="020B0400000000000000" pitchFamily="50" charset="-128"/>
              <a:ea typeface="游ゴシック" panose="020B0400000000000000" pitchFamily="50" charset="-128"/>
              <a:cs typeface="Arial"/>
            </a:endParaRPr>
          </a:p>
          <a:p>
            <a:pPr marL="12065" marR="5080" indent="-635" algn="ctr">
              <a:lnSpc>
                <a:spcPct val="100000"/>
              </a:lnSpc>
            </a:pPr>
            <a:r>
              <a:rPr sz="1400" i="1" spc="-40" dirty="0">
                <a:latin typeface="游ゴシック" panose="020B0400000000000000" pitchFamily="50" charset="-128"/>
                <a:ea typeface="游ゴシック" panose="020B0400000000000000" pitchFamily="50" charset="-128"/>
                <a:cs typeface="Arial"/>
              </a:rPr>
              <a:t>May,  </a:t>
            </a:r>
            <a:r>
              <a:rPr sz="1400" i="1" spc="-170" dirty="0">
                <a:latin typeface="游ゴシック" panose="020B0400000000000000" pitchFamily="50" charset="-128"/>
                <a:ea typeface="游ゴシック" panose="020B0400000000000000" pitchFamily="50" charset="-128"/>
                <a:cs typeface="Arial"/>
              </a:rPr>
              <a:t>O</a:t>
            </a:r>
            <a:r>
              <a:rPr sz="1400" i="1" spc="-120" dirty="0">
                <a:latin typeface="游ゴシック" panose="020B0400000000000000" pitchFamily="50" charset="-128"/>
                <a:ea typeface="游ゴシック" panose="020B0400000000000000" pitchFamily="50" charset="-128"/>
                <a:cs typeface="Arial"/>
              </a:rPr>
              <a:t>c</a:t>
            </a:r>
            <a:r>
              <a:rPr sz="1400" i="1" spc="75" dirty="0">
                <a:latin typeface="游ゴシック" panose="020B0400000000000000" pitchFamily="50" charset="-128"/>
                <a:ea typeface="游ゴシック" panose="020B0400000000000000" pitchFamily="50" charset="-128"/>
                <a:cs typeface="Arial"/>
              </a:rPr>
              <a:t>t</a:t>
            </a:r>
            <a:r>
              <a:rPr sz="1400" i="1" spc="-65" dirty="0">
                <a:latin typeface="游ゴシック" panose="020B0400000000000000" pitchFamily="50" charset="-128"/>
                <a:ea typeface="游ゴシック" panose="020B0400000000000000" pitchFamily="50" charset="-128"/>
                <a:cs typeface="Arial"/>
              </a:rPr>
              <a:t>o</a:t>
            </a:r>
            <a:r>
              <a:rPr sz="1400" i="1" spc="-90" dirty="0">
                <a:latin typeface="游ゴシック" panose="020B0400000000000000" pitchFamily="50" charset="-128"/>
                <a:ea typeface="游ゴシック" panose="020B0400000000000000" pitchFamily="50" charset="-128"/>
                <a:cs typeface="Arial"/>
              </a:rPr>
              <a:t>b</a:t>
            </a:r>
            <a:r>
              <a:rPr sz="1400" i="1" spc="-85" dirty="0">
                <a:latin typeface="游ゴシック" panose="020B0400000000000000" pitchFamily="50" charset="-128"/>
                <a:ea typeface="游ゴシック" panose="020B0400000000000000" pitchFamily="50" charset="-128"/>
                <a:cs typeface="Arial"/>
              </a:rPr>
              <a:t>e</a:t>
            </a:r>
            <a:r>
              <a:rPr sz="1400" i="1" spc="10" dirty="0">
                <a:latin typeface="游ゴシック" panose="020B0400000000000000" pitchFamily="50" charset="-128"/>
                <a:ea typeface="游ゴシック" panose="020B0400000000000000" pitchFamily="50" charset="-128"/>
                <a:cs typeface="Arial"/>
              </a:rPr>
              <a:t>r  </a:t>
            </a:r>
            <a:r>
              <a:rPr sz="1400" i="1" spc="-75" dirty="0">
                <a:latin typeface="游ゴシック" panose="020B0400000000000000" pitchFamily="50" charset="-128"/>
                <a:ea typeface="游ゴシック" panose="020B0400000000000000" pitchFamily="50" charset="-128"/>
                <a:cs typeface="Arial"/>
              </a:rPr>
              <a:t>2017</a:t>
            </a:r>
            <a:endParaRPr sz="1400" dirty="0">
              <a:latin typeface="游ゴシック" panose="020B0400000000000000" pitchFamily="50" charset="-128"/>
              <a:ea typeface="游ゴシック" panose="020B0400000000000000" pitchFamily="50" charset="-128"/>
              <a:cs typeface="Arial"/>
            </a:endParaRPr>
          </a:p>
        </p:txBody>
      </p:sp>
      <p:sp>
        <p:nvSpPr>
          <p:cNvPr id="45" name="object 33"/>
          <p:cNvSpPr txBox="1"/>
          <p:nvPr/>
        </p:nvSpPr>
        <p:spPr>
          <a:xfrm>
            <a:off x="9951160" y="4903633"/>
            <a:ext cx="2108005" cy="443711"/>
          </a:xfrm>
          <a:prstGeom prst="rect">
            <a:avLst/>
          </a:prstGeom>
        </p:spPr>
        <p:txBody>
          <a:bodyPr vert="horz" wrap="square" lIns="0" tIns="12700" rIns="0" bIns="0" rtlCol="0">
            <a:spAutoFit/>
          </a:bodyPr>
          <a:lstStyle/>
          <a:p>
            <a:pPr algn="ctr">
              <a:lnSpc>
                <a:spcPct val="100000"/>
              </a:lnSpc>
              <a:spcBef>
                <a:spcPts val="100"/>
              </a:spcBef>
            </a:pPr>
            <a:r>
              <a:rPr sz="1400" b="1" spc="-50" dirty="0">
                <a:latin typeface="游ゴシック" panose="020B0400000000000000" pitchFamily="50" charset="-128"/>
                <a:ea typeface="游ゴシック" panose="020B0400000000000000" pitchFamily="50" charset="-128"/>
                <a:cs typeface="Arial"/>
              </a:rPr>
              <a:t>4th </a:t>
            </a:r>
            <a:r>
              <a:rPr sz="1400" b="1" spc="-145" dirty="0">
                <a:latin typeface="游ゴシック" panose="020B0400000000000000" pitchFamily="50" charset="-128"/>
                <a:ea typeface="游ゴシック" panose="020B0400000000000000" pitchFamily="50" charset="-128"/>
                <a:cs typeface="Arial"/>
              </a:rPr>
              <a:t>BRAIN</a:t>
            </a:r>
            <a:r>
              <a:rPr sz="1400" b="1" spc="-175" dirty="0">
                <a:latin typeface="游ゴシック" panose="020B0400000000000000" pitchFamily="50" charset="-128"/>
                <a:ea typeface="游ゴシック" panose="020B0400000000000000" pitchFamily="50" charset="-128"/>
                <a:cs typeface="Arial"/>
              </a:rPr>
              <a:t> </a:t>
            </a:r>
            <a:r>
              <a:rPr sz="1400" b="1" spc="-110" dirty="0">
                <a:latin typeface="游ゴシック" panose="020B0400000000000000" pitchFamily="50" charset="-128"/>
                <a:ea typeface="游ゴシック" panose="020B0400000000000000" pitchFamily="50" charset="-128"/>
                <a:cs typeface="Arial"/>
              </a:rPr>
              <a:t>PI</a:t>
            </a:r>
            <a:r>
              <a:rPr lang="ja-JP" altLang="en-US" sz="1400" b="1" spc="-110" dirty="0">
                <a:latin typeface="游ゴシック" panose="020B0400000000000000" pitchFamily="50" charset="-128"/>
                <a:ea typeface="游ゴシック" panose="020B0400000000000000" pitchFamily="50" charset="-128"/>
                <a:cs typeface="Arial"/>
              </a:rPr>
              <a:t> </a:t>
            </a:r>
            <a:r>
              <a:rPr sz="1400" b="1" spc="-60" dirty="0">
                <a:latin typeface="游ゴシック" panose="020B0400000000000000" pitchFamily="50" charset="-128"/>
                <a:ea typeface="游ゴシック" panose="020B0400000000000000" pitchFamily="50" charset="-128"/>
                <a:cs typeface="Arial"/>
              </a:rPr>
              <a:t>Meeting</a:t>
            </a:r>
            <a:endParaRPr sz="1400" dirty="0">
              <a:latin typeface="游ゴシック" panose="020B0400000000000000" pitchFamily="50" charset="-128"/>
              <a:ea typeface="游ゴシック" panose="020B0400000000000000" pitchFamily="50" charset="-128"/>
              <a:cs typeface="Arial"/>
            </a:endParaRPr>
          </a:p>
          <a:p>
            <a:pPr algn="ctr">
              <a:lnSpc>
                <a:spcPct val="100000"/>
              </a:lnSpc>
            </a:pPr>
            <a:r>
              <a:rPr sz="1400" i="1" spc="-35" dirty="0">
                <a:latin typeface="游ゴシック" panose="020B0400000000000000" pitchFamily="50" charset="-128"/>
                <a:ea typeface="游ゴシック" panose="020B0400000000000000" pitchFamily="50" charset="-128"/>
                <a:cs typeface="Arial"/>
              </a:rPr>
              <a:t>April</a:t>
            </a:r>
            <a:r>
              <a:rPr sz="1400" i="1" spc="-100"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2018</a:t>
            </a:r>
            <a:endParaRPr sz="1400" dirty="0">
              <a:latin typeface="游ゴシック" panose="020B0400000000000000" pitchFamily="50" charset="-128"/>
              <a:ea typeface="游ゴシック" panose="020B0400000000000000" pitchFamily="50" charset="-128"/>
              <a:cs typeface="Arial"/>
            </a:endParaRPr>
          </a:p>
        </p:txBody>
      </p:sp>
      <p:sp>
        <p:nvSpPr>
          <p:cNvPr id="46" name="object 34"/>
          <p:cNvSpPr/>
          <p:nvPr/>
        </p:nvSpPr>
        <p:spPr>
          <a:xfrm>
            <a:off x="3579978" y="330327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7" name="object 35"/>
          <p:cNvSpPr/>
          <p:nvPr/>
        </p:nvSpPr>
        <p:spPr>
          <a:xfrm>
            <a:off x="3579978" y="330327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8" name="object 36"/>
          <p:cNvSpPr/>
          <p:nvPr/>
        </p:nvSpPr>
        <p:spPr>
          <a:xfrm>
            <a:off x="3752953" y="3755137"/>
            <a:ext cx="111251" cy="669036"/>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9" name="object 37"/>
          <p:cNvSpPr/>
          <p:nvPr/>
        </p:nvSpPr>
        <p:spPr>
          <a:xfrm>
            <a:off x="3808578" y="3777236"/>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0" name="object 38"/>
          <p:cNvSpPr/>
          <p:nvPr/>
        </p:nvSpPr>
        <p:spPr>
          <a:xfrm>
            <a:off x="2883510" y="331089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1" name="object 39"/>
          <p:cNvSpPr/>
          <p:nvPr/>
        </p:nvSpPr>
        <p:spPr>
          <a:xfrm>
            <a:off x="2883510" y="331089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2" name="object 40"/>
          <p:cNvSpPr/>
          <p:nvPr/>
        </p:nvSpPr>
        <p:spPr>
          <a:xfrm>
            <a:off x="3056484" y="2700529"/>
            <a:ext cx="111252" cy="669036"/>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3" name="object 41"/>
          <p:cNvSpPr/>
          <p:nvPr/>
        </p:nvSpPr>
        <p:spPr>
          <a:xfrm>
            <a:off x="3112111" y="2722628"/>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4" name="object 42"/>
          <p:cNvSpPr/>
          <p:nvPr/>
        </p:nvSpPr>
        <p:spPr>
          <a:xfrm>
            <a:off x="4198723" y="331089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5" name="object 43"/>
          <p:cNvSpPr/>
          <p:nvPr/>
        </p:nvSpPr>
        <p:spPr>
          <a:xfrm>
            <a:off x="4198723" y="331089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6" name="object 44"/>
          <p:cNvSpPr/>
          <p:nvPr/>
        </p:nvSpPr>
        <p:spPr>
          <a:xfrm>
            <a:off x="4368649" y="2700529"/>
            <a:ext cx="111251" cy="669036"/>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7" name="object 45"/>
          <p:cNvSpPr/>
          <p:nvPr/>
        </p:nvSpPr>
        <p:spPr>
          <a:xfrm>
            <a:off x="4424274" y="2722628"/>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8" name="object 46"/>
          <p:cNvSpPr/>
          <p:nvPr/>
        </p:nvSpPr>
        <p:spPr>
          <a:xfrm>
            <a:off x="4882999" y="330327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00B0F0"/>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9" name="object 47"/>
          <p:cNvSpPr/>
          <p:nvPr/>
        </p:nvSpPr>
        <p:spPr>
          <a:xfrm>
            <a:off x="4882999" y="330327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0" name="object 48"/>
          <p:cNvSpPr/>
          <p:nvPr/>
        </p:nvSpPr>
        <p:spPr>
          <a:xfrm>
            <a:off x="5063593" y="3755137"/>
            <a:ext cx="111251" cy="669036"/>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1" name="object 49"/>
          <p:cNvSpPr/>
          <p:nvPr/>
        </p:nvSpPr>
        <p:spPr>
          <a:xfrm>
            <a:off x="5119218" y="3777236"/>
            <a:ext cx="0" cy="570865"/>
          </a:xfrm>
          <a:custGeom>
            <a:avLst/>
            <a:gdLst/>
            <a:ahLst/>
            <a:cxnLst/>
            <a:rect l="l" t="t" r="r" b="b"/>
            <a:pathLst>
              <a:path h="570864">
                <a:moveTo>
                  <a:pt x="0" y="0"/>
                </a:moveTo>
                <a:lnTo>
                  <a:pt x="0" y="570687"/>
                </a:lnTo>
              </a:path>
            </a:pathLst>
          </a:custGeom>
          <a:ln w="25908">
            <a:solidFill>
              <a:srgbClr val="00B0F0"/>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2" name="object 50"/>
          <p:cNvSpPr/>
          <p:nvPr/>
        </p:nvSpPr>
        <p:spPr>
          <a:xfrm>
            <a:off x="5512411" y="331089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3" name="object 51"/>
          <p:cNvSpPr/>
          <p:nvPr/>
        </p:nvSpPr>
        <p:spPr>
          <a:xfrm>
            <a:off x="5512411" y="331089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4" name="object 52"/>
          <p:cNvSpPr/>
          <p:nvPr/>
        </p:nvSpPr>
        <p:spPr>
          <a:xfrm>
            <a:off x="5688432" y="2700529"/>
            <a:ext cx="111251" cy="669036"/>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5" name="object 53"/>
          <p:cNvSpPr/>
          <p:nvPr/>
        </p:nvSpPr>
        <p:spPr>
          <a:xfrm>
            <a:off x="5744058" y="2722628"/>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6" name="object 54"/>
          <p:cNvSpPr/>
          <p:nvPr/>
        </p:nvSpPr>
        <p:spPr>
          <a:xfrm>
            <a:off x="6187543" y="330327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7" name="object 55"/>
          <p:cNvSpPr/>
          <p:nvPr/>
        </p:nvSpPr>
        <p:spPr>
          <a:xfrm>
            <a:off x="6187543" y="330327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8" name="object 56"/>
          <p:cNvSpPr/>
          <p:nvPr/>
        </p:nvSpPr>
        <p:spPr>
          <a:xfrm>
            <a:off x="6365088" y="3755137"/>
            <a:ext cx="111251" cy="669036"/>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9" name="object 57"/>
          <p:cNvSpPr/>
          <p:nvPr/>
        </p:nvSpPr>
        <p:spPr>
          <a:xfrm>
            <a:off x="6420714" y="3777236"/>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0" name="object 58"/>
          <p:cNvSpPr/>
          <p:nvPr/>
        </p:nvSpPr>
        <p:spPr>
          <a:xfrm>
            <a:off x="6826099" y="331089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1" name="object 59"/>
          <p:cNvSpPr/>
          <p:nvPr/>
        </p:nvSpPr>
        <p:spPr>
          <a:xfrm>
            <a:off x="6826099" y="331089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2" name="object 60"/>
          <p:cNvSpPr/>
          <p:nvPr/>
        </p:nvSpPr>
        <p:spPr>
          <a:xfrm>
            <a:off x="6991452" y="2700529"/>
            <a:ext cx="111251" cy="669036"/>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3" name="object 61"/>
          <p:cNvSpPr/>
          <p:nvPr/>
        </p:nvSpPr>
        <p:spPr>
          <a:xfrm>
            <a:off x="7047078" y="2722628"/>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4" name="object 62"/>
          <p:cNvSpPr/>
          <p:nvPr/>
        </p:nvSpPr>
        <p:spPr>
          <a:xfrm>
            <a:off x="8141311" y="331089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5" name="object 63"/>
          <p:cNvSpPr/>
          <p:nvPr/>
        </p:nvSpPr>
        <p:spPr>
          <a:xfrm>
            <a:off x="8141311" y="331089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6" name="object 64"/>
          <p:cNvSpPr/>
          <p:nvPr/>
        </p:nvSpPr>
        <p:spPr>
          <a:xfrm>
            <a:off x="8311237" y="2700529"/>
            <a:ext cx="111251" cy="669036"/>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7" name="object 65"/>
          <p:cNvSpPr/>
          <p:nvPr/>
        </p:nvSpPr>
        <p:spPr>
          <a:xfrm>
            <a:off x="8366863" y="2722628"/>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8" name="object 66"/>
          <p:cNvSpPr/>
          <p:nvPr/>
        </p:nvSpPr>
        <p:spPr>
          <a:xfrm>
            <a:off x="8793582" y="330327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9" name="object 67"/>
          <p:cNvSpPr/>
          <p:nvPr/>
        </p:nvSpPr>
        <p:spPr>
          <a:xfrm>
            <a:off x="8793582" y="3303272"/>
            <a:ext cx="457200" cy="457200"/>
          </a:xfrm>
          <a:custGeom>
            <a:avLst/>
            <a:gdLst/>
            <a:ahLst/>
            <a:cxnLst/>
            <a:rect l="l" t="t" r="r" b="b"/>
            <a:pathLst>
              <a:path w="457200" h="457200">
                <a:moveTo>
                  <a:pt x="457200" y="228600"/>
                </a:move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0" name="object 68"/>
          <p:cNvSpPr/>
          <p:nvPr/>
        </p:nvSpPr>
        <p:spPr>
          <a:xfrm>
            <a:off x="8965032" y="3741422"/>
            <a:ext cx="111251" cy="669036"/>
          </a:xfrm>
          <a:prstGeom prst="rect">
            <a:avLst/>
          </a:prstGeom>
          <a:blipFill>
            <a:blip r:embed="rId20"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1" name="object 69"/>
          <p:cNvSpPr/>
          <p:nvPr/>
        </p:nvSpPr>
        <p:spPr>
          <a:xfrm>
            <a:off x="9020658" y="3777236"/>
            <a:ext cx="0" cy="570865"/>
          </a:xfrm>
          <a:custGeom>
            <a:avLst/>
            <a:gdLst/>
            <a:ahLst/>
            <a:cxnLst/>
            <a:rect l="l" t="t" r="r" b="b"/>
            <a:pathLst>
              <a:path h="570864">
                <a:moveTo>
                  <a:pt x="0" y="570687"/>
                </a:moveTo>
                <a:lnTo>
                  <a:pt x="0" y="0"/>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2" name="object 70"/>
          <p:cNvSpPr/>
          <p:nvPr/>
        </p:nvSpPr>
        <p:spPr>
          <a:xfrm>
            <a:off x="10096603" y="330327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92D050"/>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3" name="object 71"/>
          <p:cNvSpPr/>
          <p:nvPr/>
        </p:nvSpPr>
        <p:spPr>
          <a:xfrm>
            <a:off x="10096603" y="3303272"/>
            <a:ext cx="457200" cy="457200"/>
          </a:xfrm>
          <a:custGeom>
            <a:avLst/>
            <a:gdLst/>
            <a:ahLst/>
            <a:cxnLst/>
            <a:rect l="l" t="t" r="r" b="b"/>
            <a:pathLst>
              <a:path w="457200" h="457200">
                <a:moveTo>
                  <a:pt x="457200" y="228600"/>
                </a:move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4" name="object 73"/>
          <p:cNvSpPr/>
          <p:nvPr/>
        </p:nvSpPr>
        <p:spPr>
          <a:xfrm>
            <a:off x="10323678" y="3777236"/>
            <a:ext cx="55625" cy="1024602"/>
          </a:xfrm>
          <a:custGeom>
            <a:avLst/>
            <a:gdLst/>
            <a:ahLst/>
            <a:cxnLst/>
            <a:rect l="l" t="t" r="r" b="b"/>
            <a:pathLst>
              <a:path h="570864">
                <a:moveTo>
                  <a:pt x="0" y="570687"/>
                </a:moveTo>
                <a:lnTo>
                  <a:pt x="0" y="0"/>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5" name="object 74"/>
          <p:cNvSpPr/>
          <p:nvPr/>
        </p:nvSpPr>
        <p:spPr>
          <a:xfrm>
            <a:off x="7490563" y="330327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6" name="object 75"/>
          <p:cNvSpPr/>
          <p:nvPr/>
        </p:nvSpPr>
        <p:spPr>
          <a:xfrm>
            <a:off x="7490563" y="330327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7" name="object 76"/>
          <p:cNvSpPr/>
          <p:nvPr/>
        </p:nvSpPr>
        <p:spPr>
          <a:xfrm>
            <a:off x="7668108" y="3755137"/>
            <a:ext cx="111251" cy="669036"/>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8" name="object 77"/>
          <p:cNvSpPr/>
          <p:nvPr/>
        </p:nvSpPr>
        <p:spPr>
          <a:xfrm>
            <a:off x="7723734" y="3777236"/>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9" name="object 78"/>
          <p:cNvSpPr/>
          <p:nvPr/>
        </p:nvSpPr>
        <p:spPr>
          <a:xfrm>
            <a:off x="9447379" y="331089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90" name="object 79"/>
          <p:cNvSpPr/>
          <p:nvPr/>
        </p:nvSpPr>
        <p:spPr>
          <a:xfrm>
            <a:off x="9447379" y="331089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91" name="object 80"/>
          <p:cNvSpPr/>
          <p:nvPr/>
        </p:nvSpPr>
        <p:spPr>
          <a:xfrm>
            <a:off x="9617304" y="2700529"/>
            <a:ext cx="111251" cy="669036"/>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92" name="object 81"/>
          <p:cNvSpPr/>
          <p:nvPr/>
        </p:nvSpPr>
        <p:spPr>
          <a:xfrm>
            <a:off x="9672930" y="2722628"/>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94" name="object 4"/>
          <p:cNvSpPr/>
          <p:nvPr/>
        </p:nvSpPr>
        <p:spPr>
          <a:xfrm>
            <a:off x="266700" y="81818"/>
            <a:ext cx="2930315" cy="1839005"/>
          </a:xfrm>
          <a:prstGeom prst="rect">
            <a:avLst/>
          </a:prstGeom>
          <a:blipFill>
            <a:blip r:embed="rId21" cstate="print"/>
            <a:stretch>
              <a:fillRect/>
            </a:stretch>
          </a:blipFill>
        </p:spPr>
        <p:txBody>
          <a:bodyPr wrap="square" lIns="0" tIns="0" rIns="0" bIns="0" rtlCol="0"/>
          <a:lstStyle/>
          <a:p>
            <a:endParaRPr/>
          </a:p>
        </p:txBody>
      </p:sp>
      <p:sp>
        <p:nvSpPr>
          <p:cNvPr id="12" name="テキスト ボックス 11"/>
          <p:cNvSpPr txBox="1"/>
          <p:nvPr/>
        </p:nvSpPr>
        <p:spPr>
          <a:xfrm>
            <a:off x="194095" y="1698255"/>
            <a:ext cx="1601573" cy="230832"/>
          </a:xfrm>
          <a:prstGeom prst="rect">
            <a:avLst/>
          </a:prstGeom>
          <a:noFill/>
        </p:spPr>
        <p:txBody>
          <a:bodyPr wrap="square" rtlCol="0">
            <a:spAutoFit/>
          </a:bodyPr>
          <a:lstStyle/>
          <a:p>
            <a:r>
              <a:rPr kumimoji="1" lang="ja-JP" altLang="en-US" sz="900" dirty="0">
                <a:solidFill>
                  <a:schemeClr val="bg1"/>
                </a:solidFill>
                <a:latin typeface="Meiryo UI" panose="020B0604030504040204" pitchFamily="50" charset="-128"/>
                <a:ea typeface="Meiryo UI" panose="020B0604030504040204" pitchFamily="50" charset="-128"/>
              </a:rPr>
              <a:t>（出典）米大統領府</a:t>
            </a:r>
            <a:r>
              <a:rPr kumimoji="1" lang="en-US" altLang="ja-JP" sz="900" dirty="0">
                <a:solidFill>
                  <a:schemeClr val="bg1"/>
                </a:solidFill>
                <a:latin typeface="Meiryo UI" panose="020B0604030504040204" pitchFamily="50" charset="-128"/>
                <a:ea typeface="Meiryo UI" panose="020B0604030504040204" pitchFamily="50" charset="-128"/>
              </a:rPr>
              <a:t>HP</a:t>
            </a:r>
            <a:endParaRPr kumimoji="1" lang="ja-JP" altLang="en-US" sz="900" dirty="0">
              <a:solidFill>
                <a:schemeClr val="bg1"/>
              </a:solidFill>
              <a:latin typeface="Meiryo UI" panose="020B0604030504040204" pitchFamily="50" charset="-128"/>
              <a:ea typeface="Meiryo UI" panose="020B0604030504040204" pitchFamily="50" charset="-128"/>
            </a:endParaRPr>
          </a:p>
        </p:txBody>
      </p:sp>
      <p:sp>
        <p:nvSpPr>
          <p:cNvPr id="95" name="object 2"/>
          <p:cNvSpPr txBox="1">
            <a:spLocks/>
          </p:cNvSpPr>
          <p:nvPr/>
        </p:nvSpPr>
        <p:spPr>
          <a:xfrm>
            <a:off x="181608" y="3105344"/>
            <a:ext cx="2399929" cy="950260"/>
          </a:xfrm>
          <a:prstGeom prst="rect">
            <a:avLst/>
          </a:prstGeom>
        </p:spPr>
        <p:txBody>
          <a:bodyPr vert="horz" wrap="square" lIns="0" tIns="1397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10"/>
              </a:spcBef>
            </a:pPr>
            <a:r>
              <a:rPr lang="en-US" sz="2000" b="1" spc="-135" dirty="0">
                <a:latin typeface="Meiryo UI" panose="020B0604030504040204" pitchFamily="50" charset="-128"/>
                <a:ea typeface="Meiryo UI" panose="020B0604030504040204" pitchFamily="50" charset="-128"/>
              </a:rPr>
              <a:t>“The </a:t>
            </a:r>
            <a:r>
              <a:rPr lang="en-US" sz="2000" b="1" spc="-140" dirty="0">
                <a:latin typeface="Meiryo UI" panose="020B0604030504040204" pitchFamily="50" charset="-128"/>
                <a:ea typeface="Meiryo UI" panose="020B0604030504040204" pitchFamily="50" charset="-128"/>
              </a:rPr>
              <a:t>Next </a:t>
            </a:r>
          </a:p>
          <a:p>
            <a:pPr marL="12700">
              <a:lnSpc>
                <a:spcPct val="100000"/>
              </a:lnSpc>
              <a:spcBef>
                <a:spcPts val="110"/>
              </a:spcBef>
            </a:pPr>
            <a:r>
              <a:rPr lang="en-US" sz="2000" b="1" spc="55" dirty="0">
                <a:latin typeface="Meiryo UI" panose="020B0604030504040204" pitchFamily="50" charset="-128"/>
                <a:ea typeface="Meiryo UI" panose="020B0604030504040204" pitchFamily="50" charset="-128"/>
              </a:rPr>
              <a:t>Great </a:t>
            </a:r>
            <a:r>
              <a:rPr lang="en-US" sz="2000" b="1" spc="40" dirty="0">
                <a:latin typeface="Meiryo UI" panose="020B0604030504040204" pitchFamily="50" charset="-128"/>
                <a:ea typeface="Meiryo UI" panose="020B0604030504040204" pitchFamily="50" charset="-128"/>
              </a:rPr>
              <a:t>American</a:t>
            </a:r>
            <a:r>
              <a:rPr lang="en-US" sz="2000" b="1" spc="-1280" dirty="0">
                <a:latin typeface="Meiryo UI" panose="020B0604030504040204" pitchFamily="50" charset="-128"/>
                <a:ea typeface="Meiryo UI" panose="020B0604030504040204" pitchFamily="50" charset="-128"/>
              </a:rPr>
              <a:t> </a:t>
            </a:r>
            <a:r>
              <a:rPr lang="en-US" sz="2000" b="1" spc="-45" dirty="0">
                <a:latin typeface="Meiryo UI" panose="020B0604030504040204" pitchFamily="50" charset="-128"/>
                <a:ea typeface="Meiryo UI" panose="020B0604030504040204" pitchFamily="50" charset="-128"/>
              </a:rPr>
              <a:t>Project”</a:t>
            </a:r>
            <a:endParaRPr lang="en-US" sz="2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482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12192000" cy="584775"/>
          </a:xfrm>
          <a:prstGeom prst="rect">
            <a:avLst/>
          </a:prstGeom>
        </p:spPr>
        <p:txBody>
          <a:bodyPr wrap="square">
            <a:spAutoFit/>
          </a:bodyPr>
          <a:lstStyle/>
          <a:p>
            <a:pPr algn="ctr"/>
            <a:r>
              <a:rPr lang="ja-JP" altLang="en-US" sz="3200" b="1" dirty="0">
                <a:latin typeface="Meiryo UI" panose="020B0604030504040204" pitchFamily="50" charset="-128"/>
                <a:ea typeface="Meiryo UI" panose="020B0604030504040204" pitchFamily="50" charset="-128"/>
              </a:rPr>
              <a:t>アレン脳科学研究所</a:t>
            </a:r>
          </a:p>
        </p:txBody>
      </p:sp>
      <p:sp>
        <p:nvSpPr>
          <p:cNvPr id="18" name="正方形/長方形 17"/>
          <p:cNvSpPr/>
          <p:nvPr/>
        </p:nvSpPr>
        <p:spPr>
          <a:xfrm>
            <a:off x="4392752" y="415498"/>
            <a:ext cx="3352521" cy="338554"/>
          </a:xfrm>
          <a:prstGeom prst="rect">
            <a:avLst/>
          </a:prstGeom>
        </p:spPr>
        <p:txBody>
          <a:bodyPr wrap="none">
            <a:spAutoFit/>
          </a:bodyPr>
          <a:lstStyle/>
          <a:p>
            <a:r>
              <a:rPr lang="en-US" altLang="ja-JP" sz="1600" dirty="0">
                <a:latin typeface="Meiryo UI" panose="020B0604030504040204" pitchFamily="50" charset="-128"/>
                <a:ea typeface="Meiryo UI" panose="020B0604030504040204" pitchFamily="50" charset="-128"/>
              </a:rPr>
              <a:t>Allen Institute for Brain Science</a:t>
            </a:r>
            <a:endParaRPr lang="ja-JP" altLang="en-US" sz="1600" dirty="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3"/>
          <a:stretch>
            <a:fillRect/>
          </a:stretch>
        </p:blipFill>
        <p:spPr>
          <a:xfrm>
            <a:off x="123964" y="890150"/>
            <a:ext cx="5906948" cy="3307648"/>
          </a:xfrm>
          <a:prstGeom prst="rect">
            <a:avLst/>
          </a:prstGeom>
        </p:spPr>
      </p:pic>
      <p:sp>
        <p:nvSpPr>
          <p:cNvPr id="5" name="object 3"/>
          <p:cNvSpPr/>
          <p:nvPr/>
        </p:nvSpPr>
        <p:spPr>
          <a:xfrm>
            <a:off x="1426301" y="4367075"/>
            <a:ext cx="9399586" cy="2490925"/>
          </a:xfrm>
          <a:prstGeom prst="rect">
            <a:avLst/>
          </a:prstGeom>
          <a:blipFill>
            <a:blip r:embed="rId4" cstate="print"/>
            <a:stretch>
              <a:fillRect/>
            </a:stretch>
          </a:blipFill>
        </p:spPr>
        <p:txBody>
          <a:bodyPr wrap="square" lIns="0" tIns="0" rIns="0" bIns="0" rtlCol="0"/>
          <a:lstStyle/>
          <a:p>
            <a:endParaRPr/>
          </a:p>
        </p:txBody>
      </p:sp>
      <p:sp>
        <p:nvSpPr>
          <p:cNvPr id="6" name="object 4"/>
          <p:cNvSpPr txBox="1">
            <a:spLocks/>
          </p:cNvSpPr>
          <p:nvPr/>
        </p:nvSpPr>
        <p:spPr>
          <a:xfrm>
            <a:off x="6411912" y="2426248"/>
            <a:ext cx="4623810" cy="352404"/>
          </a:xfrm>
          <a:prstGeom prst="rect">
            <a:avLst/>
          </a:prstGeom>
        </p:spPr>
        <p:txBody>
          <a:bodyPr vert="horz" wrap="square" lIns="0" tIns="1143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683260" marR="5080" indent="-670560">
              <a:lnSpc>
                <a:spcPct val="101099"/>
              </a:lnSpc>
              <a:spcBef>
                <a:spcPts val="90"/>
              </a:spcBef>
            </a:pPr>
            <a:r>
              <a:rPr lang="ja-JP" altLang="en-US" sz="2400" b="1" spc="15" dirty="0">
                <a:latin typeface="Meiryo UI" panose="020B0604030504040204" pitchFamily="50" charset="-128"/>
                <a:ea typeface="Meiryo UI" panose="020B0604030504040204" pitchFamily="50" charset="-128"/>
              </a:rPr>
              <a:t>★</a:t>
            </a:r>
            <a:r>
              <a:rPr lang="en-US" sz="2400" b="1" u="sng" spc="15" dirty="0">
                <a:latin typeface="Meiryo UI" panose="020B0604030504040204" pitchFamily="50" charset="-128"/>
                <a:ea typeface="Meiryo UI" panose="020B0604030504040204" pitchFamily="50" charset="-128"/>
              </a:rPr>
              <a:t>Online </a:t>
            </a:r>
            <a:r>
              <a:rPr lang="en-US" sz="2400" b="1" u="sng" spc="10" dirty="0">
                <a:latin typeface="Meiryo UI" panose="020B0604030504040204" pitchFamily="50" charset="-128"/>
                <a:ea typeface="Meiryo UI" panose="020B0604030504040204" pitchFamily="50" charset="-128"/>
              </a:rPr>
              <a:t>Public</a:t>
            </a:r>
            <a:r>
              <a:rPr lang="en-US" sz="2400" b="1" u="sng" spc="-25" dirty="0">
                <a:latin typeface="Meiryo UI" panose="020B0604030504040204" pitchFamily="50" charset="-128"/>
                <a:ea typeface="Meiryo UI" panose="020B0604030504040204" pitchFamily="50" charset="-128"/>
              </a:rPr>
              <a:t> </a:t>
            </a:r>
            <a:r>
              <a:rPr lang="en-US" sz="2400" b="1" u="sng" spc="10" dirty="0">
                <a:latin typeface="Meiryo UI" panose="020B0604030504040204" pitchFamily="50" charset="-128"/>
                <a:ea typeface="Meiryo UI" panose="020B0604030504040204" pitchFamily="50" charset="-128"/>
              </a:rPr>
              <a:t>Resources</a:t>
            </a:r>
          </a:p>
        </p:txBody>
      </p:sp>
      <p:sp>
        <p:nvSpPr>
          <p:cNvPr id="7" name="object 5"/>
          <p:cNvSpPr txBox="1"/>
          <p:nvPr/>
        </p:nvSpPr>
        <p:spPr>
          <a:xfrm>
            <a:off x="6254014" y="2778652"/>
            <a:ext cx="5475287" cy="1523494"/>
          </a:xfrm>
          <a:prstGeom prst="rect">
            <a:avLst/>
          </a:prstGeom>
        </p:spPr>
        <p:txBody>
          <a:bodyPr vert="horz" wrap="square" lIns="0" tIns="15240" rIns="0" bIns="0" rtlCol="0">
            <a:spAutoFit/>
          </a:bodyPr>
          <a:lstStyle/>
          <a:p>
            <a:pPr marL="500380" indent="-487680">
              <a:lnSpc>
                <a:spcPct val="100000"/>
              </a:lnSpc>
              <a:spcBef>
                <a:spcPts val="120"/>
              </a:spcBef>
              <a:buChar char="•"/>
              <a:tabLst>
                <a:tab pos="499745" algn="l"/>
                <a:tab pos="500380" algn="l"/>
              </a:tabLst>
            </a:pPr>
            <a:r>
              <a:rPr sz="1400" spc="5" dirty="0">
                <a:latin typeface="Meiryo UI" panose="020B0604030504040204" pitchFamily="50" charset="-128"/>
                <a:ea typeface="Meiryo UI" panose="020B0604030504040204" pitchFamily="50" charset="-128"/>
                <a:cs typeface="Arial"/>
              </a:rPr>
              <a:t>Data is available </a:t>
            </a:r>
            <a:r>
              <a:rPr sz="1400" dirty="0">
                <a:latin typeface="Meiryo UI" panose="020B0604030504040204" pitchFamily="50" charset="-128"/>
                <a:ea typeface="Meiryo UI" panose="020B0604030504040204" pitchFamily="50" charset="-128"/>
                <a:cs typeface="Arial"/>
              </a:rPr>
              <a:t>for </a:t>
            </a:r>
            <a:r>
              <a:rPr sz="1400" spc="5" dirty="0">
                <a:latin typeface="Meiryo UI" panose="020B0604030504040204" pitchFamily="50" charset="-128"/>
                <a:ea typeface="Meiryo UI" panose="020B0604030504040204" pitchFamily="50" charset="-128"/>
                <a:cs typeface="Arial"/>
              </a:rPr>
              <a:t>public</a:t>
            </a:r>
            <a:r>
              <a:rPr sz="1400" spc="-5" dirty="0">
                <a:latin typeface="Meiryo UI" panose="020B0604030504040204" pitchFamily="50" charset="-128"/>
                <a:ea typeface="Meiryo UI" panose="020B0604030504040204" pitchFamily="50" charset="-128"/>
                <a:cs typeface="Arial"/>
              </a:rPr>
              <a:t> </a:t>
            </a:r>
            <a:r>
              <a:rPr sz="1400" spc="5" dirty="0">
                <a:latin typeface="Meiryo UI" panose="020B0604030504040204" pitchFamily="50" charset="-128"/>
                <a:ea typeface="Meiryo UI" panose="020B0604030504040204" pitchFamily="50" charset="-128"/>
                <a:cs typeface="Arial"/>
              </a:rPr>
              <a:t>use</a:t>
            </a:r>
            <a:endParaRPr sz="1400" dirty="0">
              <a:latin typeface="Meiryo UI" panose="020B0604030504040204" pitchFamily="50" charset="-128"/>
              <a:ea typeface="Meiryo UI" panose="020B0604030504040204" pitchFamily="50" charset="-128"/>
              <a:cs typeface="Arial"/>
            </a:endParaRPr>
          </a:p>
          <a:p>
            <a:pPr marL="500380" indent="-487680">
              <a:lnSpc>
                <a:spcPct val="100000"/>
              </a:lnSpc>
              <a:spcBef>
                <a:spcPts val="25"/>
              </a:spcBef>
              <a:buChar char="•"/>
              <a:tabLst>
                <a:tab pos="499745" algn="l"/>
                <a:tab pos="500380" algn="l"/>
              </a:tabLst>
            </a:pPr>
            <a:r>
              <a:rPr sz="1400" spc="5" dirty="0">
                <a:latin typeface="Meiryo UI" panose="020B0604030504040204" pitchFamily="50" charset="-128"/>
                <a:ea typeface="Meiryo UI" panose="020B0604030504040204" pitchFamily="50" charset="-128"/>
                <a:cs typeface="Arial"/>
              </a:rPr>
              <a:t>Data analysis and mining are performed </a:t>
            </a:r>
            <a:r>
              <a:rPr sz="1400" dirty="0">
                <a:latin typeface="Meiryo UI" panose="020B0604030504040204" pitchFamily="50" charset="-128"/>
                <a:ea typeface="Meiryo UI" panose="020B0604030504040204" pitchFamily="50" charset="-128"/>
                <a:cs typeface="Arial"/>
              </a:rPr>
              <a:t>after </a:t>
            </a:r>
            <a:r>
              <a:rPr sz="1400" spc="5" dirty="0">
                <a:latin typeface="Meiryo UI" panose="020B0604030504040204" pitchFamily="50" charset="-128"/>
                <a:ea typeface="Meiryo UI" panose="020B0604030504040204" pitchFamily="50" charset="-128"/>
                <a:cs typeface="Arial"/>
              </a:rPr>
              <a:t>data</a:t>
            </a:r>
            <a:r>
              <a:rPr sz="1400" spc="-15" dirty="0">
                <a:latin typeface="Meiryo UI" panose="020B0604030504040204" pitchFamily="50" charset="-128"/>
                <a:ea typeface="Meiryo UI" panose="020B0604030504040204" pitchFamily="50" charset="-128"/>
                <a:cs typeface="Arial"/>
              </a:rPr>
              <a:t> </a:t>
            </a:r>
            <a:r>
              <a:rPr sz="1400" spc="5" dirty="0">
                <a:latin typeface="Meiryo UI" panose="020B0604030504040204" pitchFamily="50" charset="-128"/>
                <a:ea typeface="Meiryo UI" panose="020B0604030504040204" pitchFamily="50" charset="-128"/>
                <a:cs typeface="Arial"/>
              </a:rPr>
              <a:t>release</a:t>
            </a:r>
            <a:endParaRPr sz="1400" dirty="0">
              <a:latin typeface="Meiryo UI" panose="020B0604030504040204" pitchFamily="50" charset="-128"/>
              <a:ea typeface="Meiryo UI" panose="020B0604030504040204" pitchFamily="50" charset="-128"/>
              <a:cs typeface="Arial"/>
            </a:endParaRPr>
          </a:p>
          <a:p>
            <a:pPr marL="500380" indent="-487680">
              <a:lnSpc>
                <a:spcPct val="100000"/>
              </a:lnSpc>
              <a:spcBef>
                <a:spcPts val="20"/>
              </a:spcBef>
              <a:buChar char="•"/>
              <a:tabLst>
                <a:tab pos="499745" algn="l"/>
                <a:tab pos="500380" algn="l"/>
              </a:tabLst>
            </a:pPr>
            <a:r>
              <a:rPr sz="1400" spc="5" dirty="0">
                <a:latin typeface="Meiryo UI" panose="020B0604030504040204" pitchFamily="50" charset="-128"/>
                <a:ea typeface="Meiryo UI" panose="020B0604030504040204" pitchFamily="50" charset="-128"/>
                <a:cs typeface="Arial"/>
              </a:rPr>
              <a:t>Approximately 50,000</a:t>
            </a:r>
            <a:r>
              <a:rPr sz="1400" spc="-5" dirty="0">
                <a:latin typeface="Meiryo UI" panose="020B0604030504040204" pitchFamily="50" charset="-128"/>
                <a:ea typeface="Meiryo UI" panose="020B0604030504040204" pitchFamily="50" charset="-128"/>
                <a:cs typeface="Arial"/>
              </a:rPr>
              <a:t> </a:t>
            </a:r>
            <a:r>
              <a:rPr sz="1400" spc="5" dirty="0">
                <a:latin typeface="Meiryo UI" panose="020B0604030504040204" pitchFamily="50" charset="-128"/>
                <a:ea typeface="Meiryo UI" panose="020B0604030504040204" pitchFamily="50" charset="-128"/>
                <a:cs typeface="Arial"/>
              </a:rPr>
              <a:t>visits/month</a:t>
            </a:r>
            <a:endParaRPr sz="1400" dirty="0">
              <a:latin typeface="Meiryo UI" panose="020B0604030504040204" pitchFamily="50" charset="-128"/>
              <a:ea typeface="Meiryo UI" panose="020B0604030504040204" pitchFamily="50" charset="-128"/>
              <a:cs typeface="Arial"/>
            </a:endParaRPr>
          </a:p>
          <a:p>
            <a:pPr marL="500380" indent="-487680">
              <a:lnSpc>
                <a:spcPct val="100000"/>
              </a:lnSpc>
              <a:spcBef>
                <a:spcPts val="25"/>
              </a:spcBef>
              <a:buChar char="•"/>
              <a:tabLst>
                <a:tab pos="499745" algn="l"/>
                <a:tab pos="500380" algn="l"/>
              </a:tabLst>
            </a:pPr>
            <a:r>
              <a:rPr sz="1400" spc="10" dirty="0">
                <a:latin typeface="Meiryo UI" panose="020B0604030504040204" pitchFamily="50" charset="-128"/>
                <a:ea typeface="Meiryo UI" panose="020B0604030504040204" pitchFamily="50" charset="-128"/>
                <a:cs typeface="Arial"/>
              </a:rPr>
              <a:t>More </a:t>
            </a:r>
            <a:r>
              <a:rPr sz="1400" spc="5" dirty="0">
                <a:latin typeface="Meiryo UI" panose="020B0604030504040204" pitchFamily="50" charset="-128"/>
                <a:ea typeface="Meiryo UI" panose="020B0604030504040204" pitchFamily="50" charset="-128"/>
                <a:cs typeface="Arial"/>
              </a:rPr>
              <a:t>than 5,000,000 cumulative</a:t>
            </a:r>
            <a:r>
              <a:rPr sz="1400" spc="-25" dirty="0">
                <a:latin typeface="Meiryo UI" panose="020B0604030504040204" pitchFamily="50" charset="-128"/>
                <a:ea typeface="Meiryo UI" panose="020B0604030504040204" pitchFamily="50" charset="-128"/>
                <a:cs typeface="Arial"/>
              </a:rPr>
              <a:t> </a:t>
            </a:r>
            <a:r>
              <a:rPr sz="1400" spc="5" dirty="0">
                <a:latin typeface="Meiryo UI" panose="020B0604030504040204" pitchFamily="50" charset="-128"/>
                <a:ea typeface="Meiryo UI" panose="020B0604030504040204" pitchFamily="50" charset="-128"/>
                <a:cs typeface="Arial"/>
              </a:rPr>
              <a:t>visits</a:t>
            </a:r>
            <a:endParaRPr sz="1400" dirty="0">
              <a:latin typeface="Meiryo UI" panose="020B0604030504040204" pitchFamily="50" charset="-128"/>
              <a:ea typeface="Meiryo UI" panose="020B0604030504040204" pitchFamily="50" charset="-128"/>
              <a:cs typeface="Arial"/>
            </a:endParaRPr>
          </a:p>
          <a:p>
            <a:pPr marL="500380" indent="-487680">
              <a:lnSpc>
                <a:spcPct val="100000"/>
              </a:lnSpc>
              <a:spcBef>
                <a:spcPts val="25"/>
              </a:spcBef>
              <a:buChar char="•"/>
              <a:tabLst>
                <a:tab pos="499745" algn="l"/>
                <a:tab pos="500380" algn="l"/>
              </a:tabLst>
            </a:pPr>
            <a:r>
              <a:rPr sz="1400" spc="5" dirty="0">
                <a:latin typeface="Meiryo UI" panose="020B0604030504040204" pitchFamily="50" charset="-128"/>
                <a:ea typeface="Meiryo UI" panose="020B0604030504040204" pitchFamily="50" charset="-128"/>
                <a:cs typeface="Arial"/>
              </a:rPr>
              <a:t>Global users from academia, biotech/pharma, </a:t>
            </a:r>
            <a:r>
              <a:rPr sz="1400" dirty="0">
                <a:latin typeface="Meiryo UI" panose="020B0604030504040204" pitchFamily="50" charset="-128"/>
                <a:ea typeface="Meiryo UI" panose="020B0604030504040204" pitchFamily="50" charset="-128"/>
                <a:cs typeface="Arial"/>
              </a:rPr>
              <a:t>nonprofit,</a:t>
            </a:r>
            <a:r>
              <a:rPr sz="1400" spc="45" dirty="0">
                <a:latin typeface="Meiryo UI" panose="020B0604030504040204" pitchFamily="50" charset="-128"/>
                <a:ea typeface="Meiryo UI" panose="020B0604030504040204" pitchFamily="50" charset="-128"/>
                <a:cs typeface="Arial"/>
              </a:rPr>
              <a:t> </a:t>
            </a:r>
            <a:r>
              <a:rPr sz="1400" spc="5" dirty="0">
                <a:latin typeface="Meiryo UI" panose="020B0604030504040204" pitchFamily="50" charset="-128"/>
                <a:ea typeface="Meiryo UI" panose="020B0604030504040204" pitchFamily="50" charset="-128"/>
                <a:cs typeface="Arial"/>
              </a:rPr>
              <a:t>government</a:t>
            </a:r>
            <a:endParaRPr sz="1400" dirty="0">
              <a:latin typeface="Meiryo UI" panose="020B0604030504040204" pitchFamily="50" charset="-128"/>
              <a:ea typeface="Meiryo UI" panose="020B0604030504040204" pitchFamily="50" charset="-128"/>
              <a:cs typeface="Arial"/>
            </a:endParaRPr>
          </a:p>
        </p:txBody>
      </p:sp>
      <p:sp>
        <p:nvSpPr>
          <p:cNvPr id="4" name="AutoShape 2" descr="「ポール・アレン」の画像検索結果"/>
          <p:cNvSpPr>
            <a:spLocks noChangeAspect="1" noChangeArrowheads="1"/>
          </p:cNvSpPr>
          <p:nvPr/>
        </p:nvSpPr>
        <p:spPr bwMode="auto">
          <a:xfrm>
            <a:off x="-31750" y="-136525"/>
            <a:ext cx="1400175"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12584" y="463064"/>
            <a:ext cx="3648638" cy="1867934"/>
          </a:xfrm>
          <a:prstGeom prst="rect">
            <a:avLst/>
          </a:prstGeom>
        </p:spPr>
      </p:pic>
      <p:sp>
        <p:nvSpPr>
          <p:cNvPr id="9" name="テキスト ボックス 8"/>
          <p:cNvSpPr txBox="1"/>
          <p:nvPr/>
        </p:nvSpPr>
        <p:spPr>
          <a:xfrm>
            <a:off x="9620307" y="493901"/>
            <a:ext cx="2603443" cy="276999"/>
          </a:xfrm>
          <a:prstGeom prst="rect">
            <a:avLst/>
          </a:prstGeom>
          <a:noFill/>
        </p:spPr>
        <p:txBody>
          <a:bodyPr wrap="square" rtlCol="0">
            <a:spAutoFit/>
          </a:bodyPr>
          <a:lstStyle/>
          <a:p>
            <a:r>
              <a:rPr kumimoji="1" lang="ja-JP" altLang="en-US" sz="1200" dirty="0">
                <a:solidFill>
                  <a:schemeClr val="bg1"/>
                </a:solidFill>
                <a:latin typeface="Meiryo UI" panose="020B0604030504040204" pitchFamily="50" charset="-128"/>
                <a:ea typeface="Meiryo UI" panose="020B0604030504040204" pitchFamily="50" charset="-128"/>
              </a:rPr>
              <a:t>（出典）ポール・アレンの</a:t>
            </a:r>
            <a:r>
              <a:rPr kumimoji="1" lang="en-US" altLang="ja-JP" sz="1200" dirty="0">
                <a:solidFill>
                  <a:schemeClr val="bg1"/>
                </a:solidFill>
                <a:latin typeface="Meiryo UI" panose="020B0604030504040204" pitchFamily="50" charset="-128"/>
                <a:ea typeface="Meiryo UI" panose="020B0604030504040204" pitchFamily="50" charset="-128"/>
              </a:rPr>
              <a:t>Twitter</a:t>
            </a:r>
            <a:endParaRPr kumimoji="1" lang="ja-JP" altLang="en-US" sz="1200" dirty="0">
              <a:solidFill>
                <a:schemeClr val="bg1"/>
              </a:solidFill>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8152761" y="31537"/>
            <a:ext cx="3724336" cy="461665"/>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マイクロソフト共同創業者</a:t>
            </a:r>
            <a:endParaRPr kumimoji="1" lang="en-US" altLang="ja-JP" sz="1200" dirty="0">
              <a:latin typeface="Meiryo UI" panose="020B0604030504040204" pitchFamily="50" charset="-128"/>
              <a:ea typeface="Meiryo UI" panose="020B0604030504040204" pitchFamily="50" charset="-128"/>
            </a:endParaRPr>
          </a:p>
          <a:p>
            <a:pPr algn="ct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2018</a:t>
            </a:r>
            <a:r>
              <a:rPr kumimoji="1" lang="ja-JP" altLang="en-US" sz="1200" dirty="0">
                <a:latin typeface="Meiryo UI" panose="020B0604030504040204" pitchFamily="50" charset="-128"/>
                <a:ea typeface="Meiryo UI" panose="020B0604030504040204" pitchFamily="50" charset="-128"/>
              </a:rPr>
              <a:t>年</a:t>
            </a:r>
            <a:r>
              <a:rPr kumimoji="1" lang="en-US" altLang="ja-JP" sz="1200" dirty="0">
                <a:latin typeface="Meiryo UI" panose="020B0604030504040204" pitchFamily="50" charset="-128"/>
                <a:ea typeface="Meiryo UI" panose="020B0604030504040204" pitchFamily="50" charset="-128"/>
              </a:rPr>
              <a:t>10</a:t>
            </a:r>
            <a:r>
              <a:rPr kumimoji="1" lang="ja-JP" altLang="en-US" sz="1200" dirty="0">
                <a:latin typeface="Meiryo UI" panose="020B0604030504040204" pitchFamily="50" charset="-128"/>
                <a:ea typeface="Meiryo UI" panose="020B0604030504040204" pitchFamily="50" charset="-128"/>
              </a:rPr>
              <a:t>月</a:t>
            </a:r>
            <a:r>
              <a:rPr kumimoji="1" lang="en-US" altLang="ja-JP" sz="1200" dirty="0">
                <a:latin typeface="Meiryo UI" panose="020B0604030504040204" pitchFamily="50" charset="-128"/>
                <a:ea typeface="Meiryo UI" panose="020B0604030504040204" pitchFamily="50" charset="-128"/>
              </a:rPr>
              <a:t>15</a:t>
            </a:r>
            <a:r>
              <a:rPr kumimoji="1" lang="ja-JP" altLang="en-US" sz="1200" dirty="0">
                <a:latin typeface="Meiryo UI" panose="020B0604030504040204" pitchFamily="50" charset="-128"/>
                <a:ea typeface="Meiryo UI" panose="020B0604030504040204" pitchFamily="50" charset="-128"/>
              </a:rPr>
              <a:t>日死去、冥福を祈ります）</a:t>
            </a:r>
          </a:p>
        </p:txBody>
      </p:sp>
      <p:sp>
        <p:nvSpPr>
          <p:cNvPr id="11" name="左矢印 10"/>
          <p:cNvSpPr/>
          <p:nvPr/>
        </p:nvSpPr>
        <p:spPr>
          <a:xfrm>
            <a:off x="6030912" y="1059427"/>
            <a:ext cx="2121849" cy="1197544"/>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bg1"/>
                </a:solidFill>
                <a:latin typeface="Meiryo UI" panose="020B0604030504040204" pitchFamily="50" charset="-128"/>
                <a:ea typeface="Meiryo UI" panose="020B0604030504040204" pitchFamily="50" charset="-128"/>
              </a:rPr>
              <a:t>1</a:t>
            </a:r>
            <a:r>
              <a:rPr kumimoji="1" lang="ja-JP" altLang="en-US" sz="2000" b="1" dirty="0">
                <a:solidFill>
                  <a:schemeClr val="bg1"/>
                </a:solidFill>
                <a:latin typeface="Meiryo UI" panose="020B0604030504040204" pitchFamily="50" charset="-128"/>
                <a:ea typeface="Meiryo UI" panose="020B0604030504040204" pitchFamily="50" charset="-128"/>
              </a:rPr>
              <a:t>億ドルの資金</a:t>
            </a:r>
          </a:p>
        </p:txBody>
      </p:sp>
    </p:spTree>
    <p:extLst>
      <p:ext uri="{BB962C8B-B14F-4D97-AF65-F5344CB8AC3E}">
        <p14:creationId xmlns:p14="http://schemas.microsoft.com/office/powerpoint/2010/main" val="41291899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object 9"/>
          <p:cNvSpPr txBox="1">
            <a:spLocks/>
          </p:cNvSpPr>
          <p:nvPr/>
        </p:nvSpPr>
        <p:spPr>
          <a:xfrm>
            <a:off x="7791787" y="184666"/>
            <a:ext cx="4389120" cy="320601"/>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2000" b="1" spc="-40" dirty="0">
                <a:latin typeface="Meiryo UI" panose="020B0604030504040204" pitchFamily="50" charset="-128"/>
                <a:ea typeface="Meiryo UI" panose="020B0604030504040204" pitchFamily="50" charset="-128"/>
              </a:rPr>
              <a:t>ショウジョウバエの脳</a:t>
            </a:r>
            <a:endParaRPr lang="ja-JP" altLang="en-US" sz="2000" b="1" dirty="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884" y="647700"/>
            <a:ext cx="3810000" cy="3149600"/>
          </a:xfrm>
          <a:prstGeom prst="rect">
            <a:avLst/>
          </a:prstGeom>
        </p:spPr>
      </p:pic>
      <p:pic>
        <p:nvPicPr>
          <p:cNvPr id="3" name="図 2"/>
          <p:cNvPicPr>
            <a:picLocks noChangeAspect="1"/>
          </p:cNvPicPr>
          <p:nvPr/>
        </p:nvPicPr>
        <p:blipFill>
          <a:blip r:embed="rId4"/>
          <a:stretch>
            <a:fillRect/>
          </a:stretch>
        </p:blipFill>
        <p:spPr>
          <a:xfrm>
            <a:off x="8431644" y="1012825"/>
            <a:ext cx="3705225" cy="2419350"/>
          </a:xfrm>
          <a:prstGeom prst="rect">
            <a:avLst/>
          </a:prstGeom>
        </p:spPr>
      </p:pic>
      <p:cxnSp>
        <p:nvCxnSpPr>
          <p:cNvPr id="5" name="直線コネクタ 4"/>
          <p:cNvCxnSpPr/>
          <p:nvPr/>
        </p:nvCxnSpPr>
        <p:spPr>
          <a:xfrm flipH="1" flipV="1">
            <a:off x="8065884" y="647700"/>
            <a:ext cx="836816" cy="122809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flipH="1">
            <a:off x="8065884" y="2374900"/>
            <a:ext cx="836816" cy="14224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8650084" y="3321050"/>
            <a:ext cx="2672526" cy="230832"/>
          </a:xfrm>
          <a:prstGeom prst="rect">
            <a:avLst/>
          </a:prstGeom>
        </p:spPr>
        <p:txBody>
          <a:bodyPr wrap="none">
            <a:spAutoFit/>
          </a:bodyPr>
          <a:lstStyle/>
          <a:p>
            <a:r>
              <a:rPr lang="en-US" altLang="ja-JP" sz="900">
                <a:latin typeface="Meiryo UI" panose="020B0604030504040204" pitchFamily="50" charset="-128"/>
                <a:ea typeface="Meiryo UI" panose="020B0604030504040204" pitchFamily="50" charset="-128"/>
              </a:rPr>
              <a:t>https://www.biophys.jp/dl/journal/50-6.pdf</a:t>
            </a:r>
            <a:endParaRPr lang="ja-JP" altLang="en-US" sz="900" dirty="0">
              <a:latin typeface="Meiryo UI" panose="020B0604030504040204" pitchFamily="50" charset="-128"/>
              <a:ea typeface="Meiryo UI" panose="020B0604030504040204" pitchFamily="50" charset="-128"/>
            </a:endParaRPr>
          </a:p>
        </p:txBody>
      </p:sp>
      <p:sp>
        <p:nvSpPr>
          <p:cNvPr id="19" name="正方形/長方形 18"/>
          <p:cNvSpPr/>
          <p:nvPr/>
        </p:nvSpPr>
        <p:spPr>
          <a:xfrm>
            <a:off x="5213935" y="3764798"/>
            <a:ext cx="1980029" cy="230832"/>
          </a:xfrm>
          <a:prstGeom prst="rect">
            <a:avLst/>
          </a:prstGeom>
        </p:spPr>
        <p:txBody>
          <a:bodyPr wrap="none">
            <a:spAutoFit/>
          </a:bodyPr>
          <a:lstStyle/>
          <a:p>
            <a:r>
              <a:rPr lang="en-US" altLang="ja-JP" sz="900" dirty="0">
                <a:latin typeface="Meiryo UI" panose="020B0604030504040204" pitchFamily="50" charset="-128"/>
                <a:ea typeface="Meiryo UI" panose="020B0604030504040204" pitchFamily="50" charset="-128"/>
              </a:rPr>
              <a:t>https://lne.st/2015/07/17/itoh/</a:t>
            </a:r>
            <a:endParaRPr lang="ja-JP" altLang="en-US" sz="900" dirty="0">
              <a:latin typeface="Meiryo UI" panose="020B0604030504040204" pitchFamily="50" charset="-128"/>
              <a:ea typeface="Meiryo UI" panose="020B0604030504040204" pitchFamily="50" charset="-128"/>
            </a:endParaRPr>
          </a:p>
        </p:txBody>
      </p:sp>
      <p:sp>
        <p:nvSpPr>
          <p:cNvPr id="4" name="テキスト ボックス 3"/>
          <p:cNvSpPr txBox="1"/>
          <p:nvPr/>
        </p:nvSpPr>
        <p:spPr>
          <a:xfrm>
            <a:off x="8992867" y="510508"/>
            <a:ext cx="1955800" cy="523220"/>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ショウジョウバエの脳は</a:t>
            </a:r>
            <a:endParaRPr kumimoji="1" lang="en-US" altLang="ja-JP" sz="1400" dirty="0">
              <a:latin typeface="Meiryo UI" panose="020B0604030504040204" pitchFamily="50" charset="-128"/>
              <a:ea typeface="Meiryo UI" panose="020B0604030504040204" pitchFamily="50" charset="-128"/>
            </a:endParaRPr>
          </a:p>
          <a:p>
            <a:pPr algn="ctr"/>
            <a:r>
              <a:rPr kumimoji="1" lang="ja-JP" altLang="en-US" sz="1400" dirty="0">
                <a:latin typeface="Meiryo UI" panose="020B0604030504040204" pitchFamily="50" charset="-128"/>
                <a:ea typeface="Meiryo UI" panose="020B0604030504040204" pitchFamily="50" charset="-128"/>
              </a:rPr>
              <a:t>直径</a:t>
            </a:r>
            <a:r>
              <a:rPr kumimoji="1" lang="en-US" altLang="ja-JP" sz="1400" dirty="0">
                <a:latin typeface="Meiryo UI" panose="020B0604030504040204" pitchFamily="50" charset="-128"/>
                <a:ea typeface="Meiryo UI" panose="020B0604030504040204" pitchFamily="50" charset="-128"/>
              </a:rPr>
              <a:t>300</a:t>
            </a:r>
            <a:r>
              <a:rPr kumimoji="1" lang="ja-JP" altLang="en-US" sz="1400" dirty="0">
                <a:latin typeface="Meiryo UI" panose="020B0604030504040204" pitchFamily="50" charset="-128"/>
                <a:ea typeface="Meiryo UI" panose="020B0604030504040204" pitchFamily="50" charset="-128"/>
              </a:rPr>
              <a:t>ミクロン</a:t>
            </a:r>
          </a:p>
        </p:txBody>
      </p:sp>
      <p:pic>
        <p:nvPicPr>
          <p:cNvPr id="10" name="図 9"/>
          <p:cNvPicPr>
            <a:picLocks noChangeAspect="1"/>
          </p:cNvPicPr>
          <p:nvPr/>
        </p:nvPicPr>
        <p:blipFill>
          <a:blip r:embed="rId5"/>
          <a:stretch>
            <a:fillRect/>
          </a:stretch>
        </p:blipFill>
        <p:spPr>
          <a:xfrm>
            <a:off x="1490044" y="290507"/>
            <a:ext cx="1377509" cy="446415"/>
          </a:xfrm>
          <a:prstGeom prst="rect">
            <a:avLst/>
          </a:prstGeom>
        </p:spPr>
      </p:pic>
      <p:sp>
        <p:nvSpPr>
          <p:cNvPr id="13" name="正方形/長方形 12"/>
          <p:cNvSpPr/>
          <p:nvPr/>
        </p:nvSpPr>
        <p:spPr>
          <a:xfrm>
            <a:off x="0" y="792163"/>
            <a:ext cx="4180954" cy="507831"/>
          </a:xfrm>
          <a:prstGeom prst="rect">
            <a:avLst/>
          </a:prstGeom>
        </p:spPr>
        <p:txBody>
          <a:bodyPr wrap="square">
            <a:spAutoFit/>
          </a:bodyPr>
          <a:lstStyle/>
          <a:p>
            <a:r>
              <a:rPr lang="en-US" altLang="ja-JP" sz="900" dirty="0">
                <a:latin typeface="Meiryo UI" panose="020B0604030504040204" pitchFamily="50" charset="-128"/>
                <a:ea typeface="Meiryo UI" panose="020B0604030504040204" pitchFamily="50" charset="-128"/>
              </a:rPr>
              <a:t>images. Credit: Z. Zheng et al./</a:t>
            </a:r>
            <a:r>
              <a:rPr lang="en-US" altLang="ja-JP" sz="900" i="1" dirty="0">
                <a:latin typeface="Meiryo UI" panose="020B0604030504040204" pitchFamily="50" charset="-128"/>
                <a:ea typeface="Meiryo UI" panose="020B0604030504040204" pitchFamily="50" charset="-128"/>
              </a:rPr>
              <a:t>Cell</a:t>
            </a:r>
            <a:r>
              <a:rPr lang="en-US" altLang="ja-JP" sz="900" dirty="0">
                <a:latin typeface="Meiryo UI" panose="020B0604030504040204" pitchFamily="50" charset="-128"/>
                <a:ea typeface="Meiryo UI" panose="020B0604030504040204" pitchFamily="50" charset="-128"/>
              </a:rPr>
              <a:t> 2018</a:t>
            </a:r>
          </a:p>
          <a:p>
            <a:r>
              <a:rPr lang="en-US" altLang="ja-JP" sz="900" dirty="0">
                <a:latin typeface="Meiryo UI" panose="020B0604030504040204" pitchFamily="50" charset="-128"/>
                <a:ea typeface="Meiryo UI" panose="020B0604030504040204" pitchFamily="50" charset="-128"/>
              </a:rPr>
              <a:t>https://www.hhmi.org/news/complete-fly-brain-imaged-at-nanoscale-resolution</a:t>
            </a:r>
            <a:endParaRPr lang="ja-JP" altLang="en-US" sz="900" dirty="0">
              <a:latin typeface="Meiryo UI" panose="020B0604030504040204" pitchFamily="50" charset="-128"/>
              <a:ea typeface="Meiryo UI" panose="020B0604030504040204" pitchFamily="50" charset="-128"/>
            </a:endParaRPr>
          </a:p>
        </p:txBody>
      </p:sp>
      <p:pic>
        <p:nvPicPr>
          <p:cNvPr id="15" name="図 14"/>
          <p:cNvPicPr>
            <a:picLocks noChangeAspect="1"/>
          </p:cNvPicPr>
          <p:nvPr/>
        </p:nvPicPr>
        <p:blipFill>
          <a:blip r:embed="rId6"/>
          <a:stretch>
            <a:fillRect/>
          </a:stretch>
        </p:blipFill>
        <p:spPr>
          <a:xfrm>
            <a:off x="67222" y="1266955"/>
            <a:ext cx="4139132" cy="2536265"/>
          </a:xfrm>
          <a:prstGeom prst="rect">
            <a:avLst/>
          </a:prstGeom>
        </p:spPr>
      </p:pic>
      <p:pic>
        <p:nvPicPr>
          <p:cNvPr id="20" name="Picture 8" descr="C:\Users\D0198\Desktop\和コンテンツ\1_haru\haru_01\PNG\h_parts14\h_parts14_3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594" y="4092950"/>
            <a:ext cx="841494" cy="84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テキスト ボックス 17"/>
          <p:cNvSpPr txBox="1"/>
          <p:nvPr/>
        </p:nvSpPr>
        <p:spPr>
          <a:xfrm>
            <a:off x="911581" y="4234085"/>
            <a:ext cx="10866761" cy="646331"/>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ハワード・ヒューズ医学研究所</a:t>
            </a:r>
            <a:r>
              <a:rPr kumimoji="1"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Howard Hughes Medical Institute’s </a:t>
            </a:r>
            <a:r>
              <a:rPr kumimoji="1" lang="en-US" altLang="ja-JP" sz="1400" dirty="0">
                <a:latin typeface="Meiryo UI" panose="020B0604030504040204" pitchFamily="50" charset="-128"/>
                <a:ea typeface="Meiryo UI" panose="020B0604030504040204" pitchFamily="50" charset="-128"/>
              </a:rPr>
              <a:t>:HHMI</a:t>
            </a:r>
            <a:r>
              <a:rPr kumimoji="1" lang="ja-JP" altLang="en-US" sz="1400" dirty="0">
                <a:latin typeface="Meiryo UI" panose="020B0604030504040204" pitchFamily="50" charset="-128"/>
                <a:ea typeface="Meiryo UI" panose="020B0604030504040204" pitchFamily="50" charset="-128"/>
              </a:rPr>
              <a:t>）</a:t>
            </a:r>
            <a:r>
              <a:rPr kumimoji="1" lang="ja-JP" altLang="en-US" dirty="0">
                <a:latin typeface="Meiryo UI" panose="020B0604030504040204" pitchFamily="50" charset="-128"/>
                <a:ea typeface="Meiryo UI" panose="020B0604030504040204" pitchFamily="50" charset="-128"/>
              </a:rPr>
              <a:t>では、ショウジョウバエの脳を</a:t>
            </a:r>
            <a:r>
              <a:rPr kumimoji="1" lang="en-US" altLang="ja-JP" dirty="0">
                <a:latin typeface="Meiryo UI" panose="020B0604030504040204" pitchFamily="50" charset="-128"/>
                <a:ea typeface="Meiryo UI" panose="020B0604030504040204" pitchFamily="50" charset="-128"/>
              </a:rPr>
              <a:t>50</a:t>
            </a:r>
            <a:r>
              <a:rPr kumimoji="1" lang="ja-JP" altLang="en-US" dirty="0">
                <a:latin typeface="Meiryo UI" panose="020B0604030504040204" pitchFamily="50" charset="-128"/>
                <a:ea typeface="Meiryo UI" panose="020B0604030504040204" pitchFamily="50" charset="-128"/>
              </a:rPr>
              <a:t>ナノメートルにスライスし、電子顕微鏡で写真を撮り、その画像をコンピュータで処理し、ニューロンの</a:t>
            </a:r>
            <a:r>
              <a:rPr lang="ja-JP" altLang="en-US" dirty="0">
                <a:latin typeface="Meiryo UI" panose="020B0604030504040204" pitchFamily="50" charset="-128"/>
                <a:ea typeface="Meiryo UI" panose="020B0604030504040204" pitchFamily="50" charset="-128"/>
              </a:rPr>
              <a:t>配線を再現する作業を続けている。</a:t>
            </a:r>
            <a:endParaRPr kumimoji="1" lang="ja-JP" altLang="en-US" dirty="0">
              <a:latin typeface="Meiryo UI" panose="020B0604030504040204" pitchFamily="50" charset="-128"/>
              <a:ea typeface="Meiryo UI" panose="020B0604030504040204" pitchFamily="50" charset="-128"/>
            </a:endParaRPr>
          </a:p>
        </p:txBody>
      </p:sp>
      <p:sp>
        <p:nvSpPr>
          <p:cNvPr id="21" name="テキスト ボックス 20"/>
          <p:cNvSpPr txBox="1"/>
          <p:nvPr/>
        </p:nvSpPr>
        <p:spPr>
          <a:xfrm>
            <a:off x="10284256" y="4123384"/>
            <a:ext cx="1704295" cy="200055"/>
          </a:xfrm>
          <a:prstGeom prst="rect">
            <a:avLst/>
          </a:prstGeom>
          <a:noFill/>
        </p:spPr>
        <p:txBody>
          <a:bodyPr wrap="square" rtlCol="0">
            <a:spAutoFit/>
          </a:bodyPr>
          <a:lstStyle/>
          <a:p>
            <a:r>
              <a:rPr kumimoji="1" lang="ja-JP" altLang="en-US" sz="700" dirty="0">
                <a:latin typeface="Meiryo UI" panose="020B0604030504040204" pitchFamily="50" charset="-128"/>
                <a:ea typeface="Meiryo UI" panose="020B0604030504040204" pitchFamily="50" charset="-128"/>
              </a:rPr>
              <a:t>ナノ（</a:t>
            </a:r>
            <a:r>
              <a:rPr kumimoji="1" lang="en-US" altLang="ja-JP" sz="700" dirty="0" err="1">
                <a:latin typeface="Meiryo UI" panose="020B0604030504040204" pitchFamily="50" charset="-128"/>
                <a:ea typeface="Meiryo UI" panose="020B0604030504040204" pitchFamily="50" charset="-128"/>
              </a:rPr>
              <a:t>Nano</a:t>
            </a:r>
            <a:r>
              <a:rPr kumimoji="1" lang="ja-JP" altLang="en-US" sz="700" dirty="0">
                <a:latin typeface="Meiryo UI" panose="020B0604030504040204" pitchFamily="50" charset="-128"/>
                <a:ea typeface="Meiryo UI" panose="020B0604030504040204" pitchFamily="50" charset="-128"/>
              </a:rPr>
              <a:t>）は</a:t>
            </a:r>
            <a:r>
              <a:rPr kumimoji="1" lang="en-US" altLang="ja-JP" sz="700" dirty="0">
                <a:latin typeface="Meiryo UI" panose="020B0604030504040204" pitchFamily="50" charset="-128"/>
                <a:ea typeface="Meiryo UI" panose="020B0604030504040204" pitchFamily="50" charset="-128"/>
              </a:rPr>
              <a:t>10</a:t>
            </a:r>
            <a:r>
              <a:rPr kumimoji="1" lang="ja-JP" altLang="en-US" sz="700" dirty="0">
                <a:latin typeface="Meiryo UI" panose="020B0604030504040204" pitchFamily="50" charset="-128"/>
                <a:ea typeface="Meiryo UI" panose="020B0604030504040204" pitchFamily="50" charset="-128"/>
              </a:rPr>
              <a:t>億分の</a:t>
            </a:r>
            <a:r>
              <a:rPr kumimoji="1" lang="en-US" altLang="ja-JP" sz="700" dirty="0">
                <a:latin typeface="Meiryo UI" panose="020B0604030504040204" pitchFamily="50" charset="-128"/>
                <a:ea typeface="Meiryo UI" panose="020B0604030504040204" pitchFamily="50" charset="-128"/>
              </a:rPr>
              <a:t>1</a:t>
            </a:r>
            <a:endParaRPr kumimoji="1" lang="ja-JP" altLang="en-US" sz="700" dirty="0">
              <a:latin typeface="Meiryo UI" panose="020B0604030504040204" pitchFamily="50" charset="-128"/>
              <a:ea typeface="Meiryo UI" panose="020B0604030504040204" pitchFamily="50" charset="-128"/>
            </a:endParaRPr>
          </a:p>
        </p:txBody>
      </p:sp>
      <p:pic>
        <p:nvPicPr>
          <p:cNvPr id="23" name="Picture 8" descr="C:\Users\D0198\Desktop\和コンテンツ\1_haru\haru_01\PNG\h_parts14\h_parts14_3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3822" y="4991117"/>
            <a:ext cx="841494" cy="84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テキスト ボックス 23"/>
          <p:cNvSpPr txBox="1"/>
          <p:nvPr/>
        </p:nvSpPr>
        <p:spPr>
          <a:xfrm>
            <a:off x="911582" y="5121123"/>
            <a:ext cx="10681704" cy="646331"/>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現在は、走査型電子顕微鏡で毎秒</a:t>
            </a:r>
            <a:r>
              <a:rPr lang="en-US" altLang="ja-JP" dirty="0">
                <a:latin typeface="Meiryo UI" panose="020B0604030504040204" pitchFamily="50" charset="-128"/>
                <a:ea typeface="Meiryo UI" panose="020B0604030504040204" pitchFamily="50" charset="-128"/>
              </a:rPr>
              <a:t>1,000</a:t>
            </a:r>
            <a:r>
              <a:rPr kumimoji="1" lang="ja-JP" altLang="en-US" dirty="0">
                <a:latin typeface="Meiryo UI" panose="020B0604030504040204" pitchFamily="50" charset="-128"/>
                <a:ea typeface="Meiryo UI" panose="020B0604030504040204" pitchFamily="50" charset="-128"/>
              </a:rPr>
              <a:t>万画素で撮影</a:t>
            </a:r>
            <a:r>
              <a:rPr lang="ja-JP" altLang="en-US" dirty="0">
                <a:latin typeface="Meiryo UI" panose="020B0604030504040204" pitchFamily="50" charset="-128"/>
                <a:ea typeface="Meiryo UI" panose="020B0604030504040204" pitchFamily="50" charset="-128"/>
              </a:rPr>
              <a:t>。今後は、毎秒</a:t>
            </a:r>
            <a:r>
              <a:rPr lang="en-US" altLang="ja-JP" dirty="0">
                <a:latin typeface="Meiryo UI" panose="020B0604030504040204" pitchFamily="50" charset="-128"/>
                <a:ea typeface="Meiryo UI" panose="020B0604030504040204" pitchFamily="50" charset="-128"/>
              </a:rPr>
              <a:t>100</a:t>
            </a:r>
            <a:r>
              <a:rPr lang="ja-JP" altLang="en-US" dirty="0">
                <a:latin typeface="Meiryo UI" panose="020B0604030504040204" pitchFamily="50" charset="-128"/>
                <a:ea typeface="Meiryo UI" panose="020B0604030504040204" pitchFamily="50" charset="-128"/>
              </a:rPr>
              <a:t>億画素の電子顕微鏡で撮影し、全てのニューロンの配線可視化を加速させる。</a:t>
            </a:r>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日当たり</a:t>
            </a:r>
            <a:r>
              <a:rPr lang="en-US" altLang="ja-JP" u="sng" dirty="0">
                <a:latin typeface="Meiryo UI" panose="020B0604030504040204" pitchFamily="50" charset="-128"/>
                <a:ea typeface="Meiryo UI" panose="020B0604030504040204" pitchFamily="50" charset="-128"/>
              </a:rPr>
              <a:t>1</a:t>
            </a:r>
            <a:r>
              <a:rPr lang="ja-JP" altLang="en-US" u="sng" dirty="0">
                <a:latin typeface="Meiryo UI" panose="020B0604030504040204" pitchFamily="50" charset="-128"/>
                <a:ea typeface="Meiryo UI" panose="020B0604030504040204" pitchFamily="50" charset="-128"/>
              </a:rPr>
              <a:t>ペタバイト</a:t>
            </a:r>
            <a:r>
              <a:rPr lang="ja-JP" altLang="en-US" dirty="0">
                <a:latin typeface="Meiryo UI" panose="020B0604030504040204" pitchFamily="50" charset="-128"/>
                <a:ea typeface="Meiryo UI" panose="020B0604030504040204" pitchFamily="50" charset="-128"/>
              </a:rPr>
              <a:t>のデータ量となり、将にビッグデータ。</a:t>
            </a:r>
            <a:endParaRPr kumimoji="1" lang="ja-JP" altLang="en-US" dirty="0">
              <a:latin typeface="Meiryo UI" panose="020B0604030504040204" pitchFamily="50" charset="-128"/>
              <a:ea typeface="Meiryo UI" panose="020B0604030504040204" pitchFamily="50" charset="-128"/>
            </a:endParaRPr>
          </a:p>
        </p:txBody>
      </p:sp>
      <p:sp>
        <p:nvSpPr>
          <p:cNvPr id="22" name="正方形/長方形 21"/>
          <p:cNvSpPr/>
          <p:nvPr/>
        </p:nvSpPr>
        <p:spPr>
          <a:xfrm>
            <a:off x="1096941" y="101814"/>
            <a:ext cx="2202973" cy="230832"/>
          </a:xfrm>
          <a:prstGeom prst="rect">
            <a:avLst/>
          </a:prstGeom>
        </p:spPr>
        <p:txBody>
          <a:bodyPr wrap="square">
            <a:spAutoFit/>
          </a:bodyPr>
          <a:lstStyle/>
          <a:p>
            <a:pPr algn="ctr"/>
            <a:r>
              <a:rPr lang="en-US" altLang="ja-JP" sz="900" dirty="0">
                <a:latin typeface="Meiryo UI" panose="020B0604030504040204" pitchFamily="50" charset="-128"/>
                <a:ea typeface="Meiryo UI" panose="020B0604030504040204" pitchFamily="50" charset="-128"/>
              </a:rPr>
              <a:t>https://www.hhmi.org/</a:t>
            </a:r>
            <a:endParaRPr lang="ja-JP" altLang="en-US" sz="900" dirty="0">
              <a:latin typeface="Meiryo UI" panose="020B0604030504040204" pitchFamily="50" charset="-128"/>
              <a:ea typeface="Meiryo UI" panose="020B0604030504040204" pitchFamily="50" charset="-128"/>
            </a:endParaRPr>
          </a:p>
        </p:txBody>
      </p:sp>
      <p:pic>
        <p:nvPicPr>
          <p:cNvPr id="26" name="Picture 8" descr="C:\Users\D0198\Desktop\和コンテンツ\1_haru\haru_01\PNG\h_parts14\h_parts14_3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594" y="5889284"/>
            <a:ext cx="841494" cy="84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テキスト ボックス 26"/>
          <p:cNvSpPr txBox="1"/>
          <p:nvPr/>
        </p:nvSpPr>
        <p:spPr>
          <a:xfrm>
            <a:off x="1017088" y="6125365"/>
            <a:ext cx="10681704" cy="369332"/>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ショウジョウバエのニューロン可視化を全て終了するには、約</a:t>
            </a:r>
            <a:r>
              <a:rPr kumimoji="1" lang="en-US" altLang="ja-JP" dirty="0">
                <a:latin typeface="Meiryo UI" panose="020B0604030504040204" pitchFamily="50" charset="-128"/>
                <a:ea typeface="Meiryo UI" panose="020B0604030504040204" pitchFamily="50" charset="-128"/>
              </a:rPr>
              <a:t>20</a:t>
            </a:r>
            <a:r>
              <a:rPr kumimoji="1" lang="ja-JP" altLang="en-US" dirty="0">
                <a:latin typeface="Meiryo UI" panose="020B0604030504040204" pitchFamily="50" charset="-128"/>
                <a:ea typeface="Meiryo UI" panose="020B0604030504040204" pitchFamily="50" charset="-128"/>
              </a:rPr>
              <a:t>年の時間が掛りそう・・・</a:t>
            </a:r>
          </a:p>
        </p:txBody>
      </p:sp>
      <p:sp>
        <p:nvSpPr>
          <p:cNvPr id="25" name="正方形/長方形 24"/>
          <p:cNvSpPr/>
          <p:nvPr/>
        </p:nvSpPr>
        <p:spPr>
          <a:xfrm>
            <a:off x="5510860" y="5656810"/>
            <a:ext cx="1285929"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1Peta</a:t>
            </a:r>
            <a:r>
              <a:rPr lang="ja-JP" altLang="en-US" sz="800" dirty="0">
                <a:latin typeface="Meiryo UI" panose="020B0604030504040204" pitchFamily="50" charset="-128"/>
                <a:ea typeface="Meiryo UI" panose="020B0604030504040204" pitchFamily="50" charset="-128"/>
              </a:rPr>
              <a:t>は、</a:t>
            </a:r>
            <a:r>
              <a:rPr lang="en-US" altLang="ja-JP" sz="800" dirty="0">
                <a:latin typeface="Meiryo UI" panose="020B0604030504040204" pitchFamily="50" charset="-128"/>
                <a:ea typeface="Meiryo UI" panose="020B0604030504040204" pitchFamily="50" charset="-128"/>
              </a:rPr>
              <a:t>1,000</a:t>
            </a:r>
            <a:r>
              <a:rPr lang="ja-JP" altLang="en-US" sz="800" dirty="0">
                <a:latin typeface="Meiryo UI" panose="020B0604030504040204" pitchFamily="50" charset="-128"/>
                <a:ea typeface="Meiryo UI" panose="020B0604030504040204" pitchFamily="50" charset="-128"/>
              </a:rPr>
              <a:t>兆バイト </a:t>
            </a:r>
          </a:p>
        </p:txBody>
      </p:sp>
      <p:sp>
        <p:nvSpPr>
          <p:cNvPr id="29" name="テキスト ボックス 28"/>
          <p:cNvSpPr txBox="1"/>
          <p:nvPr/>
        </p:nvSpPr>
        <p:spPr>
          <a:xfrm>
            <a:off x="8349343" y="1046078"/>
            <a:ext cx="3586624"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ショウジョウバエのニューロンは約</a:t>
            </a:r>
            <a:r>
              <a:rPr kumimoji="1" lang="en-US" altLang="ja-JP" sz="1400" dirty="0">
                <a:latin typeface="Meiryo UI" panose="020B0604030504040204" pitchFamily="50" charset="-128"/>
                <a:ea typeface="Meiryo UI" panose="020B0604030504040204" pitchFamily="50" charset="-128"/>
              </a:rPr>
              <a:t>15</a:t>
            </a:r>
            <a:r>
              <a:rPr kumimoji="1" lang="ja-JP" altLang="en-US" sz="1400" dirty="0">
                <a:latin typeface="Meiryo UI" panose="020B0604030504040204" pitchFamily="50" charset="-128"/>
                <a:ea typeface="Meiryo UI" panose="020B0604030504040204" pitchFamily="50" charset="-128"/>
              </a:rPr>
              <a:t>万</a:t>
            </a:r>
          </a:p>
        </p:txBody>
      </p:sp>
      <p:sp>
        <p:nvSpPr>
          <p:cNvPr id="30" name="正方形/長方形 29"/>
          <p:cNvSpPr/>
          <p:nvPr/>
        </p:nvSpPr>
        <p:spPr>
          <a:xfrm>
            <a:off x="0" y="0"/>
            <a:ext cx="12192000" cy="584775"/>
          </a:xfrm>
          <a:prstGeom prst="rect">
            <a:avLst/>
          </a:prstGeom>
        </p:spPr>
        <p:txBody>
          <a:bodyPr wrap="square">
            <a:spAutoFit/>
          </a:bodyPr>
          <a:lstStyle/>
          <a:p>
            <a:pPr algn="ctr"/>
            <a:r>
              <a:rPr lang="ja-JP" altLang="en-US" sz="3200" b="1" dirty="0">
                <a:latin typeface="Meiryo UI" panose="020B0604030504040204" pitchFamily="50" charset="-128"/>
                <a:ea typeface="Meiryo UI" panose="020B0604030504040204" pitchFamily="50" charset="-128"/>
              </a:rPr>
              <a:t>ハワード・ヒューズ医学研究所</a:t>
            </a:r>
          </a:p>
        </p:txBody>
      </p:sp>
    </p:spTree>
    <p:extLst>
      <p:ext uri="{BB962C8B-B14F-4D97-AF65-F5344CB8AC3E}">
        <p14:creationId xmlns:p14="http://schemas.microsoft.com/office/powerpoint/2010/main" val="3862983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12192000" cy="584775"/>
          </a:xfrm>
          <a:prstGeom prst="rect">
            <a:avLst/>
          </a:prstGeom>
        </p:spPr>
        <p:txBody>
          <a:bodyPr wrap="square">
            <a:spAutoFit/>
          </a:bodyPr>
          <a:lstStyle/>
          <a:p>
            <a:pPr algn="ctr"/>
            <a:r>
              <a:rPr lang="en-US" altLang="ja-JP" sz="3200" b="1" dirty="0">
                <a:latin typeface="Meiryo UI" panose="020B0604030504040204" pitchFamily="50" charset="-128"/>
                <a:ea typeface="Meiryo UI" panose="020B0604030504040204" pitchFamily="50" charset="-128"/>
              </a:rPr>
              <a:t>UK </a:t>
            </a:r>
            <a:r>
              <a:rPr lang="en-US" altLang="ja-JP" sz="3200" b="1" dirty="0" err="1">
                <a:latin typeface="Meiryo UI" panose="020B0604030504040204" pitchFamily="50" charset="-128"/>
                <a:ea typeface="Meiryo UI" panose="020B0604030504040204" pitchFamily="50" charset="-128"/>
              </a:rPr>
              <a:t>BioBank</a:t>
            </a:r>
            <a:endParaRPr lang="ja-JP" altLang="en-US" sz="3200" b="1" dirty="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5325" y="131726"/>
            <a:ext cx="3333750" cy="800100"/>
          </a:xfrm>
          <a:prstGeom prst="rect">
            <a:avLst/>
          </a:prstGeom>
          <a:solidFill>
            <a:schemeClr val="accent5">
              <a:lumMod val="75000"/>
            </a:schemeClr>
          </a:solidFill>
        </p:spPr>
      </p:pic>
      <p:sp>
        <p:nvSpPr>
          <p:cNvPr id="5" name="正方形/長方形 4"/>
          <p:cNvSpPr/>
          <p:nvPr/>
        </p:nvSpPr>
        <p:spPr>
          <a:xfrm>
            <a:off x="8580863" y="931826"/>
            <a:ext cx="2310248"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https://www.ukbiobank.ac.uk/</a:t>
            </a:r>
            <a:endParaRPr lang="ja-JP" altLang="en-US" sz="1100" dirty="0">
              <a:latin typeface="Meiryo UI" panose="020B0604030504040204" pitchFamily="50" charset="-128"/>
              <a:ea typeface="Meiryo UI" panose="020B0604030504040204" pitchFamily="50" charset="-128"/>
            </a:endParaRPr>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94" y="2701289"/>
            <a:ext cx="2719817" cy="3603757"/>
          </a:xfrm>
          <a:prstGeom prst="rect">
            <a:avLst/>
          </a:prstGeom>
        </p:spPr>
      </p:pic>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8432" y="1156275"/>
            <a:ext cx="4563048" cy="5480728"/>
          </a:xfrm>
          <a:prstGeom prst="rect">
            <a:avLst/>
          </a:prstGeom>
        </p:spPr>
      </p:pic>
      <p:sp>
        <p:nvSpPr>
          <p:cNvPr id="11" name="正方形/長方形 10"/>
          <p:cNvSpPr/>
          <p:nvPr/>
        </p:nvSpPr>
        <p:spPr>
          <a:xfrm>
            <a:off x="8141583" y="6638517"/>
            <a:ext cx="3740126"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出典）</a:t>
            </a:r>
            <a:r>
              <a:rPr lang="en-US" altLang="ja-JP" sz="800" dirty="0">
                <a:latin typeface="Meiryo UI" panose="020B0604030504040204" pitchFamily="50" charset="-128"/>
                <a:ea typeface="Meiryo UI" panose="020B0604030504040204" pitchFamily="50" charset="-128"/>
              </a:rPr>
              <a:t>https://www.nature.com/articles/s41586-018-0579-z/figures/1</a:t>
            </a:r>
            <a:endParaRPr lang="ja-JP" altLang="en-US" sz="800" dirty="0">
              <a:latin typeface="Meiryo UI" panose="020B0604030504040204" pitchFamily="50" charset="-128"/>
              <a:ea typeface="Meiryo UI" panose="020B0604030504040204" pitchFamily="50" charset="-128"/>
            </a:endParaRPr>
          </a:p>
        </p:txBody>
      </p:sp>
      <p:pic>
        <p:nvPicPr>
          <p:cNvPr id="14" name="図 13"/>
          <p:cNvPicPr>
            <a:picLocks noChangeAspect="1"/>
          </p:cNvPicPr>
          <p:nvPr/>
        </p:nvPicPr>
        <p:blipFill>
          <a:blip r:embed="rId6"/>
          <a:stretch>
            <a:fillRect/>
          </a:stretch>
        </p:blipFill>
        <p:spPr>
          <a:xfrm>
            <a:off x="2810038" y="2400301"/>
            <a:ext cx="4818914" cy="4194750"/>
          </a:xfrm>
          <a:prstGeom prst="rect">
            <a:avLst/>
          </a:prstGeom>
        </p:spPr>
      </p:pic>
      <p:sp>
        <p:nvSpPr>
          <p:cNvPr id="15" name="正方形/長方形 14"/>
          <p:cNvSpPr/>
          <p:nvPr/>
        </p:nvSpPr>
        <p:spPr>
          <a:xfrm>
            <a:off x="3378064" y="6567414"/>
            <a:ext cx="3206327"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出典）</a:t>
            </a:r>
            <a:r>
              <a:rPr lang="en-US" altLang="ja-JP" sz="800" dirty="0">
                <a:latin typeface="Meiryo UI" panose="020B0604030504040204" pitchFamily="50" charset="-128"/>
                <a:ea typeface="Meiryo UI" panose="020B0604030504040204" pitchFamily="50" charset="-128"/>
              </a:rPr>
              <a:t>http://www.nature.com/articles/s41586-018-0571-7</a:t>
            </a:r>
            <a:endParaRPr lang="ja-JP" altLang="en-US" sz="800" dirty="0">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21767" y="6305046"/>
            <a:ext cx="2692400" cy="307777"/>
          </a:xfrm>
          <a:prstGeom prst="rect">
            <a:avLst/>
          </a:prstGeom>
          <a:noFill/>
        </p:spPr>
        <p:txBody>
          <a:bodyPr wrap="square" rtlCol="0">
            <a:spAutoFit/>
          </a:bodyPr>
          <a:lstStyle/>
          <a:p>
            <a:pPr algn="ctr"/>
            <a:r>
              <a:rPr kumimoji="1" lang="en-US" altLang="ja-JP" sz="1400" dirty="0">
                <a:latin typeface="Meiryo UI" panose="020B0604030504040204" pitchFamily="50" charset="-128"/>
                <a:ea typeface="Meiryo UI" panose="020B0604030504040204" pitchFamily="50" charset="-128"/>
              </a:rPr>
              <a:t>Nature</a:t>
            </a:r>
            <a:r>
              <a:rPr kumimoji="1" lang="ja-JP" altLang="en-US" sz="1400" dirty="0">
                <a:latin typeface="Meiryo UI" panose="020B0604030504040204" pitchFamily="50" charset="-128"/>
                <a:ea typeface="Meiryo UI" panose="020B0604030504040204" pitchFamily="50" charset="-128"/>
              </a:rPr>
              <a:t>　</a:t>
            </a:r>
            <a:r>
              <a:rPr kumimoji="1" lang="en-US" altLang="ja-JP" sz="1400" dirty="0">
                <a:latin typeface="Meiryo UI" panose="020B0604030504040204" pitchFamily="50" charset="-128"/>
                <a:ea typeface="Meiryo UI" panose="020B0604030504040204" pitchFamily="50" charset="-128"/>
              </a:rPr>
              <a:t>2018</a:t>
            </a:r>
            <a:r>
              <a:rPr kumimoji="1" lang="ja-JP" altLang="en-US" sz="1400" dirty="0">
                <a:latin typeface="Meiryo UI" panose="020B0604030504040204" pitchFamily="50" charset="-128"/>
                <a:ea typeface="Meiryo UI" panose="020B0604030504040204" pitchFamily="50" charset="-128"/>
              </a:rPr>
              <a:t>年</a:t>
            </a:r>
            <a:r>
              <a:rPr kumimoji="1" lang="en-US" altLang="ja-JP" sz="1400" dirty="0">
                <a:latin typeface="Meiryo UI" panose="020B0604030504040204" pitchFamily="50" charset="-128"/>
                <a:ea typeface="Meiryo UI" panose="020B0604030504040204" pitchFamily="50" charset="-128"/>
              </a:rPr>
              <a:t>10</a:t>
            </a:r>
            <a:r>
              <a:rPr kumimoji="1" lang="ja-JP" altLang="en-US" sz="1400" dirty="0">
                <a:latin typeface="Meiryo UI" panose="020B0604030504040204" pitchFamily="50" charset="-128"/>
                <a:ea typeface="Meiryo UI" panose="020B0604030504040204" pitchFamily="50" charset="-128"/>
              </a:rPr>
              <a:t>月</a:t>
            </a:r>
            <a:r>
              <a:rPr kumimoji="1" lang="en-US" altLang="ja-JP" sz="1400" dirty="0">
                <a:latin typeface="Meiryo UI" panose="020B0604030504040204" pitchFamily="50" charset="-128"/>
                <a:ea typeface="Meiryo UI" panose="020B0604030504040204" pitchFamily="50" charset="-128"/>
              </a:rPr>
              <a:t>10</a:t>
            </a:r>
            <a:r>
              <a:rPr kumimoji="1" lang="ja-JP" altLang="en-US" sz="1400" dirty="0">
                <a:latin typeface="Meiryo UI" panose="020B0604030504040204" pitchFamily="50" charset="-128"/>
                <a:ea typeface="Meiryo UI" panose="020B0604030504040204" pitchFamily="50" charset="-128"/>
              </a:rPr>
              <a:t>日版</a:t>
            </a:r>
          </a:p>
        </p:txBody>
      </p:sp>
      <p:sp>
        <p:nvSpPr>
          <p:cNvPr id="17" name="正方形/長方形 16"/>
          <p:cNvSpPr/>
          <p:nvPr/>
        </p:nvSpPr>
        <p:spPr>
          <a:xfrm>
            <a:off x="0" y="531776"/>
            <a:ext cx="7628952" cy="1815882"/>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英国のバイオバンクは、</a:t>
            </a:r>
            <a:r>
              <a:rPr lang="en-US" altLang="ja-JP" sz="1400" dirty="0">
                <a:latin typeface="Meiryo UI" panose="020B0604030504040204" pitchFamily="50" charset="-128"/>
                <a:ea typeface="Meiryo UI" panose="020B0604030504040204" pitchFamily="50" charset="-128"/>
              </a:rPr>
              <a:t>40</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69</a:t>
            </a:r>
            <a:r>
              <a:rPr lang="ja-JP" altLang="en-US" sz="1400" dirty="0">
                <a:latin typeface="Meiryo UI" panose="020B0604030504040204" pitchFamily="50" charset="-128"/>
                <a:ea typeface="Meiryo UI" panose="020B0604030504040204" pitchFamily="50" charset="-128"/>
              </a:rPr>
              <a:t>歳の約</a:t>
            </a:r>
            <a:r>
              <a:rPr lang="en-US" altLang="ja-JP" sz="1400" dirty="0">
                <a:latin typeface="Meiryo UI" panose="020B0604030504040204" pitchFamily="50" charset="-128"/>
                <a:ea typeface="Meiryo UI" panose="020B0604030504040204" pitchFamily="50" charset="-128"/>
              </a:rPr>
              <a:t>50</a:t>
            </a:r>
            <a:r>
              <a:rPr lang="ja-JP" altLang="en-US" sz="1400" dirty="0">
                <a:latin typeface="Meiryo UI" panose="020B0604030504040204" pitchFamily="50" charset="-128"/>
                <a:ea typeface="Meiryo UI" panose="020B0604030504040204" pitchFamily="50" charset="-128"/>
              </a:rPr>
              <a:t>万人の血液、尿、唾液の試料の他、遺伝学的データを本人の同意を得て収集し、継続した健康追跡調査を行なっている。脳に就いてもバイオバンクの</a:t>
            </a:r>
            <a:r>
              <a:rPr lang="en-US" altLang="ja-JP" sz="1400" dirty="0">
                <a:latin typeface="Meiryo UI" panose="020B0604030504040204" pitchFamily="50" charset="-128"/>
                <a:ea typeface="Meiryo UI" panose="020B0604030504040204" pitchFamily="50" charset="-128"/>
              </a:rPr>
              <a:t>8428</a:t>
            </a:r>
            <a:r>
              <a:rPr lang="ja-JP" altLang="en-US" sz="1400" dirty="0">
                <a:latin typeface="Meiryo UI" panose="020B0604030504040204" pitchFamily="50" charset="-128"/>
                <a:ea typeface="Meiryo UI" panose="020B0604030504040204" pitchFamily="50" charset="-128"/>
              </a:rPr>
              <a:t>人分のデータセットと、</a:t>
            </a:r>
            <a:r>
              <a:rPr lang="en-US" altLang="ja-JP" sz="1400" dirty="0">
                <a:latin typeface="Meiryo UI" panose="020B0604030504040204" pitchFamily="50" charset="-128"/>
                <a:ea typeface="Meiryo UI" panose="020B0604030504040204" pitchFamily="50" charset="-128"/>
              </a:rPr>
              <a:t>3144</a:t>
            </a:r>
            <a:r>
              <a:rPr lang="ja-JP" altLang="en-US" sz="1400" dirty="0">
                <a:latin typeface="Meiryo UI" panose="020B0604030504040204" pitchFamily="50" charset="-128"/>
                <a:ea typeface="Meiryo UI" panose="020B0604030504040204" pitchFamily="50" charset="-128"/>
              </a:rPr>
              <a:t>の機能および構造的な脳の画像データを収取</a:t>
            </a:r>
            <a:r>
              <a:rPr lang="ja-JP" altLang="en-US" sz="1400" dirty="0" err="1">
                <a:latin typeface="Meiryo UI" panose="020B0604030504040204" pitchFamily="50" charset="-128"/>
                <a:ea typeface="Meiryo UI" panose="020B0604030504040204" pitchFamily="50" charset="-128"/>
              </a:rPr>
              <a:t>う</a:t>
            </a:r>
            <a:r>
              <a:rPr lang="ja-JP" altLang="en-US" sz="1400" dirty="0">
                <a:latin typeface="Meiryo UI" panose="020B0604030504040204" pitchFamily="50" charset="-128"/>
                <a:ea typeface="Meiryo UI" panose="020B0604030504040204" pitchFamily="50" charset="-128"/>
              </a:rPr>
              <a:t>して、ゲノム研究を行った。</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結果は、鉄の輸送と貯蔵の遺伝子は、皮質下の脳組織の磁化率に関連し、細胞外マトリックスや上皮増殖因子の遺伝子は白質の微細構造や病変に関連することが判明。また正中線の軸索発生を調節する遺伝子は脳橋の交差路の組織化に関連している。</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全部で</a:t>
            </a:r>
            <a:r>
              <a:rPr lang="en-US" altLang="ja-JP" sz="1400" dirty="0">
                <a:latin typeface="Meiryo UI" panose="020B0604030504040204" pitchFamily="50" charset="-128"/>
                <a:ea typeface="Meiryo UI" panose="020B0604030504040204" pitchFamily="50" charset="-128"/>
              </a:rPr>
              <a:t>17</a:t>
            </a:r>
            <a:r>
              <a:rPr lang="ja-JP" altLang="en-US" sz="1400" dirty="0">
                <a:latin typeface="Meiryo UI" panose="020B0604030504040204" pitchFamily="50" charset="-128"/>
                <a:ea typeface="Meiryo UI" panose="020B0604030504040204" pitchFamily="50" charset="-128"/>
              </a:rPr>
              <a:t>個の遺伝子が発生、経路シグナル伝達および可塑性に関連しており、神経および精神疾患、脳の発生、そして加齢と脳の遺伝的構成についての、貴重な知見が得られている。</a:t>
            </a:r>
          </a:p>
        </p:txBody>
      </p:sp>
    </p:spTree>
    <p:extLst>
      <p:ext uri="{BB962C8B-B14F-4D97-AF65-F5344CB8AC3E}">
        <p14:creationId xmlns:p14="http://schemas.microsoft.com/office/powerpoint/2010/main" val="732287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 y="1403627"/>
            <a:ext cx="9277370" cy="4919818"/>
          </a:xfrm>
          <a:prstGeom prst="rect">
            <a:avLst/>
          </a:prstGeom>
        </p:spPr>
      </p:pic>
      <p:sp>
        <p:nvSpPr>
          <p:cNvPr id="3" name="テキスト ボックス 2"/>
          <p:cNvSpPr txBox="1"/>
          <p:nvPr/>
        </p:nvSpPr>
        <p:spPr>
          <a:xfrm>
            <a:off x="969682" y="0"/>
            <a:ext cx="10358652" cy="584775"/>
          </a:xfrm>
          <a:prstGeom prst="rect">
            <a:avLst/>
          </a:prstGeom>
          <a:noFill/>
        </p:spPr>
        <p:txBody>
          <a:bodyPr wrap="square" rtlCol="0">
            <a:spAutoFit/>
          </a:bodyPr>
          <a:lstStyle/>
          <a:p>
            <a:pPr algn="ctr"/>
            <a:r>
              <a:rPr kumimoji="1" lang="ja-JP" altLang="en-US" sz="3200" b="1" dirty="0">
                <a:latin typeface="Meiryo UI" panose="020B0604030504040204" pitchFamily="50" charset="-128"/>
                <a:ea typeface="Meiryo UI" panose="020B0604030504040204" pitchFamily="50" charset="-128"/>
              </a:rPr>
              <a:t>ペンフィールドの脳地図</a:t>
            </a:r>
          </a:p>
        </p:txBody>
      </p:sp>
      <p:sp>
        <p:nvSpPr>
          <p:cNvPr id="5" name="正方形/長方形 4"/>
          <p:cNvSpPr/>
          <p:nvPr/>
        </p:nvSpPr>
        <p:spPr>
          <a:xfrm>
            <a:off x="101600" y="780385"/>
            <a:ext cx="9367094" cy="584775"/>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脳神経外科医・ペンフィールドは、癲癇患者の手術際に切開した脳に電極を当て、患者の反応を観察した。 </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有名なペンフィールドの実験で、それをまとめた地図が下記↓</a:t>
            </a:r>
          </a:p>
        </p:txBody>
      </p:sp>
      <p:sp>
        <p:nvSpPr>
          <p:cNvPr id="6" name="正方形/長方形 5"/>
          <p:cNvSpPr/>
          <p:nvPr/>
        </p:nvSpPr>
        <p:spPr>
          <a:xfrm>
            <a:off x="2811521" y="6287299"/>
            <a:ext cx="3661580"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（出典）</a:t>
            </a:r>
            <a:r>
              <a:rPr lang="en-US" altLang="ja-JP" sz="1100" dirty="0">
                <a:latin typeface="Meiryo UI" panose="020B0604030504040204" pitchFamily="50" charset="-128"/>
                <a:ea typeface="Meiryo UI" panose="020B0604030504040204" pitchFamily="50" charset="-128"/>
              </a:rPr>
              <a:t>http://actor-dynamics.com/archives/2755</a:t>
            </a:r>
            <a:endParaRPr lang="ja-JP" altLang="en-US" sz="1100" dirty="0">
              <a:latin typeface="Meiryo UI" panose="020B0604030504040204" pitchFamily="50" charset="-128"/>
              <a:ea typeface="Meiryo UI" panose="020B0604030504040204" pitchFamily="50" charset="-128"/>
            </a:endParaRPr>
          </a:p>
        </p:txBody>
      </p:sp>
      <p:pic>
        <p:nvPicPr>
          <p:cNvPr id="8" name="図 7"/>
          <p:cNvPicPr>
            <a:picLocks noChangeAspect="1"/>
          </p:cNvPicPr>
          <p:nvPr/>
        </p:nvPicPr>
        <p:blipFill>
          <a:blip r:embed="rId4"/>
          <a:stretch>
            <a:fillRect/>
          </a:stretch>
        </p:blipFill>
        <p:spPr>
          <a:xfrm>
            <a:off x="9468694" y="328075"/>
            <a:ext cx="2638425" cy="3286125"/>
          </a:xfrm>
          <a:prstGeom prst="rect">
            <a:avLst/>
          </a:prstGeom>
        </p:spPr>
      </p:pic>
      <p:sp>
        <p:nvSpPr>
          <p:cNvPr id="9" name="テキスト ボックス 8"/>
          <p:cNvSpPr txBox="1"/>
          <p:nvPr/>
        </p:nvSpPr>
        <p:spPr>
          <a:xfrm>
            <a:off x="9676736" y="3603186"/>
            <a:ext cx="2222340"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ワイルダー・ペンフィールド</a:t>
            </a:r>
          </a:p>
        </p:txBody>
      </p:sp>
      <p:sp>
        <p:nvSpPr>
          <p:cNvPr id="10" name="正方形/長方形 9"/>
          <p:cNvSpPr/>
          <p:nvPr/>
        </p:nvSpPr>
        <p:spPr>
          <a:xfrm>
            <a:off x="1594719" y="6596390"/>
            <a:ext cx="6096000" cy="261610"/>
          </a:xfrm>
          <a:prstGeom prst="rect">
            <a:avLst/>
          </a:prstGeom>
        </p:spPr>
        <p:txBody>
          <a:bodyPr>
            <a:spAutoFit/>
          </a:bodyPr>
          <a:lstStyle/>
          <a:p>
            <a:pPr algn="r"/>
            <a:r>
              <a:rPr lang="ja-JP" altLang="en-US" sz="1100" dirty="0">
                <a:latin typeface="Meiryo UI" panose="020B0604030504040204" pitchFamily="50" charset="-128"/>
                <a:ea typeface="Meiryo UI" panose="020B0604030504040204" pitchFamily="50" charset="-128"/>
              </a:rPr>
              <a:t>身体各部位の大きさを、逆に脳地図での大きさに置き換えた模型を「ホムンクルス」</a:t>
            </a:r>
          </a:p>
        </p:txBody>
      </p:sp>
      <p:pic>
        <p:nvPicPr>
          <p:cNvPr id="12" name="図 11"/>
          <p:cNvPicPr>
            <a:picLocks noChangeAspect="1"/>
          </p:cNvPicPr>
          <p:nvPr/>
        </p:nvPicPr>
        <p:blipFill>
          <a:blip r:embed="rId5"/>
          <a:stretch>
            <a:fillRect/>
          </a:stretch>
        </p:blipFill>
        <p:spPr>
          <a:xfrm>
            <a:off x="9724711" y="4071964"/>
            <a:ext cx="2174365" cy="1869954"/>
          </a:xfrm>
          <a:prstGeom prst="rect">
            <a:avLst/>
          </a:prstGeom>
        </p:spPr>
      </p:pic>
      <p:sp>
        <p:nvSpPr>
          <p:cNvPr id="13" name="正方形/長方形 12"/>
          <p:cNvSpPr/>
          <p:nvPr/>
        </p:nvSpPr>
        <p:spPr>
          <a:xfrm>
            <a:off x="9378970" y="5892715"/>
            <a:ext cx="2813030" cy="677108"/>
          </a:xfrm>
          <a:prstGeom prst="rect">
            <a:avLst/>
          </a:prstGeom>
        </p:spPr>
        <p:txBody>
          <a:bodyPr wrap="square">
            <a:spAutoFit/>
          </a:bodyPr>
          <a:lstStyle/>
          <a:p>
            <a:pPr algn="ctr"/>
            <a:r>
              <a:rPr lang="en-US" altLang="ja-JP" sz="1600" dirty="0">
                <a:latin typeface="Meiryo UI" panose="020B0604030504040204" pitchFamily="50" charset="-128"/>
                <a:ea typeface="Meiryo UI" panose="020B0604030504040204" pitchFamily="50" charset="-128"/>
              </a:rPr>
              <a:t>Homunculus</a:t>
            </a:r>
          </a:p>
          <a:p>
            <a:pPr algn="ctr"/>
            <a:r>
              <a:rPr lang="ja-JP" altLang="en-US" sz="1100" dirty="0">
                <a:latin typeface="Meiryo UI" panose="020B0604030504040204" pitchFamily="50" charset="-128"/>
                <a:ea typeface="Meiryo UI" panose="020B0604030504040204" pitchFamily="50" charset="-128"/>
              </a:rPr>
              <a:t>ラテン語で小人の意。錬金術師が作り出す</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人造人間、及び作り出す技術のこと。</a:t>
            </a:r>
          </a:p>
        </p:txBody>
      </p:sp>
    </p:spTree>
    <p:extLst>
      <p:ext uri="{BB962C8B-B14F-4D97-AF65-F5344CB8AC3E}">
        <p14:creationId xmlns:p14="http://schemas.microsoft.com/office/powerpoint/2010/main" val="2275679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12192000" cy="584775"/>
          </a:xfrm>
          <a:prstGeom prst="rect">
            <a:avLst/>
          </a:prstGeom>
        </p:spPr>
        <p:txBody>
          <a:bodyPr wrap="square">
            <a:spAutoFit/>
          </a:bodyPr>
          <a:lstStyle/>
          <a:p>
            <a:pPr algn="ctr"/>
            <a:r>
              <a:rPr lang="ja-JP" altLang="en-US" sz="3200" b="1" dirty="0">
                <a:latin typeface="Meiryo UI" panose="020B0604030504040204" pitchFamily="50" charset="-128"/>
                <a:ea typeface="Meiryo UI" panose="020B0604030504040204" pitchFamily="50" charset="-128"/>
              </a:rPr>
              <a:t>脳情報データの蓄積</a:t>
            </a:r>
          </a:p>
        </p:txBody>
      </p:sp>
      <p:sp>
        <p:nvSpPr>
          <p:cNvPr id="5" name="正方形/長方形 4"/>
          <p:cNvSpPr/>
          <p:nvPr/>
        </p:nvSpPr>
        <p:spPr>
          <a:xfrm>
            <a:off x="889000" y="5753765"/>
            <a:ext cx="2366353" cy="276999"/>
          </a:xfrm>
          <a:prstGeom prst="rect">
            <a:avLst/>
          </a:prstGeom>
        </p:spPr>
        <p:txBody>
          <a:bodyPr wrap="none">
            <a:spAutoFit/>
          </a:bodyPr>
          <a:lstStyle/>
          <a:p>
            <a:r>
              <a:rPr lang="en-US" altLang="ja-JP" sz="1200" dirty="0">
                <a:solidFill>
                  <a:schemeClr val="bg1"/>
                </a:solidFill>
                <a:latin typeface="Meiryo UI" panose="020B0604030504040204" pitchFamily="50" charset="-128"/>
                <a:ea typeface="Meiryo UI" panose="020B0604030504040204" pitchFamily="50" charset="-128"/>
              </a:rPr>
              <a:t>(</a:t>
            </a:r>
            <a:r>
              <a:rPr lang="ja-JP" altLang="en-US" sz="1200" dirty="0">
                <a:solidFill>
                  <a:schemeClr val="bg1"/>
                </a:solidFill>
                <a:latin typeface="Meiryo UI" panose="020B0604030504040204" pitchFamily="50" charset="-128"/>
                <a:ea typeface="Meiryo UI" panose="020B0604030504040204" pitchFamily="50" charset="-128"/>
              </a:rPr>
              <a:t>出典）</a:t>
            </a:r>
            <a:r>
              <a:rPr lang="en-US" altLang="ja-JP" sz="1200" dirty="0">
                <a:solidFill>
                  <a:schemeClr val="bg1"/>
                </a:solidFill>
                <a:latin typeface="Meiryo UI" panose="020B0604030504040204" pitchFamily="50" charset="-128"/>
                <a:ea typeface="Meiryo UI" panose="020B0604030504040204" pitchFamily="50" charset="-128"/>
              </a:rPr>
              <a:t>Nature (2015-04-02) </a:t>
            </a:r>
            <a:endParaRPr lang="ja-JP" altLang="en-US" sz="1200" dirty="0">
              <a:solidFill>
                <a:schemeClr val="bg1"/>
              </a:solidFill>
              <a:latin typeface="Meiryo UI" panose="020B0604030504040204" pitchFamily="50" charset="-128"/>
              <a:ea typeface="Meiryo UI" panose="020B0604030504040204" pitchFamily="50" charset="-128"/>
            </a:endParaRPr>
          </a:p>
        </p:txBody>
      </p:sp>
      <p:sp>
        <p:nvSpPr>
          <p:cNvPr id="9" name="object 2"/>
          <p:cNvSpPr/>
          <p:nvPr/>
        </p:nvSpPr>
        <p:spPr>
          <a:xfrm>
            <a:off x="3472492" y="1043499"/>
            <a:ext cx="5216652" cy="5791199"/>
          </a:xfrm>
          <a:prstGeom prst="rect">
            <a:avLst/>
          </a:prstGeom>
          <a:blipFill>
            <a:blip r:embed="rId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 name="object 3"/>
          <p:cNvSpPr/>
          <p:nvPr/>
        </p:nvSpPr>
        <p:spPr>
          <a:xfrm>
            <a:off x="3519736" y="1067884"/>
            <a:ext cx="5122545" cy="5697220"/>
          </a:xfrm>
          <a:custGeom>
            <a:avLst/>
            <a:gdLst/>
            <a:ahLst/>
            <a:cxnLst/>
            <a:rect l="l" t="t" r="r" b="b"/>
            <a:pathLst>
              <a:path w="5122545" h="5697220">
                <a:moveTo>
                  <a:pt x="4268457" y="0"/>
                </a:moveTo>
                <a:lnTo>
                  <a:pt x="853706" y="0"/>
                </a:lnTo>
                <a:lnTo>
                  <a:pt x="805262" y="1351"/>
                </a:lnTo>
                <a:lnTo>
                  <a:pt x="757527" y="5357"/>
                </a:lnTo>
                <a:lnTo>
                  <a:pt x="710573" y="11946"/>
                </a:lnTo>
                <a:lnTo>
                  <a:pt x="664472" y="21046"/>
                </a:lnTo>
                <a:lnTo>
                  <a:pt x="619296" y="32584"/>
                </a:lnTo>
                <a:lnTo>
                  <a:pt x="575117" y="46489"/>
                </a:lnTo>
                <a:lnTo>
                  <a:pt x="532008" y="62688"/>
                </a:lnTo>
                <a:lnTo>
                  <a:pt x="490040" y="81110"/>
                </a:lnTo>
                <a:lnTo>
                  <a:pt x="449285" y="101682"/>
                </a:lnTo>
                <a:lnTo>
                  <a:pt x="409816" y="124332"/>
                </a:lnTo>
                <a:lnTo>
                  <a:pt x="371704" y="148989"/>
                </a:lnTo>
                <a:lnTo>
                  <a:pt x="335022" y="175580"/>
                </a:lnTo>
                <a:lnTo>
                  <a:pt x="299842" y="204032"/>
                </a:lnTo>
                <a:lnTo>
                  <a:pt x="266236" y="234275"/>
                </a:lnTo>
                <a:lnTo>
                  <a:pt x="234275" y="266236"/>
                </a:lnTo>
                <a:lnTo>
                  <a:pt x="204032" y="299842"/>
                </a:lnTo>
                <a:lnTo>
                  <a:pt x="175580" y="335022"/>
                </a:lnTo>
                <a:lnTo>
                  <a:pt x="148989" y="371704"/>
                </a:lnTo>
                <a:lnTo>
                  <a:pt x="124332" y="409816"/>
                </a:lnTo>
                <a:lnTo>
                  <a:pt x="101682" y="449285"/>
                </a:lnTo>
                <a:lnTo>
                  <a:pt x="81110" y="490040"/>
                </a:lnTo>
                <a:lnTo>
                  <a:pt x="62688" y="532008"/>
                </a:lnTo>
                <a:lnTo>
                  <a:pt x="46489" y="575117"/>
                </a:lnTo>
                <a:lnTo>
                  <a:pt x="32584" y="619296"/>
                </a:lnTo>
                <a:lnTo>
                  <a:pt x="21046" y="664472"/>
                </a:lnTo>
                <a:lnTo>
                  <a:pt x="11946" y="710573"/>
                </a:lnTo>
                <a:lnTo>
                  <a:pt x="5357" y="757527"/>
                </a:lnTo>
                <a:lnTo>
                  <a:pt x="1351" y="805262"/>
                </a:lnTo>
                <a:lnTo>
                  <a:pt x="0" y="853706"/>
                </a:lnTo>
                <a:lnTo>
                  <a:pt x="0" y="4843005"/>
                </a:lnTo>
                <a:lnTo>
                  <a:pt x="1351" y="4891449"/>
                </a:lnTo>
                <a:lnTo>
                  <a:pt x="5357" y="4939184"/>
                </a:lnTo>
                <a:lnTo>
                  <a:pt x="11946" y="4986138"/>
                </a:lnTo>
                <a:lnTo>
                  <a:pt x="21046" y="5032239"/>
                </a:lnTo>
                <a:lnTo>
                  <a:pt x="32584" y="5077415"/>
                </a:lnTo>
                <a:lnTo>
                  <a:pt x="46489" y="5121594"/>
                </a:lnTo>
                <a:lnTo>
                  <a:pt x="62688" y="5164703"/>
                </a:lnTo>
                <a:lnTo>
                  <a:pt x="81110" y="5206671"/>
                </a:lnTo>
                <a:lnTo>
                  <a:pt x="101682" y="5247426"/>
                </a:lnTo>
                <a:lnTo>
                  <a:pt x="124332" y="5286895"/>
                </a:lnTo>
                <a:lnTo>
                  <a:pt x="148989" y="5325007"/>
                </a:lnTo>
                <a:lnTo>
                  <a:pt x="175580" y="5361689"/>
                </a:lnTo>
                <a:lnTo>
                  <a:pt x="204032" y="5396869"/>
                </a:lnTo>
                <a:lnTo>
                  <a:pt x="234275" y="5430475"/>
                </a:lnTo>
                <a:lnTo>
                  <a:pt x="266236" y="5462436"/>
                </a:lnTo>
                <a:lnTo>
                  <a:pt x="299842" y="5492679"/>
                </a:lnTo>
                <a:lnTo>
                  <a:pt x="335022" y="5521131"/>
                </a:lnTo>
                <a:lnTo>
                  <a:pt x="371704" y="5547722"/>
                </a:lnTo>
                <a:lnTo>
                  <a:pt x="409816" y="5572379"/>
                </a:lnTo>
                <a:lnTo>
                  <a:pt x="449285" y="5595029"/>
                </a:lnTo>
                <a:lnTo>
                  <a:pt x="490040" y="5615601"/>
                </a:lnTo>
                <a:lnTo>
                  <a:pt x="532008" y="5634023"/>
                </a:lnTo>
                <a:lnTo>
                  <a:pt x="575117" y="5650222"/>
                </a:lnTo>
                <a:lnTo>
                  <a:pt x="619296" y="5664127"/>
                </a:lnTo>
                <a:lnTo>
                  <a:pt x="664472" y="5675665"/>
                </a:lnTo>
                <a:lnTo>
                  <a:pt x="710573" y="5684765"/>
                </a:lnTo>
                <a:lnTo>
                  <a:pt x="757527" y="5691354"/>
                </a:lnTo>
                <a:lnTo>
                  <a:pt x="805262" y="5695360"/>
                </a:lnTo>
                <a:lnTo>
                  <a:pt x="853706" y="5696712"/>
                </a:lnTo>
                <a:lnTo>
                  <a:pt x="4268457" y="5696712"/>
                </a:lnTo>
                <a:lnTo>
                  <a:pt x="4316901" y="5695360"/>
                </a:lnTo>
                <a:lnTo>
                  <a:pt x="4364636" y="5691354"/>
                </a:lnTo>
                <a:lnTo>
                  <a:pt x="4411590" y="5684765"/>
                </a:lnTo>
                <a:lnTo>
                  <a:pt x="4457691" y="5675665"/>
                </a:lnTo>
                <a:lnTo>
                  <a:pt x="4502867" y="5664127"/>
                </a:lnTo>
                <a:lnTo>
                  <a:pt x="4547046" y="5650222"/>
                </a:lnTo>
                <a:lnTo>
                  <a:pt x="4590155" y="5634023"/>
                </a:lnTo>
                <a:lnTo>
                  <a:pt x="4632123" y="5615601"/>
                </a:lnTo>
                <a:lnTo>
                  <a:pt x="4672878" y="5595029"/>
                </a:lnTo>
                <a:lnTo>
                  <a:pt x="4712347" y="5572379"/>
                </a:lnTo>
                <a:lnTo>
                  <a:pt x="4750459" y="5547722"/>
                </a:lnTo>
                <a:lnTo>
                  <a:pt x="4787141" y="5521131"/>
                </a:lnTo>
                <a:lnTo>
                  <a:pt x="4822321" y="5492679"/>
                </a:lnTo>
                <a:lnTo>
                  <a:pt x="4855927" y="5462436"/>
                </a:lnTo>
                <a:lnTo>
                  <a:pt x="4887888" y="5430475"/>
                </a:lnTo>
                <a:lnTo>
                  <a:pt x="4918131" y="5396869"/>
                </a:lnTo>
                <a:lnTo>
                  <a:pt x="4946583" y="5361689"/>
                </a:lnTo>
                <a:lnTo>
                  <a:pt x="4973174" y="5325007"/>
                </a:lnTo>
                <a:lnTo>
                  <a:pt x="4997831" y="5286895"/>
                </a:lnTo>
                <a:lnTo>
                  <a:pt x="5020481" y="5247426"/>
                </a:lnTo>
                <a:lnTo>
                  <a:pt x="5041053" y="5206671"/>
                </a:lnTo>
                <a:lnTo>
                  <a:pt x="5059475" y="5164703"/>
                </a:lnTo>
                <a:lnTo>
                  <a:pt x="5075674" y="5121594"/>
                </a:lnTo>
                <a:lnTo>
                  <a:pt x="5089579" y="5077415"/>
                </a:lnTo>
                <a:lnTo>
                  <a:pt x="5101117" y="5032239"/>
                </a:lnTo>
                <a:lnTo>
                  <a:pt x="5110217" y="4986138"/>
                </a:lnTo>
                <a:lnTo>
                  <a:pt x="5116806" y="4939184"/>
                </a:lnTo>
                <a:lnTo>
                  <a:pt x="5120812" y="4891449"/>
                </a:lnTo>
                <a:lnTo>
                  <a:pt x="5122164" y="4843005"/>
                </a:lnTo>
                <a:lnTo>
                  <a:pt x="5122164" y="853706"/>
                </a:lnTo>
                <a:lnTo>
                  <a:pt x="5120812" y="805262"/>
                </a:lnTo>
                <a:lnTo>
                  <a:pt x="5116806" y="757527"/>
                </a:lnTo>
                <a:lnTo>
                  <a:pt x="5110217" y="710573"/>
                </a:lnTo>
                <a:lnTo>
                  <a:pt x="5101117" y="664472"/>
                </a:lnTo>
                <a:lnTo>
                  <a:pt x="5089579" y="619296"/>
                </a:lnTo>
                <a:lnTo>
                  <a:pt x="5075674" y="575117"/>
                </a:lnTo>
                <a:lnTo>
                  <a:pt x="5059475" y="532008"/>
                </a:lnTo>
                <a:lnTo>
                  <a:pt x="5041053" y="490040"/>
                </a:lnTo>
                <a:lnTo>
                  <a:pt x="5020481" y="449285"/>
                </a:lnTo>
                <a:lnTo>
                  <a:pt x="4997831" y="409816"/>
                </a:lnTo>
                <a:lnTo>
                  <a:pt x="4973174" y="371704"/>
                </a:lnTo>
                <a:lnTo>
                  <a:pt x="4946583" y="335022"/>
                </a:lnTo>
                <a:lnTo>
                  <a:pt x="4918131" y="299842"/>
                </a:lnTo>
                <a:lnTo>
                  <a:pt x="4887888" y="266236"/>
                </a:lnTo>
                <a:lnTo>
                  <a:pt x="4855927" y="234275"/>
                </a:lnTo>
                <a:lnTo>
                  <a:pt x="4822321" y="204032"/>
                </a:lnTo>
                <a:lnTo>
                  <a:pt x="4787141" y="175580"/>
                </a:lnTo>
                <a:lnTo>
                  <a:pt x="4750459" y="148989"/>
                </a:lnTo>
                <a:lnTo>
                  <a:pt x="4712347" y="124332"/>
                </a:lnTo>
                <a:lnTo>
                  <a:pt x="4672878" y="101682"/>
                </a:lnTo>
                <a:lnTo>
                  <a:pt x="4632123" y="81110"/>
                </a:lnTo>
                <a:lnTo>
                  <a:pt x="4590155" y="62688"/>
                </a:lnTo>
                <a:lnTo>
                  <a:pt x="4547046" y="46489"/>
                </a:lnTo>
                <a:lnTo>
                  <a:pt x="4502867" y="32584"/>
                </a:lnTo>
                <a:lnTo>
                  <a:pt x="4457691" y="21046"/>
                </a:lnTo>
                <a:lnTo>
                  <a:pt x="4411590" y="11946"/>
                </a:lnTo>
                <a:lnTo>
                  <a:pt x="4364636" y="5357"/>
                </a:lnTo>
                <a:lnTo>
                  <a:pt x="4316901" y="1351"/>
                </a:lnTo>
                <a:lnTo>
                  <a:pt x="4268457" y="0"/>
                </a:lnTo>
                <a:close/>
              </a:path>
            </a:pathLst>
          </a:custGeom>
          <a:solidFill>
            <a:srgbClr val="FFFFCC"/>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 name="object 4"/>
          <p:cNvSpPr/>
          <p:nvPr/>
        </p:nvSpPr>
        <p:spPr>
          <a:xfrm>
            <a:off x="3519736" y="1067884"/>
            <a:ext cx="5122545" cy="5697220"/>
          </a:xfrm>
          <a:custGeom>
            <a:avLst/>
            <a:gdLst/>
            <a:ahLst/>
            <a:cxnLst/>
            <a:rect l="l" t="t" r="r" b="b"/>
            <a:pathLst>
              <a:path w="5122545" h="5697220">
                <a:moveTo>
                  <a:pt x="0" y="853706"/>
                </a:moveTo>
                <a:lnTo>
                  <a:pt x="1351" y="805262"/>
                </a:lnTo>
                <a:lnTo>
                  <a:pt x="5357" y="757527"/>
                </a:lnTo>
                <a:lnTo>
                  <a:pt x="11946" y="710573"/>
                </a:lnTo>
                <a:lnTo>
                  <a:pt x="21046" y="664472"/>
                </a:lnTo>
                <a:lnTo>
                  <a:pt x="32584" y="619296"/>
                </a:lnTo>
                <a:lnTo>
                  <a:pt x="46489" y="575117"/>
                </a:lnTo>
                <a:lnTo>
                  <a:pt x="62688" y="532008"/>
                </a:lnTo>
                <a:lnTo>
                  <a:pt x="81110" y="490040"/>
                </a:lnTo>
                <a:lnTo>
                  <a:pt x="101682" y="449285"/>
                </a:lnTo>
                <a:lnTo>
                  <a:pt x="124332" y="409816"/>
                </a:lnTo>
                <a:lnTo>
                  <a:pt x="148989" y="371704"/>
                </a:lnTo>
                <a:lnTo>
                  <a:pt x="175580" y="335022"/>
                </a:lnTo>
                <a:lnTo>
                  <a:pt x="204032" y="299842"/>
                </a:lnTo>
                <a:lnTo>
                  <a:pt x="234275" y="266236"/>
                </a:lnTo>
                <a:lnTo>
                  <a:pt x="266236" y="234275"/>
                </a:lnTo>
                <a:lnTo>
                  <a:pt x="299842" y="204032"/>
                </a:lnTo>
                <a:lnTo>
                  <a:pt x="335022" y="175580"/>
                </a:lnTo>
                <a:lnTo>
                  <a:pt x="371704" y="148989"/>
                </a:lnTo>
                <a:lnTo>
                  <a:pt x="409816" y="124332"/>
                </a:lnTo>
                <a:lnTo>
                  <a:pt x="449285" y="101682"/>
                </a:lnTo>
                <a:lnTo>
                  <a:pt x="490040" y="81110"/>
                </a:lnTo>
                <a:lnTo>
                  <a:pt x="532008" y="62688"/>
                </a:lnTo>
                <a:lnTo>
                  <a:pt x="575117" y="46489"/>
                </a:lnTo>
                <a:lnTo>
                  <a:pt x="619296" y="32584"/>
                </a:lnTo>
                <a:lnTo>
                  <a:pt x="664472" y="21046"/>
                </a:lnTo>
                <a:lnTo>
                  <a:pt x="710573" y="11946"/>
                </a:lnTo>
                <a:lnTo>
                  <a:pt x="757527" y="5357"/>
                </a:lnTo>
                <a:lnTo>
                  <a:pt x="805262" y="1351"/>
                </a:lnTo>
                <a:lnTo>
                  <a:pt x="853706" y="0"/>
                </a:lnTo>
                <a:lnTo>
                  <a:pt x="4268457" y="0"/>
                </a:lnTo>
                <a:lnTo>
                  <a:pt x="4316901" y="1351"/>
                </a:lnTo>
                <a:lnTo>
                  <a:pt x="4364636" y="5357"/>
                </a:lnTo>
                <a:lnTo>
                  <a:pt x="4411590" y="11946"/>
                </a:lnTo>
                <a:lnTo>
                  <a:pt x="4457691" y="21046"/>
                </a:lnTo>
                <a:lnTo>
                  <a:pt x="4502867" y="32584"/>
                </a:lnTo>
                <a:lnTo>
                  <a:pt x="4547046" y="46489"/>
                </a:lnTo>
                <a:lnTo>
                  <a:pt x="4590155" y="62688"/>
                </a:lnTo>
                <a:lnTo>
                  <a:pt x="4632123" y="81110"/>
                </a:lnTo>
                <a:lnTo>
                  <a:pt x="4672878" y="101682"/>
                </a:lnTo>
                <a:lnTo>
                  <a:pt x="4712347" y="124332"/>
                </a:lnTo>
                <a:lnTo>
                  <a:pt x="4750459" y="148989"/>
                </a:lnTo>
                <a:lnTo>
                  <a:pt x="4787141" y="175580"/>
                </a:lnTo>
                <a:lnTo>
                  <a:pt x="4822321" y="204032"/>
                </a:lnTo>
                <a:lnTo>
                  <a:pt x="4855927" y="234275"/>
                </a:lnTo>
                <a:lnTo>
                  <a:pt x="4887888" y="266236"/>
                </a:lnTo>
                <a:lnTo>
                  <a:pt x="4918131" y="299842"/>
                </a:lnTo>
                <a:lnTo>
                  <a:pt x="4946583" y="335022"/>
                </a:lnTo>
                <a:lnTo>
                  <a:pt x="4973174" y="371704"/>
                </a:lnTo>
                <a:lnTo>
                  <a:pt x="4997831" y="409816"/>
                </a:lnTo>
                <a:lnTo>
                  <a:pt x="5020481" y="449285"/>
                </a:lnTo>
                <a:lnTo>
                  <a:pt x="5041053" y="490040"/>
                </a:lnTo>
                <a:lnTo>
                  <a:pt x="5059475" y="532008"/>
                </a:lnTo>
                <a:lnTo>
                  <a:pt x="5075674" y="575117"/>
                </a:lnTo>
                <a:lnTo>
                  <a:pt x="5089579" y="619296"/>
                </a:lnTo>
                <a:lnTo>
                  <a:pt x="5101117" y="664472"/>
                </a:lnTo>
                <a:lnTo>
                  <a:pt x="5110217" y="710573"/>
                </a:lnTo>
                <a:lnTo>
                  <a:pt x="5116806" y="757527"/>
                </a:lnTo>
                <a:lnTo>
                  <a:pt x="5120812" y="805262"/>
                </a:lnTo>
                <a:lnTo>
                  <a:pt x="5122164" y="853706"/>
                </a:lnTo>
                <a:lnTo>
                  <a:pt x="5122164" y="4843005"/>
                </a:lnTo>
                <a:lnTo>
                  <a:pt x="5120812" y="4891449"/>
                </a:lnTo>
                <a:lnTo>
                  <a:pt x="5116806" y="4939184"/>
                </a:lnTo>
                <a:lnTo>
                  <a:pt x="5110217" y="4986138"/>
                </a:lnTo>
                <a:lnTo>
                  <a:pt x="5101117" y="5032239"/>
                </a:lnTo>
                <a:lnTo>
                  <a:pt x="5089579" y="5077415"/>
                </a:lnTo>
                <a:lnTo>
                  <a:pt x="5075674" y="5121594"/>
                </a:lnTo>
                <a:lnTo>
                  <a:pt x="5059475" y="5164703"/>
                </a:lnTo>
                <a:lnTo>
                  <a:pt x="5041053" y="5206671"/>
                </a:lnTo>
                <a:lnTo>
                  <a:pt x="5020481" y="5247426"/>
                </a:lnTo>
                <a:lnTo>
                  <a:pt x="4997831" y="5286895"/>
                </a:lnTo>
                <a:lnTo>
                  <a:pt x="4973174" y="5325007"/>
                </a:lnTo>
                <a:lnTo>
                  <a:pt x="4946583" y="5361689"/>
                </a:lnTo>
                <a:lnTo>
                  <a:pt x="4918131" y="5396869"/>
                </a:lnTo>
                <a:lnTo>
                  <a:pt x="4887888" y="5430475"/>
                </a:lnTo>
                <a:lnTo>
                  <a:pt x="4855927" y="5462436"/>
                </a:lnTo>
                <a:lnTo>
                  <a:pt x="4822321" y="5492679"/>
                </a:lnTo>
                <a:lnTo>
                  <a:pt x="4787141" y="5521131"/>
                </a:lnTo>
                <a:lnTo>
                  <a:pt x="4750459" y="5547722"/>
                </a:lnTo>
                <a:lnTo>
                  <a:pt x="4712347" y="5572379"/>
                </a:lnTo>
                <a:lnTo>
                  <a:pt x="4672878" y="5595029"/>
                </a:lnTo>
                <a:lnTo>
                  <a:pt x="4632123" y="5615601"/>
                </a:lnTo>
                <a:lnTo>
                  <a:pt x="4590155" y="5634023"/>
                </a:lnTo>
                <a:lnTo>
                  <a:pt x="4547046" y="5650222"/>
                </a:lnTo>
                <a:lnTo>
                  <a:pt x="4502867" y="5664127"/>
                </a:lnTo>
                <a:lnTo>
                  <a:pt x="4457691" y="5675665"/>
                </a:lnTo>
                <a:lnTo>
                  <a:pt x="4411590" y="5684765"/>
                </a:lnTo>
                <a:lnTo>
                  <a:pt x="4364636" y="5691354"/>
                </a:lnTo>
                <a:lnTo>
                  <a:pt x="4316901" y="5695360"/>
                </a:lnTo>
                <a:lnTo>
                  <a:pt x="4268457" y="5696712"/>
                </a:lnTo>
                <a:lnTo>
                  <a:pt x="853706" y="5696712"/>
                </a:lnTo>
                <a:lnTo>
                  <a:pt x="805262" y="5695360"/>
                </a:lnTo>
                <a:lnTo>
                  <a:pt x="757527" y="5691354"/>
                </a:lnTo>
                <a:lnTo>
                  <a:pt x="710573" y="5684765"/>
                </a:lnTo>
                <a:lnTo>
                  <a:pt x="664472" y="5675665"/>
                </a:lnTo>
                <a:lnTo>
                  <a:pt x="619296" y="5664127"/>
                </a:lnTo>
                <a:lnTo>
                  <a:pt x="575117" y="5650222"/>
                </a:lnTo>
                <a:lnTo>
                  <a:pt x="532008" y="5634023"/>
                </a:lnTo>
                <a:lnTo>
                  <a:pt x="490040" y="5615601"/>
                </a:lnTo>
                <a:lnTo>
                  <a:pt x="449285" y="5595029"/>
                </a:lnTo>
                <a:lnTo>
                  <a:pt x="409816" y="5572379"/>
                </a:lnTo>
                <a:lnTo>
                  <a:pt x="371704" y="5547722"/>
                </a:lnTo>
                <a:lnTo>
                  <a:pt x="335022" y="5521131"/>
                </a:lnTo>
                <a:lnTo>
                  <a:pt x="299842" y="5492679"/>
                </a:lnTo>
                <a:lnTo>
                  <a:pt x="266236" y="5462436"/>
                </a:lnTo>
                <a:lnTo>
                  <a:pt x="234275" y="5430475"/>
                </a:lnTo>
                <a:lnTo>
                  <a:pt x="204032" y="5396869"/>
                </a:lnTo>
                <a:lnTo>
                  <a:pt x="175580" y="5361689"/>
                </a:lnTo>
                <a:lnTo>
                  <a:pt x="148989" y="5325007"/>
                </a:lnTo>
                <a:lnTo>
                  <a:pt x="124332" y="5286895"/>
                </a:lnTo>
                <a:lnTo>
                  <a:pt x="101682" y="5247426"/>
                </a:lnTo>
                <a:lnTo>
                  <a:pt x="81110" y="5206671"/>
                </a:lnTo>
                <a:lnTo>
                  <a:pt x="62688" y="5164703"/>
                </a:lnTo>
                <a:lnTo>
                  <a:pt x="46489" y="5121594"/>
                </a:lnTo>
                <a:lnTo>
                  <a:pt x="32584" y="5077415"/>
                </a:lnTo>
                <a:lnTo>
                  <a:pt x="21046" y="5032239"/>
                </a:lnTo>
                <a:lnTo>
                  <a:pt x="11946" y="4986138"/>
                </a:lnTo>
                <a:lnTo>
                  <a:pt x="5357" y="4939184"/>
                </a:lnTo>
                <a:lnTo>
                  <a:pt x="1351" y="4891449"/>
                </a:lnTo>
                <a:lnTo>
                  <a:pt x="0" y="4843005"/>
                </a:lnTo>
                <a:lnTo>
                  <a:pt x="0" y="853706"/>
                </a:lnTo>
                <a:close/>
              </a:path>
            </a:pathLst>
          </a:custGeom>
          <a:ln w="9144">
            <a:solidFill>
              <a:srgbClr val="FFFF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 name="object 9"/>
          <p:cNvSpPr/>
          <p:nvPr/>
        </p:nvSpPr>
        <p:spPr>
          <a:xfrm>
            <a:off x="4821232" y="1497143"/>
            <a:ext cx="4282427" cy="4279900"/>
          </a:xfrm>
          <a:prstGeom prst="rect">
            <a:avLst/>
          </a:prstGeom>
          <a:blipFill>
            <a:blip r:embed="rId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 name="object 10"/>
          <p:cNvSpPr/>
          <p:nvPr/>
        </p:nvSpPr>
        <p:spPr>
          <a:xfrm>
            <a:off x="4868475" y="1531687"/>
            <a:ext cx="4187952" cy="4178300"/>
          </a:xfrm>
          <a:prstGeom prst="rect">
            <a:avLst/>
          </a:prstGeom>
          <a:blipFill>
            <a:blip r:embed="rId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 name="object 11"/>
          <p:cNvSpPr/>
          <p:nvPr/>
        </p:nvSpPr>
        <p:spPr>
          <a:xfrm>
            <a:off x="4868475" y="1522035"/>
            <a:ext cx="4188460" cy="4188460"/>
          </a:xfrm>
          <a:custGeom>
            <a:avLst/>
            <a:gdLst/>
            <a:ahLst/>
            <a:cxnLst/>
            <a:rect l="l" t="t" r="r" b="b"/>
            <a:pathLst>
              <a:path w="4188459" h="4188460">
                <a:moveTo>
                  <a:pt x="0" y="2093976"/>
                </a:moveTo>
                <a:lnTo>
                  <a:pt x="540" y="2045918"/>
                </a:lnTo>
                <a:lnTo>
                  <a:pt x="2154" y="1998125"/>
                </a:lnTo>
                <a:lnTo>
                  <a:pt x="4830" y="1950609"/>
                </a:lnTo>
                <a:lnTo>
                  <a:pt x="8557" y="1903380"/>
                </a:lnTo>
                <a:lnTo>
                  <a:pt x="13322" y="1856452"/>
                </a:lnTo>
                <a:lnTo>
                  <a:pt x="19115" y="1809835"/>
                </a:lnTo>
                <a:lnTo>
                  <a:pt x="25923" y="1763540"/>
                </a:lnTo>
                <a:lnTo>
                  <a:pt x="33736" y="1717580"/>
                </a:lnTo>
                <a:lnTo>
                  <a:pt x="42541" y="1671965"/>
                </a:lnTo>
                <a:lnTo>
                  <a:pt x="52328" y="1626708"/>
                </a:lnTo>
                <a:lnTo>
                  <a:pt x="63084" y="1581820"/>
                </a:lnTo>
                <a:lnTo>
                  <a:pt x="74798" y="1537312"/>
                </a:lnTo>
                <a:lnTo>
                  <a:pt x="87459" y="1493197"/>
                </a:lnTo>
                <a:lnTo>
                  <a:pt x="101054" y="1449485"/>
                </a:lnTo>
                <a:lnTo>
                  <a:pt x="115573" y="1406188"/>
                </a:lnTo>
                <a:lnTo>
                  <a:pt x="131004" y="1363318"/>
                </a:lnTo>
                <a:lnTo>
                  <a:pt x="147334" y="1320886"/>
                </a:lnTo>
                <a:lnTo>
                  <a:pt x="164554" y="1278904"/>
                </a:lnTo>
                <a:lnTo>
                  <a:pt x="182651" y="1237383"/>
                </a:lnTo>
                <a:lnTo>
                  <a:pt x="201613" y="1196335"/>
                </a:lnTo>
                <a:lnTo>
                  <a:pt x="221430" y="1155772"/>
                </a:lnTo>
                <a:lnTo>
                  <a:pt x="242089" y="1115705"/>
                </a:lnTo>
                <a:lnTo>
                  <a:pt x="263578" y="1076145"/>
                </a:lnTo>
                <a:lnTo>
                  <a:pt x="285888" y="1037104"/>
                </a:lnTo>
                <a:lnTo>
                  <a:pt x="309005" y="998594"/>
                </a:lnTo>
                <a:lnTo>
                  <a:pt x="332918" y="960626"/>
                </a:lnTo>
                <a:lnTo>
                  <a:pt x="357617" y="923212"/>
                </a:lnTo>
                <a:lnTo>
                  <a:pt x="383088" y="886363"/>
                </a:lnTo>
                <a:lnTo>
                  <a:pt x="409321" y="850091"/>
                </a:lnTo>
                <a:lnTo>
                  <a:pt x="436305" y="814408"/>
                </a:lnTo>
                <a:lnTo>
                  <a:pt x="464026" y="779324"/>
                </a:lnTo>
                <a:lnTo>
                  <a:pt x="492475" y="744852"/>
                </a:lnTo>
                <a:lnTo>
                  <a:pt x="521639" y="711003"/>
                </a:lnTo>
                <a:lnTo>
                  <a:pt x="551508" y="677788"/>
                </a:lnTo>
                <a:lnTo>
                  <a:pt x="582068" y="645220"/>
                </a:lnTo>
                <a:lnTo>
                  <a:pt x="613309" y="613309"/>
                </a:lnTo>
                <a:lnTo>
                  <a:pt x="645220" y="582068"/>
                </a:lnTo>
                <a:lnTo>
                  <a:pt x="677788" y="551508"/>
                </a:lnTo>
                <a:lnTo>
                  <a:pt x="711003" y="521639"/>
                </a:lnTo>
                <a:lnTo>
                  <a:pt x="744852" y="492475"/>
                </a:lnTo>
                <a:lnTo>
                  <a:pt x="779324" y="464026"/>
                </a:lnTo>
                <a:lnTo>
                  <a:pt x="814408" y="436305"/>
                </a:lnTo>
                <a:lnTo>
                  <a:pt x="850091" y="409321"/>
                </a:lnTo>
                <a:lnTo>
                  <a:pt x="886363" y="383088"/>
                </a:lnTo>
                <a:lnTo>
                  <a:pt x="923212" y="357617"/>
                </a:lnTo>
                <a:lnTo>
                  <a:pt x="960626" y="332918"/>
                </a:lnTo>
                <a:lnTo>
                  <a:pt x="998594" y="309005"/>
                </a:lnTo>
                <a:lnTo>
                  <a:pt x="1037104" y="285888"/>
                </a:lnTo>
                <a:lnTo>
                  <a:pt x="1076145" y="263578"/>
                </a:lnTo>
                <a:lnTo>
                  <a:pt x="1115705" y="242089"/>
                </a:lnTo>
                <a:lnTo>
                  <a:pt x="1155772" y="221430"/>
                </a:lnTo>
                <a:lnTo>
                  <a:pt x="1196335" y="201613"/>
                </a:lnTo>
                <a:lnTo>
                  <a:pt x="1237383" y="182651"/>
                </a:lnTo>
                <a:lnTo>
                  <a:pt x="1278904" y="164554"/>
                </a:lnTo>
                <a:lnTo>
                  <a:pt x="1320886" y="147334"/>
                </a:lnTo>
                <a:lnTo>
                  <a:pt x="1363318" y="131004"/>
                </a:lnTo>
                <a:lnTo>
                  <a:pt x="1406188" y="115573"/>
                </a:lnTo>
                <a:lnTo>
                  <a:pt x="1449485" y="101054"/>
                </a:lnTo>
                <a:lnTo>
                  <a:pt x="1493197" y="87459"/>
                </a:lnTo>
                <a:lnTo>
                  <a:pt x="1537312" y="74798"/>
                </a:lnTo>
                <a:lnTo>
                  <a:pt x="1581820" y="63084"/>
                </a:lnTo>
                <a:lnTo>
                  <a:pt x="1626708" y="52328"/>
                </a:lnTo>
                <a:lnTo>
                  <a:pt x="1671965" y="42541"/>
                </a:lnTo>
                <a:lnTo>
                  <a:pt x="1717580" y="33736"/>
                </a:lnTo>
                <a:lnTo>
                  <a:pt x="1763540" y="25923"/>
                </a:lnTo>
                <a:lnTo>
                  <a:pt x="1809835" y="19115"/>
                </a:lnTo>
                <a:lnTo>
                  <a:pt x="1856452" y="13322"/>
                </a:lnTo>
                <a:lnTo>
                  <a:pt x="1903380" y="8557"/>
                </a:lnTo>
                <a:lnTo>
                  <a:pt x="1950609" y="4830"/>
                </a:lnTo>
                <a:lnTo>
                  <a:pt x="1998125" y="2154"/>
                </a:lnTo>
                <a:lnTo>
                  <a:pt x="2045918" y="540"/>
                </a:lnTo>
                <a:lnTo>
                  <a:pt x="2093976" y="0"/>
                </a:lnTo>
                <a:lnTo>
                  <a:pt x="2142033" y="540"/>
                </a:lnTo>
                <a:lnTo>
                  <a:pt x="2189826" y="2154"/>
                </a:lnTo>
                <a:lnTo>
                  <a:pt x="2237342" y="4830"/>
                </a:lnTo>
                <a:lnTo>
                  <a:pt x="2284571" y="8557"/>
                </a:lnTo>
                <a:lnTo>
                  <a:pt x="2331499" y="13322"/>
                </a:lnTo>
                <a:lnTo>
                  <a:pt x="2378116" y="19115"/>
                </a:lnTo>
                <a:lnTo>
                  <a:pt x="2424411" y="25923"/>
                </a:lnTo>
                <a:lnTo>
                  <a:pt x="2470371" y="33736"/>
                </a:lnTo>
                <a:lnTo>
                  <a:pt x="2515986" y="42541"/>
                </a:lnTo>
                <a:lnTo>
                  <a:pt x="2561243" y="52328"/>
                </a:lnTo>
                <a:lnTo>
                  <a:pt x="2606131" y="63084"/>
                </a:lnTo>
                <a:lnTo>
                  <a:pt x="2650639" y="74798"/>
                </a:lnTo>
                <a:lnTo>
                  <a:pt x="2694754" y="87459"/>
                </a:lnTo>
                <a:lnTo>
                  <a:pt x="2738466" y="101054"/>
                </a:lnTo>
                <a:lnTo>
                  <a:pt x="2781763" y="115573"/>
                </a:lnTo>
                <a:lnTo>
                  <a:pt x="2824633" y="131004"/>
                </a:lnTo>
                <a:lnTo>
                  <a:pt x="2867065" y="147334"/>
                </a:lnTo>
                <a:lnTo>
                  <a:pt x="2909047" y="164554"/>
                </a:lnTo>
                <a:lnTo>
                  <a:pt x="2950568" y="182651"/>
                </a:lnTo>
                <a:lnTo>
                  <a:pt x="2991616" y="201613"/>
                </a:lnTo>
                <a:lnTo>
                  <a:pt x="3032179" y="221430"/>
                </a:lnTo>
                <a:lnTo>
                  <a:pt x="3072246" y="242089"/>
                </a:lnTo>
                <a:lnTo>
                  <a:pt x="3111806" y="263578"/>
                </a:lnTo>
                <a:lnTo>
                  <a:pt x="3150847" y="285888"/>
                </a:lnTo>
                <a:lnTo>
                  <a:pt x="3189357" y="309005"/>
                </a:lnTo>
                <a:lnTo>
                  <a:pt x="3227325" y="332918"/>
                </a:lnTo>
                <a:lnTo>
                  <a:pt x="3264739" y="357617"/>
                </a:lnTo>
                <a:lnTo>
                  <a:pt x="3301588" y="383088"/>
                </a:lnTo>
                <a:lnTo>
                  <a:pt x="3337860" y="409321"/>
                </a:lnTo>
                <a:lnTo>
                  <a:pt x="3373543" y="436305"/>
                </a:lnTo>
                <a:lnTo>
                  <a:pt x="3408627" y="464026"/>
                </a:lnTo>
                <a:lnTo>
                  <a:pt x="3443099" y="492475"/>
                </a:lnTo>
                <a:lnTo>
                  <a:pt x="3476948" y="521639"/>
                </a:lnTo>
                <a:lnTo>
                  <a:pt x="3510163" y="551508"/>
                </a:lnTo>
                <a:lnTo>
                  <a:pt x="3542731" y="582068"/>
                </a:lnTo>
                <a:lnTo>
                  <a:pt x="3574642" y="613309"/>
                </a:lnTo>
                <a:lnTo>
                  <a:pt x="3605883" y="645220"/>
                </a:lnTo>
                <a:lnTo>
                  <a:pt x="3636443" y="677788"/>
                </a:lnTo>
                <a:lnTo>
                  <a:pt x="3666312" y="711003"/>
                </a:lnTo>
                <a:lnTo>
                  <a:pt x="3695476" y="744852"/>
                </a:lnTo>
                <a:lnTo>
                  <a:pt x="3723925" y="779324"/>
                </a:lnTo>
                <a:lnTo>
                  <a:pt x="3751646" y="814408"/>
                </a:lnTo>
                <a:lnTo>
                  <a:pt x="3778630" y="850091"/>
                </a:lnTo>
                <a:lnTo>
                  <a:pt x="3804863" y="886363"/>
                </a:lnTo>
                <a:lnTo>
                  <a:pt x="3830334" y="923212"/>
                </a:lnTo>
                <a:lnTo>
                  <a:pt x="3855033" y="960626"/>
                </a:lnTo>
                <a:lnTo>
                  <a:pt x="3878946" y="998594"/>
                </a:lnTo>
                <a:lnTo>
                  <a:pt x="3902063" y="1037104"/>
                </a:lnTo>
                <a:lnTo>
                  <a:pt x="3924373" y="1076145"/>
                </a:lnTo>
                <a:lnTo>
                  <a:pt x="3945862" y="1115705"/>
                </a:lnTo>
                <a:lnTo>
                  <a:pt x="3966521" y="1155772"/>
                </a:lnTo>
                <a:lnTo>
                  <a:pt x="3986338" y="1196335"/>
                </a:lnTo>
                <a:lnTo>
                  <a:pt x="4005300" y="1237383"/>
                </a:lnTo>
                <a:lnTo>
                  <a:pt x="4023397" y="1278904"/>
                </a:lnTo>
                <a:lnTo>
                  <a:pt x="4040617" y="1320886"/>
                </a:lnTo>
                <a:lnTo>
                  <a:pt x="4056947" y="1363318"/>
                </a:lnTo>
                <a:lnTo>
                  <a:pt x="4072378" y="1406188"/>
                </a:lnTo>
                <a:lnTo>
                  <a:pt x="4086897" y="1449485"/>
                </a:lnTo>
                <a:lnTo>
                  <a:pt x="4100492" y="1493197"/>
                </a:lnTo>
                <a:lnTo>
                  <a:pt x="4113153" y="1537312"/>
                </a:lnTo>
                <a:lnTo>
                  <a:pt x="4124867" y="1581820"/>
                </a:lnTo>
                <a:lnTo>
                  <a:pt x="4135623" y="1626708"/>
                </a:lnTo>
                <a:lnTo>
                  <a:pt x="4145410" y="1671965"/>
                </a:lnTo>
                <a:lnTo>
                  <a:pt x="4154215" y="1717580"/>
                </a:lnTo>
                <a:lnTo>
                  <a:pt x="4162028" y="1763540"/>
                </a:lnTo>
                <a:lnTo>
                  <a:pt x="4168836" y="1809835"/>
                </a:lnTo>
                <a:lnTo>
                  <a:pt x="4174629" y="1856452"/>
                </a:lnTo>
                <a:lnTo>
                  <a:pt x="4179394" y="1903380"/>
                </a:lnTo>
                <a:lnTo>
                  <a:pt x="4183121" y="1950609"/>
                </a:lnTo>
                <a:lnTo>
                  <a:pt x="4185797" y="1998125"/>
                </a:lnTo>
                <a:lnTo>
                  <a:pt x="4187411" y="2045918"/>
                </a:lnTo>
                <a:lnTo>
                  <a:pt x="4187952" y="2093976"/>
                </a:lnTo>
                <a:lnTo>
                  <a:pt x="4187411" y="2142033"/>
                </a:lnTo>
                <a:lnTo>
                  <a:pt x="4185797" y="2189826"/>
                </a:lnTo>
                <a:lnTo>
                  <a:pt x="4183121" y="2237342"/>
                </a:lnTo>
                <a:lnTo>
                  <a:pt x="4179394" y="2284571"/>
                </a:lnTo>
                <a:lnTo>
                  <a:pt x="4174629" y="2331499"/>
                </a:lnTo>
                <a:lnTo>
                  <a:pt x="4168836" y="2378116"/>
                </a:lnTo>
                <a:lnTo>
                  <a:pt x="4162028" y="2424411"/>
                </a:lnTo>
                <a:lnTo>
                  <a:pt x="4154215" y="2470371"/>
                </a:lnTo>
                <a:lnTo>
                  <a:pt x="4145410" y="2515986"/>
                </a:lnTo>
                <a:lnTo>
                  <a:pt x="4135623" y="2561243"/>
                </a:lnTo>
                <a:lnTo>
                  <a:pt x="4124867" y="2606131"/>
                </a:lnTo>
                <a:lnTo>
                  <a:pt x="4113153" y="2650639"/>
                </a:lnTo>
                <a:lnTo>
                  <a:pt x="4100492" y="2694754"/>
                </a:lnTo>
                <a:lnTo>
                  <a:pt x="4086897" y="2738466"/>
                </a:lnTo>
                <a:lnTo>
                  <a:pt x="4072378" y="2781763"/>
                </a:lnTo>
                <a:lnTo>
                  <a:pt x="4056947" y="2824633"/>
                </a:lnTo>
                <a:lnTo>
                  <a:pt x="4040617" y="2867065"/>
                </a:lnTo>
                <a:lnTo>
                  <a:pt x="4023397" y="2909047"/>
                </a:lnTo>
                <a:lnTo>
                  <a:pt x="4005300" y="2950568"/>
                </a:lnTo>
                <a:lnTo>
                  <a:pt x="3986338" y="2991616"/>
                </a:lnTo>
                <a:lnTo>
                  <a:pt x="3966521" y="3032179"/>
                </a:lnTo>
                <a:lnTo>
                  <a:pt x="3945862" y="3072246"/>
                </a:lnTo>
                <a:lnTo>
                  <a:pt x="3924373" y="3111806"/>
                </a:lnTo>
                <a:lnTo>
                  <a:pt x="3902063" y="3150847"/>
                </a:lnTo>
                <a:lnTo>
                  <a:pt x="3878946" y="3189357"/>
                </a:lnTo>
                <a:lnTo>
                  <a:pt x="3855033" y="3227325"/>
                </a:lnTo>
                <a:lnTo>
                  <a:pt x="3830334" y="3264739"/>
                </a:lnTo>
                <a:lnTo>
                  <a:pt x="3804863" y="3301588"/>
                </a:lnTo>
                <a:lnTo>
                  <a:pt x="3778630" y="3337860"/>
                </a:lnTo>
                <a:lnTo>
                  <a:pt x="3751646" y="3373543"/>
                </a:lnTo>
                <a:lnTo>
                  <a:pt x="3723925" y="3408627"/>
                </a:lnTo>
                <a:lnTo>
                  <a:pt x="3695476" y="3443099"/>
                </a:lnTo>
                <a:lnTo>
                  <a:pt x="3666312" y="3476948"/>
                </a:lnTo>
                <a:lnTo>
                  <a:pt x="3636443" y="3510163"/>
                </a:lnTo>
                <a:lnTo>
                  <a:pt x="3605883" y="3542731"/>
                </a:lnTo>
                <a:lnTo>
                  <a:pt x="3574642" y="3574642"/>
                </a:lnTo>
                <a:lnTo>
                  <a:pt x="3542731" y="3605883"/>
                </a:lnTo>
                <a:lnTo>
                  <a:pt x="3510163" y="3636443"/>
                </a:lnTo>
                <a:lnTo>
                  <a:pt x="3476948" y="3666312"/>
                </a:lnTo>
                <a:lnTo>
                  <a:pt x="3443099" y="3695476"/>
                </a:lnTo>
                <a:lnTo>
                  <a:pt x="3408627" y="3723925"/>
                </a:lnTo>
                <a:lnTo>
                  <a:pt x="3373543" y="3751646"/>
                </a:lnTo>
                <a:lnTo>
                  <a:pt x="3337860" y="3778630"/>
                </a:lnTo>
                <a:lnTo>
                  <a:pt x="3301588" y="3804863"/>
                </a:lnTo>
                <a:lnTo>
                  <a:pt x="3264739" y="3830334"/>
                </a:lnTo>
                <a:lnTo>
                  <a:pt x="3227325" y="3855033"/>
                </a:lnTo>
                <a:lnTo>
                  <a:pt x="3189357" y="3878946"/>
                </a:lnTo>
                <a:lnTo>
                  <a:pt x="3150847" y="3902063"/>
                </a:lnTo>
                <a:lnTo>
                  <a:pt x="3111806" y="3924373"/>
                </a:lnTo>
                <a:lnTo>
                  <a:pt x="3072246" y="3945862"/>
                </a:lnTo>
                <a:lnTo>
                  <a:pt x="3032179" y="3966521"/>
                </a:lnTo>
                <a:lnTo>
                  <a:pt x="2991616" y="3986338"/>
                </a:lnTo>
                <a:lnTo>
                  <a:pt x="2950568" y="4005300"/>
                </a:lnTo>
                <a:lnTo>
                  <a:pt x="2909047" y="4023397"/>
                </a:lnTo>
                <a:lnTo>
                  <a:pt x="2867065" y="4040617"/>
                </a:lnTo>
                <a:lnTo>
                  <a:pt x="2824633" y="4056947"/>
                </a:lnTo>
                <a:lnTo>
                  <a:pt x="2781763" y="4072378"/>
                </a:lnTo>
                <a:lnTo>
                  <a:pt x="2738466" y="4086897"/>
                </a:lnTo>
                <a:lnTo>
                  <a:pt x="2694754" y="4100492"/>
                </a:lnTo>
                <a:lnTo>
                  <a:pt x="2650639" y="4113153"/>
                </a:lnTo>
                <a:lnTo>
                  <a:pt x="2606131" y="4124867"/>
                </a:lnTo>
                <a:lnTo>
                  <a:pt x="2561243" y="4135623"/>
                </a:lnTo>
                <a:lnTo>
                  <a:pt x="2515986" y="4145410"/>
                </a:lnTo>
                <a:lnTo>
                  <a:pt x="2470371" y="4154215"/>
                </a:lnTo>
                <a:lnTo>
                  <a:pt x="2424411" y="4162028"/>
                </a:lnTo>
                <a:lnTo>
                  <a:pt x="2378116" y="4168836"/>
                </a:lnTo>
                <a:lnTo>
                  <a:pt x="2331499" y="4174629"/>
                </a:lnTo>
                <a:lnTo>
                  <a:pt x="2284571" y="4179394"/>
                </a:lnTo>
                <a:lnTo>
                  <a:pt x="2237342" y="4183121"/>
                </a:lnTo>
                <a:lnTo>
                  <a:pt x="2189826" y="4185797"/>
                </a:lnTo>
                <a:lnTo>
                  <a:pt x="2142033" y="4187411"/>
                </a:lnTo>
                <a:lnTo>
                  <a:pt x="2093976" y="4187952"/>
                </a:lnTo>
                <a:lnTo>
                  <a:pt x="2045918" y="4187411"/>
                </a:lnTo>
                <a:lnTo>
                  <a:pt x="1998125" y="4185797"/>
                </a:lnTo>
                <a:lnTo>
                  <a:pt x="1950609" y="4183121"/>
                </a:lnTo>
                <a:lnTo>
                  <a:pt x="1903380" y="4179394"/>
                </a:lnTo>
                <a:lnTo>
                  <a:pt x="1856452" y="4174629"/>
                </a:lnTo>
                <a:lnTo>
                  <a:pt x="1809835" y="4168836"/>
                </a:lnTo>
                <a:lnTo>
                  <a:pt x="1763540" y="4162028"/>
                </a:lnTo>
                <a:lnTo>
                  <a:pt x="1717580" y="4154215"/>
                </a:lnTo>
                <a:lnTo>
                  <a:pt x="1671965" y="4145410"/>
                </a:lnTo>
                <a:lnTo>
                  <a:pt x="1626708" y="4135623"/>
                </a:lnTo>
                <a:lnTo>
                  <a:pt x="1581820" y="4124867"/>
                </a:lnTo>
                <a:lnTo>
                  <a:pt x="1537312" y="4113153"/>
                </a:lnTo>
                <a:lnTo>
                  <a:pt x="1493197" y="4100492"/>
                </a:lnTo>
                <a:lnTo>
                  <a:pt x="1449485" y="4086897"/>
                </a:lnTo>
                <a:lnTo>
                  <a:pt x="1406188" y="4072378"/>
                </a:lnTo>
                <a:lnTo>
                  <a:pt x="1363318" y="4056947"/>
                </a:lnTo>
                <a:lnTo>
                  <a:pt x="1320886" y="4040617"/>
                </a:lnTo>
                <a:lnTo>
                  <a:pt x="1278904" y="4023397"/>
                </a:lnTo>
                <a:lnTo>
                  <a:pt x="1237383" y="4005300"/>
                </a:lnTo>
                <a:lnTo>
                  <a:pt x="1196335" y="3986338"/>
                </a:lnTo>
                <a:lnTo>
                  <a:pt x="1155772" y="3966521"/>
                </a:lnTo>
                <a:lnTo>
                  <a:pt x="1115705" y="3945862"/>
                </a:lnTo>
                <a:lnTo>
                  <a:pt x="1076145" y="3924373"/>
                </a:lnTo>
                <a:lnTo>
                  <a:pt x="1037104" y="3902063"/>
                </a:lnTo>
                <a:lnTo>
                  <a:pt x="998594" y="3878946"/>
                </a:lnTo>
                <a:lnTo>
                  <a:pt x="960626" y="3855033"/>
                </a:lnTo>
                <a:lnTo>
                  <a:pt x="923212" y="3830334"/>
                </a:lnTo>
                <a:lnTo>
                  <a:pt x="886363" y="3804863"/>
                </a:lnTo>
                <a:lnTo>
                  <a:pt x="850091" y="3778630"/>
                </a:lnTo>
                <a:lnTo>
                  <a:pt x="814408" y="3751646"/>
                </a:lnTo>
                <a:lnTo>
                  <a:pt x="779324" y="3723925"/>
                </a:lnTo>
                <a:lnTo>
                  <a:pt x="744852" y="3695476"/>
                </a:lnTo>
                <a:lnTo>
                  <a:pt x="711003" y="3666312"/>
                </a:lnTo>
                <a:lnTo>
                  <a:pt x="677788" y="3636443"/>
                </a:lnTo>
                <a:lnTo>
                  <a:pt x="645220" y="3605883"/>
                </a:lnTo>
                <a:lnTo>
                  <a:pt x="613309" y="3574642"/>
                </a:lnTo>
                <a:lnTo>
                  <a:pt x="582068" y="3542731"/>
                </a:lnTo>
                <a:lnTo>
                  <a:pt x="551508" y="3510163"/>
                </a:lnTo>
                <a:lnTo>
                  <a:pt x="521639" y="3476948"/>
                </a:lnTo>
                <a:lnTo>
                  <a:pt x="492475" y="3443099"/>
                </a:lnTo>
                <a:lnTo>
                  <a:pt x="464026" y="3408627"/>
                </a:lnTo>
                <a:lnTo>
                  <a:pt x="436305" y="3373543"/>
                </a:lnTo>
                <a:lnTo>
                  <a:pt x="409321" y="3337860"/>
                </a:lnTo>
                <a:lnTo>
                  <a:pt x="383088" y="3301588"/>
                </a:lnTo>
                <a:lnTo>
                  <a:pt x="357617" y="3264739"/>
                </a:lnTo>
                <a:lnTo>
                  <a:pt x="332918" y="3227325"/>
                </a:lnTo>
                <a:lnTo>
                  <a:pt x="309005" y="3189357"/>
                </a:lnTo>
                <a:lnTo>
                  <a:pt x="285888" y="3150847"/>
                </a:lnTo>
                <a:lnTo>
                  <a:pt x="263578" y="3111806"/>
                </a:lnTo>
                <a:lnTo>
                  <a:pt x="242089" y="3072246"/>
                </a:lnTo>
                <a:lnTo>
                  <a:pt x="221430" y="3032179"/>
                </a:lnTo>
                <a:lnTo>
                  <a:pt x="201613" y="2991616"/>
                </a:lnTo>
                <a:lnTo>
                  <a:pt x="182651" y="2950568"/>
                </a:lnTo>
                <a:lnTo>
                  <a:pt x="164554" y="2909047"/>
                </a:lnTo>
                <a:lnTo>
                  <a:pt x="147334" y="2867065"/>
                </a:lnTo>
                <a:lnTo>
                  <a:pt x="131004" y="2824633"/>
                </a:lnTo>
                <a:lnTo>
                  <a:pt x="115573" y="2781763"/>
                </a:lnTo>
                <a:lnTo>
                  <a:pt x="101054" y="2738466"/>
                </a:lnTo>
                <a:lnTo>
                  <a:pt x="87459" y="2694754"/>
                </a:lnTo>
                <a:lnTo>
                  <a:pt x="74798" y="2650639"/>
                </a:lnTo>
                <a:lnTo>
                  <a:pt x="63084" y="2606131"/>
                </a:lnTo>
                <a:lnTo>
                  <a:pt x="52328" y="2561243"/>
                </a:lnTo>
                <a:lnTo>
                  <a:pt x="42541" y="2515986"/>
                </a:lnTo>
                <a:lnTo>
                  <a:pt x="33736" y="2470371"/>
                </a:lnTo>
                <a:lnTo>
                  <a:pt x="25923" y="2424411"/>
                </a:lnTo>
                <a:lnTo>
                  <a:pt x="19115" y="2378116"/>
                </a:lnTo>
                <a:lnTo>
                  <a:pt x="13322" y="2331499"/>
                </a:lnTo>
                <a:lnTo>
                  <a:pt x="8557" y="2284571"/>
                </a:lnTo>
                <a:lnTo>
                  <a:pt x="4830" y="2237342"/>
                </a:lnTo>
                <a:lnTo>
                  <a:pt x="2154" y="2189826"/>
                </a:lnTo>
                <a:lnTo>
                  <a:pt x="540" y="2142033"/>
                </a:lnTo>
                <a:lnTo>
                  <a:pt x="0" y="2093976"/>
                </a:lnTo>
                <a:close/>
              </a:path>
            </a:pathLst>
          </a:custGeom>
          <a:ln w="9144">
            <a:solidFill>
              <a:srgbClr val="F6924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 name="object 12"/>
          <p:cNvSpPr/>
          <p:nvPr/>
        </p:nvSpPr>
        <p:spPr>
          <a:xfrm>
            <a:off x="5200707" y="1913716"/>
            <a:ext cx="3550907" cy="3550907"/>
          </a:xfrm>
          <a:prstGeom prst="rect">
            <a:avLst/>
          </a:prstGeom>
          <a:blipFill>
            <a:blip r:embed="rId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 name="object 13"/>
          <p:cNvSpPr/>
          <p:nvPr/>
        </p:nvSpPr>
        <p:spPr>
          <a:xfrm>
            <a:off x="5247951" y="1941135"/>
            <a:ext cx="3456431" cy="3456431"/>
          </a:xfrm>
          <a:prstGeom prst="rect">
            <a:avLst/>
          </a:prstGeom>
          <a:blipFill>
            <a:blip r:embed="rId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1" name="object 14"/>
          <p:cNvSpPr/>
          <p:nvPr/>
        </p:nvSpPr>
        <p:spPr>
          <a:xfrm>
            <a:off x="5247951" y="1941135"/>
            <a:ext cx="3456940" cy="3456940"/>
          </a:xfrm>
          <a:custGeom>
            <a:avLst/>
            <a:gdLst/>
            <a:ahLst/>
            <a:cxnLst/>
            <a:rect l="l" t="t" r="r" b="b"/>
            <a:pathLst>
              <a:path w="3456940" h="3456940">
                <a:moveTo>
                  <a:pt x="0" y="1728216"/>
                </a:moveTo>
                <a:lnTo>
                  <a:pt x="663" y="1679842"/>
                </a:lnTo>
                <a:lnTo>
                  <a:pt x="2644" y="1631797"/>
                </a:lnTo>
                <a:lnTo>
                  <a:pt x="5923" y="1584098"/>
                </a:lnTo>
                <a:lnTo>
                  <a:pt x="10484" y="1536763"/>
                </a:lnTo>
                <a:lnTo>
                  <a:pt x="16309" y="1489809"/>
                </a:lnTo>
                <a:lnTo>
                  <a:pt x="23382" y="1443252"/>
                </a:lnTo>
                <a:lnTo>
                  <a:pt x="31684" y="1397112"/>
                </a:lnTo>
                <a:lnTo>
                  <a:pt x="41198" y="1351403"/>
                </a:lnTo>
                <a:lnTo>
                  <a:pt x="51908" y="1306145"/>
                </a:lnTo>
                <a:lnTo>
                  <a:pt x="63795" y="1261355"/>
                </a:lnTo>
                <a:lnTo>
                  <a:pt x="76843" y="1217049"/>
                </a:lnTo>
                <a:lnTo>
                  <a:pt x="91034" y="1173245"/>
                </a:lnTo>
                <a:lnTo>
                  <a:pt x="106350" y="1129961"/>
                </a:lnTo>
                <a:lnTo>
                  <a:pt x="122775" y="1087213"/>
                </a:lnTo>
                <a:lnTo>
                  <a:pt x="140291" y="1045020"/>
                </a:lnTo>
                <a:lnTo>
                  <a:pt x="158881" y="1003398"/>
                </a:lnTo>
                <a:lnTo>
                  <a:pt x="178528" y="962364"/>
                </a:lnTo>
                <a:lnTo>
                  <a:pt x="199213" y="921937"/>
                </a:lnTo>
                <a:lnTo>
                  <a:pt x="220921" y="882133"/>
                </a:lnTo>
                <a:lnTo>
                  <a:pt x="243633" y="842969"/>
                </a:lnTo>
                <a:lnTo>
                  <a:pt x="267332" y="804464"/>
                </a:lnTo>
                <a:lnTo>
                  <a:pt x="292000" y="766633"/>
                </a:lnTo>
                <a:lnTo>
                  <a:pt x="317622" y="729496"/>
                </a:lnTo>
                <a:lnTo>
                  <a:pt x="344178" y="693068"/>
                </a:lnTo>
                <a:lnTo>
                  <a:pt x="371653" y="657368"/>
                </a:lnTo>
                <a:lnTo>
                  <a:pt x="400028" y="622412"/>
                </a:lnTo>
                <a:lnTo>
                  <a:pt x="429286" y="588219"/>
                </a:lnTo>
                <a:lnTo>
                  <a:pt x="459410" y="554804"/>
                </a:lnTo>
                <a:lnTo>
                  <a:pt x="490383" y="522187"/>
                </a:lnTo>
                <a:lnTo>
                  <a:pt x="522187" y="490383"/>
                </a:lnTo>
                <a:lnTo>
                  <a:pt x="554804" y="459410"/>
                </a:lnTo>
                <a:lnTo>
                  <a:pt x="588219" y="429286"/>
                </a:lnTo>
                <a:lnTo>
                  <a:pt x="622412" y="400028"/>
                </a:lnTo>
                <a:lnTo>
                  <a:pt x="657368" y="371653"/>
                </a:lnTo>
                <a:lnTo>
                  <a:pt x="693068" y="344178"/>
                </a:lnTo>
                <a:lnTo>
                  <a:pt x="729496" y="317622"/>
                </a:lnTo>
                <a:lnTo>
                  <a:pt x="766633" y="292000"/>
                </a:lnTo>
                <a:lnTo>
                  <a:pt x="804464" y="267332"/>
                </a:lnTo>
                <a:lnTo>
                  <a:pt x="842969" y="243633"/>
                </a:lnTo>
                <a:lnTo>
                  <a:pt x="882133" y="220921"/>
                </a:lnTo>
                <a:lnTo>
                  <a:pt x="921937" y="199213"/>
                </a:lnTo>
                <a:lnTo>
                  <a:pt x="962364" y="178528"/>
                </a:lnTo>
                <a:lnTo>
                  <a:pt x="1003398" y="158881"/>
                </a:lnTo>
                <a:lnTo>
                  <a:pt x="1045020" y="140291"/>
                </a:lnTo>
                <a:lnTo>
                  <a:pt x="1087213" y="122775"/>
                </a:lnTo>
                <a:lnTo>
                  <a:pt x="1129961" y="106350"/>
                </a:lnTo>
                <a:lnTo>
                  <a:pt x="1173245" y="91034"/>
                </a:lnTo>
                <a:lnTo>
                  <a:pt x="1217049" y="76843"/>
                </a:lnTo>
                <a:lnTo>
                  <a:pt x="1261355" y="63795"/>
                </a:lnTo>
                <a:lnTo>
                  <a:pt x="1306145" y="51908"/>
                </a:lnTo>
                <a:lnTo>
                  <a:pt x="1351403" y="41198"/>
                </a:lnTo>
                <a:lnTo>
                  <a:pt x="1397112" y="31684"/>
                </a:lnTo>
                <a:lnTo>
                  <a:pt x="1443252" y="23382"/>
                </a:lnTo>
                <a:lnTo>
                  <a:pt x="1489809" y="16309"/>
                </a:lnTo>
                <a:lnTo>
                  <a:pt x="1536763" y="10484"/>
                </a:lnTo>
                <a:lnTo>
                  <a:pt x="1584098" y="5923"/>
                </a:lnTo>
                <a:lnTo>
                  <a:pt x="1631797" y="2644"/>
                </a:lnTo>
                <a:lnTo>
                  <a:pt x="1679842" y="663"/>
                </a:lnTo>
                <a:lnTo>
                  <a:pt x="1728216" y="0"/>
                </a:lnTo>
                <a:lnTo>
                  <a:pt x="1776589" y="663"/>
                </a:lnTo>
                <a:lnTo>
                  <a:pt x="1824634" y="2644"/>
                </a:lnTo>
                <a:lnTo>
                  <a:pt x="1872333" y="5923"/>
                </a:lnTo>
                <a:lnTo>
                  <a:pt x="1919668" y="10484"/>
                </a:lnTo>
                <a:lnTo>
                  <a:pt x="1966622" y="16309"/>
                </a:lnTo>
                <a:lnTo>
                  <a:pt x="2013179" y="23382"/>
                </a:lnTo>
                <a:lnTo>
                  <a:pt x="2059319" y="31684"/>
                </a:lnTo>
                <a:lnTo>
                  <a:pt x="2105028" y="41198"/>
                </a:lnTo>
                <a:lnTo>
                  <a:pt x="2150286" y="51908"/>
                </a:lnTo>
                <a:lnTo>
                  <a:pt x="2195076" y="63795"/>
                </a:lnTo>
                <a:lnTo>
                  <a:pt x="2239382" y="76843"/>
                </a:lnTo>
                <a:lnTo>
                  <a:pt x="2283186" y="91034"/>
                </a:lnTo>
                <a:lnTo>
                  <a:pt x="2326470" y="106350"/>
                </a:lnTo>
                <a:lnTo>
                  <a:pt x="2369218" y="122775"/>
                </a:lnTo>
                <a:lnTo>
                  <a:pt x="2411411" y="140291"/>
                </a:lnTo>
                <a:lnTo>
                  <a:pt x="2453033" y="158881"/>
                </a:lnTo>
                <a:lnTo>
                  <a:pt x="2494067" y="178528"/>
                </a:lnTo>
                <a:lnTo>
                  <a:pt x="2534494" y="199213"/>
                </a:lnTo>
                <a:lnTo>
                  <a:pt x="2574298" y="220921"/>
                </a:lnTo>
                <a:lnTo>
                  <a:pt x="2613462" y="243633"/>
                </a:lnTo>
                <a:lnTo>
                  <a:pt x="2651967" y="267332"/>
                </a:lnTo>
                <a:lnTo>
                  <a:pt x="2689798" y="292000"/>
                </a:lnTo>
                <a:lnTo>
                  <a:pt x="2726935" y="317622"/>
                </a:lnTo>
                <a:lnTo>
                  <a:pt x="2763363" y="344178"/>
                </a:lnTo>
                <a:lnTo>
                  <a:pt x="2799063" y="371653"/>
                </a:lnTo>
                <a:lnTo>
                  <a:pt x="2834019" y="400028"/>
                </a:lnTo>
                <a:lnTo>
                  <a:pt x="2868212" y="429286"/>
                </a:lnTo>
                <a:lnTo>
                  <a:pt x="2901627" y="459410"/>
                </a:lnTo>
                <a:lnTo>
                  <a:pt x="2934244" y="490383"/>
                </a:lnTo>
                <a:lnTo>
                  <a:pt x="2966048" y="522187"/>
                </a:lnTo>
                <a:lnTo>
                  <a:pt x="2997021" y="554804"/>
                </a:lnTo>
                <a:lnTo>
                  <a:pt x="3027145" y="588219"/>
                </a:lnTo>
                <a:lnTo>
                  <a:pt x="3056403" y="622412"/>
                </a:lnTo>
                <a:lnTo>
                  <a:pt x="3084778" y="657368"/>
                </a:lnTo>
                <a:lnTo>
                  <a:pt x="3112253" y="693068"/>
                </a:lnTo>
                <a:lnTo>
                  <a:pt x="3138809" y="729496"/>
                </a:lnTo>
                <a:lnTo>
                  <a:pt x="3164431" y="766633"/>
                </a:lnTo>
                <a:lnTo>
                  <a:pt x="3189099" y="804464"/>
                </a:lnTo>
                <a:lnTo>
                  <a:pt x="3212798" y="842969"/>
                </a:lnTo>
                <a:lnTo>
                  <a:pt x="3235510" y="882133"/>
                </a:lnTo>
                <a:lnTo>
                  <a:pt x="3257218" y="921937"/>
                </a:lnTo>
                <a:lnTo>
                  <a:pt x="3277903" y="962364"/>
                </a:lnTo>
                <a:lnTo>
                  <a:pt x="3297550" y="1003398"/>
                </a:lnTo>
                <a:lnTo>
                  <a:pt x="3316140" y="1045020"/>
                </a:lnTo>
                <a:lnTo>
                  <a:pt x="3333656" y="1087213"/>
                </a:lnTo>
                <a:lnTo>
                  <a:pt x="3350081" y="1129961"/>
                </a:lnTo>
                <a:lnTo>
                  <a:pt x="3365397" y="1173245"/>
                </a:lnTo>
                <a:lnTo>
                  <a:pt x="3379588" y="1217049"/>
                </a:lnTo>
                <a:lnTo>
                  <a:pt x="3392636" y="1261355"/>
                </a:lnTo>
                <a:lnTo>
                  <a:pt x="3404523" y="1306145"/>
                </a:lnTo>
                <a:lnTo>
                  <a:pt x="3415233" y="1351403"/>
                </a:lnTo>
                <a:lnTo>
                  <a:pt x="3424747" y="1397112"/>
                </a:lnTo>
                <a:lnTo>
                  <a:pt x="3433049" y="1443252"/>
                </a:lnTo>
                <a:lnTo>
                  <a:pt x="3440122" y="1489809"/>
                </a:lnTo>
                <a:lnTo>
                  <a:pt x="3445947" y="1536763"/>
                </a:lnTo>
                <a:lnTo>
                  <a:pt x="3450508" y="1584098"/>
                </a:lnTo>
                <a:lnTo>
                  <a:pt x="3453787" y="1631797"/>
                </a:lnTo>
                <a:lnTo>
                  <a:pt x="3455768" y="1679842"/>
                </a:lnTo>
                <a:lnTo>
                  <a:pt x="3456432" y="1728216"/>
                </a:lnTo>
                <a:lnTo>
                  <a:pt x="3455768" y="1776589"/>
                </a:lnTo>
                <a:lnTo>
                  <a:pt x="3453787" y="1824634"/>
                </a:lnTo>
                <a:lnTo>
                  <a:pt x="3450508" y="1872333"/>
                </a:lnTo>
                <a:lnTo>
                  <a:pt x="3445947" y="1919668"/>
                </a:lnTo>
                <a:lnTo>
                  <a:pt x="3440122" y="1966622"/>
                </a:lnTo>
                <a:lnTo>
                  <a:pt x="3433049" y="2013179"/>
                </a:lnTo>
                <a:lnTo>
                  <a:pt x="3424747" y="2059319"/>
                </a:lnTo>
                <a:lnTo>
                  <a:pt x="3415233" y="2105028"/>
                </a:lnTo>
                <a:lnTo>
                  <a:pt x="3404523" y="2150286"/>
                </a:lnTo>
                <a:lnTo>
                  <a:pt x="3392636" y="2195076"/>
                </a:lnTo>
                <a:lnTo>
                  <a:pt x="3379588" y="2239382"/>
                </a:lnTo>
                <a:lnTo>
                  <a:pt x="3365397" y="2283186"/>
                </a:lnTo>
                <a:lnTo>
                  <a:pt x="3350081" y="2326470"/>
                </a:lnTo>
                <a:lnTo>
                  <a:pt x="3333656" y="2369218"/>
                </a:lnTo>
                <a:lnTo>
                  <a:pt x="3316140" y="2411411"/>
                </a:lnTo>
                <a:lnTo>
                  <a:pt x="3297550" y="2453033"/>
                </a:lnTo>
                <a:lnTo>
                  <a:pt x="3277903" y="2494067"/>
                </a:lnTo>
                <a:lnTo>
                  <a:pt x="3257218" y="2534494"/>
                </a:lnTo>
                <a:lnTo>
                  <a:pt x="3235510" y="2574298"/>
                </a:lnTo>
                <a:lnTo>
                  <a:pt x="3212798" y="2613462"/>
                </a:lnTo>
                <a:lnTo>
                  <a:pt x="3189099" y="2651967"/>
                </a:lnTo>
                <a:lnTo>
                  <a:pt x="3164431" y="2689798"/>
                </a:lnTo>
                <a:lnTo>
                  <a:pt x="3138809" y="2726935"/>
                </a:lnTo>
                <a:lnTo>
                  <a:pt x="3112253" y="2763363"/>
                </a:lnTo>
                <a:lnTo>
                  <a:pt x="3084778" y="2799063"/>
                </a:lnTo>
                <a:lnTo>
                  <a:pt x="3056403" y="2834019"/>
                </a:lnTo>
                <a:lnTo>
                  <a:pt x="3027145" y="2868212"/>
                </a:lnTo>
                <a:lnTo>
                  <a:pt x="2997021" y="2901627"/>
                </a:lnTo>
                <a:lnTo>
                  <a:pt x="2966048" y="2934244"/>
                </a:lnTo>
                <a:lnTo>
                  <a:pt x="2934244" y="2966048"/>
                </a:lnTo>
                <a:lnTo>
                  <a:pt x="2901627" y="2997021"/>
                </a:lnTo>
                <a:lnTo>
                  <a:pt x="2868212" y="3027145"/>
                </a:lnTo>
                <a:lnTo>
                  <a:pt x="2834019" y="3056403"/>
                </a:lnTo>
                <a:lnTo>
                  <a:pt x="2799063" y="3084778"/>
                </a:lnTo>
                <a:lnTo>
                  <a:pt x="2763363" y="3112253"/>
                </a:lnTo>
                <a:lnTo>
                  <a:pt x="2726935" y="3138809"/>
                </a:lnTo>
                <a:lnTo>
                  <a:pt x="2689798" y="3164431"/>
                </a:lnTo>
                <a:lnTo>
                  <a:pt x="2651967" y="3189099"/>
                </a:lnTo>
                <a:lnTo>
                  <a:pt x="2613462" y="3212798"/>
                </a:lnTo>
                <a:lnTo>
                  <a:pt x="2574298" y="3235510"/>
                </a:lnTo>
                <a:lnTo>
                  <a:pt x="2534494" y="3257218"/>
                </a:lnTo>
                <a:lnTo>
                  <a:pt x="2494067" y="3277903"/>
                </a:lnTo>
                <a:lnTo>
                  <a:pt x="2453033" y="3297550"/>
                </a:lnTo>
                <a:lnTo>
                  <a:pt x="2411411" y="3316140"/>
                </a:lnTo>
                <a:lnTo>
                  <a:pt x="2369218" y="3333656"/>
                </a:lnTo>
                <a:lnTo>
                  <a:pt x="2326470" y="3350081"/>
                </a:lnTo>
                <a:lnTo>
                  <a:pt x="2283186" y="3365397"/>
                </a:lnTo>
                <a:lnTo>
                  <a:pt x="2239382" y="3379588"/>
                </a:lnTo>
                <a:lnTo>
                  <a:pt x="2195076" y="3392636"/>
                </a:lnTo>
                <a:lnTo>
                  <a:pt x="2150286" y="3404523"/>
                </a:lnTo>
                <a:lnTo>
                  <a:pt x="2105028" y="3415233"/>
                </a:lnTo>
                <a:lnTo>
                  <a:pt x="2059319" y="3424747"/>
                </a:lnTo>
                <a:lnTo>
                  <a:pt x="2013179" y="3433049"/>
                </a:lnTo>
                <a:lnTo>
                  <a:pt x="1966622" y="3440122"/>
                </a:lnTo>
                <a:lnTo>
                  <a:pt x="1919668" y="3445947"/>
                </a:lnTo>
                <a:lnTo>
                  <a:pt x="1872333" y="3450508"/>
                </a:lnTo>
                <a:lnTo>
                  <a:pt x="1824634" y="3453787"/>
                </a:lnTo>
                <a:lnTo>
                  <a:pt x="1776589" y="3455768"/>
                </a:lnTo>
                <a:lnTo>
                  <a:pt x="1728216" y="3456432"/>
                </a:lnTo>
                <a:lnTo>
                  <a:pt x="1679842" y="3455768"/>
                </a:lnTo>
                <a:lnTo>
                  <a:pt x="1631797" y="3453787"/>
                </a:lnTo>
                <a:lnTo>
                  <a:pt x="1584098" y="3450508"/>
                </a:lnTo>
                <a:lnTo>
                  <a:pt x="1536763" y="3445947"/>
                </a:lnTo>
                <a:lnTo>
                  <a:pt x="1489809" y="3440122"/>
                </a:lnTo>
                <a:lnTo>
                  <a:pt x="1443252" y="3433049"/>
                </a:lnTo>
                <a:lnTo>
                  <a:pt x="1397112" y="3424747"/>
                </a:lnTo>
                <a:lnTo>
                  <a:pt x="1351403" y="3415233"/>
                </a:lnTo>
                <a:lnTo>
                  <a:pt x="1306145" y="3404523"/>
                </a:lnTo>
                <a:lnTo>
                  <a:pt x="1261355" y="3392636"/>
                </a:lnTo>
                <a:lnTo>
                  <a:pt x="1217049" y="3379588"/>
                </a:lnTo>
                <a:lnTo>
                  <a:pt x="1173245" y="3365397"/>
                </a:lnTo>
                <a:lnTo>
                  <a:pt x="1129961" y="3350081"/>
                </a:lnTo>
                <a:lnTo>
                  <a:pt x="1087213" y="3333656"/>
                </a:lnTo>
                <a:lnTo>
                  <a:pt x="1045020" y="3316140"/>
                </a:lnTo>
                <a:lnTo>
                  <a:pt x="1003398" y="3297550"/>
                </a:lnTo>
                <a:lnTo>
                  <a:pt x="962364" y="3277903"/>
                </a:lnTo>
                <a:lnTo>
                  <a:pt x="921937" y="3257218"/>
                </a:lnTo>
                <a:lnTo>
                  <a:pt x="882133" y="3235510"/>
                </a:lnTo>
                <a:lnTo>
                  <a:pt x="842969" y="3212798"/>
                </a:lnTo>
                <a:lnTo>
                  <a:pt x="804464" y="3189099"/>
                </a:lnTo>
                <a:lnTo>
                  <a:pt x="766633" y="3164431"/>
                </a:lnTo>
                <a:lnTo>
                  <a:pt x="729496" y="3138809"/>
                </a:lnTo>
                <a:lnTo>
                  <a:pt x="693068" y="3112253"/>
                </a:lnTo>
                <a:lnTo>
                  <a:pt x="657368" y="3084778"/>
                </a:lnTo>
                <a:lnTo>
                  <a:pt x="622412" y="3056403"/>
                </a:lnTo>
                <a:lnTo>
                  <a:pt x="588219" y="3027145"/>
                </a:lnTo>
                <a:lnTo>
                  <a:pt x="554804" y="2997021"/>
                </a:lnTo>
                <a:lnTo>
                  <a:pt x="522187" y="2966048"/>
                </a:lnTo>
                <a:lnTo>
                  <a:pt x="490383" y="2934244"/>
                </a:lnTo>
                <a:lnTo>
                  <a:pt x="459410" y="2901627"/>
                </a:lnTo>
                <a:lnTo>
                  <a:pt x="429286" y="2868212"/>
                </a:lnTo>
                <a:lnTo>
                  <a:pt x="400028" y="2834019"/>
                </a:lnTo>
                <a:lnTo>
                  <a:pt x="371653" y="2799063"/>
                </a:lnTo>
                <a:lnTo>
                  <a:pt x="344178" y="2763363"/>
                </a:lnTo>
                <a:lnTo>
                  <a:pt x="317622" y="2726935"/>
                </a:lnTo>
                <a:lnTo>
                  <a:pt x="292000" y="2689798"/>
                </a:lnTo>
                <a:lnTo>
                  <a:pt x="267332" y="2651967"/>
                </a:lnTo>
                <a:lnTo>
                  <a:pt x="243633" y="2613462"/>
                </a:lnTo>
                <a:lnTo>
                  <a:pt x="220921" y="2574298"/>
                </a:lnTo>
                <a:lnTo>
                  <a:pt x="199213" y="2534494"/>
                </a:lnTo>
                <a:lnTo>
                  <a:pt x="178528" y="2494067"/>
                </a:lnTo>
                <a:lnTo>
                  <a:pt x="158881" y="2453033"/>
                </a:lnTo>
                <a:lnTo>
                  <a:pt x="140291" y="2411411"/>
                </a:lnTo>
                <a:lnTo>
                  <a:pt x="122775" y="2369218"/>
                </a:lnTo>
                <a:lnTo>
                  <a:pt x="106350" y="2326470"/>
                </a:lnTo>
                <a:lnTo>
                  <a:pt x="91034" y="2283186"/>
                </a:lnTo>
                <a:lnTo>
                  <a:pt x="76843" y="2239382"/>
                </a:lnTo>
                <a:lnTo>
                  <a:pt x="63795" y="2195076"/>
                </a:lnTo>
                <a:lnTo>
                  <a:pt x="51908" y="2150286"/>
                </a:lnTo>
                <a:lnTo>
                  <a:pt x="41198" y="2105028"/>
                </a:lnTo>
                <a:lnTo>
                  <a:pt x="31684" y="2059319"/>
                </a:lnTo>
                <a:lnTo>
                  <a:pt x="23382" y="2013179"/>
                </a:lnTo>
                <a:lnTo>
                  <a:pt x="16309" y="1966622"/>
                </a:lnTo>
                <a:lnTo>
                  <a:pt x="10484" y="1919668"/>
                </a:lnTo>
                <a:lnTo>
                  <a:pt x="5923" y="1872333"/>
                </a:lnTo>
                <a:lnTo>
                  <a:pt x="2644" y="1824634"/>
                </a:lnTo>
                <a:lnTo>
                  <a:pt x="663" y="1776589"/>
                </a:lnTo>
                <a:lnTo>
                  <a:pt x="0" y="1728216"/>
                </a:lnTo>
                <a:close/>
              </a:path>
            </a:pathLst>
          </a:custGeom>
          <a:ln w="9144">
            <a:solidFill>
              <a:srgbClr val="BE4B4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2" name="object 15"/>
          <p:cNvSpPr/>
          <p:nvPr/>
        </p:nvSpPr>
        <p:spPr>
          <a:xfrm>
            <a:off x="5673148" y="2338900"/>
            <a:ext cx="2569463" cy="2569464"/>
          </a:xfrm>
          <a:prstGeom prst="rect">
            <a:avLst/>
          </a:prstGeom>
          <a:blipFill>
            <a:blip r:embed="rId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3" name="object 16"/>
          <p:cNvSpPr/>
          <p:nvPr/>
        </p:nvSpPr>
        <p:spPr>
          <a:xfrm>
            <a:off x="5720392" y="2366331"/>
            <a:ext cx="2475230" cy="2475230"/>
          </a:xfrm>
          <a:custGeom>
            <a:avLst/>
            <a:gdLst/>
            <a:ahLst/>
            <a:cxnLst/>
            <a:rect l="l" t="t" r="r" b="b"/>
            <a:pathLst>
              <a:path w="2475229" h="2475229">
                <a:moveTo>
                  <a:pt x="1237488" y="0"/>
                </a:moveTo>
                <a:lnTo>
                  <a:pt x="1188895" y="936"/>
                </a:lnTo>
                <a:lnTo>
                  <a:pt x="1140778" y="3723"/>
                </a:lnTo>
                <a:lnTo>
                  <a:pt x="1093169" y="8325"/>
                </a:lnTo>
                <a:lnTo>
                  <a:pt x="1046104" y="14709"/>
                </a:lnTo>
                <a:lnTo>
                  <a:pt x="999617" y="22839"/>
                </a:lnTo>
                <a:lnTo>
                  <a:pt x="953741" y="32682"/>
                </a:lnTo>
                <a:lnTo>
                  <a:pt x="908513" y="44203"/>
                </a:lnTo>
                <a:lnTo>
                  <a:pt x="863965" y="57368"/>
                </a:lnTo>
                <a:lnTo>
                  <a:pt x="820132" y="72143"/>
                </a:lnTo>
                <a:lnTo>
                  <a:pt x="777049" y="88492"/>
                </a:lnTo>
                <a:lnTo>
                  <a:pt x="734750" y="106382"/>
                </a:lnTo>
                <a:lnTo>
                  <a:pt x="693270" y="125778"/>
                </a:lnTo>
                <a:lnTo>
                  <a:pt x="652642" y="146646"/>
                </a:lnTo>
                <a:lnTo>
                  <a:pt x="612902" y="168952"/>
                </a:lnTo>
                <a:lnTo>
                  <a:pt x="574083" y="192660"/>
                </a:lnTo>
                <a:lnTo>
                  <a:pt x="536220" y="217737"/>
                </a:lnTo>
                <a:lnTo>
                  <a:pt x="499348" y="244149"/>
                </a:lnTo>
                <a:lnTo>
                  <a:pt x="463500" y="271860"/>
                </a:lnTo>
                <a:lnTo>
                  <a:pt x="428711" y="300837"/>
                </a:lnTo>
                <a:lnTo>
                  <a:pt x="395017" y="331045"/>
                </a:lnTo>
                <a:lnTo>
                  <a:pt x="362450" y="362450"/>
                </a:lnTo>
                <a:lnTo>
                  <a:pt x="331045" y="395017"/>
                </a:lnTo>
                <a:lnTo>
                  <a:pt x="300837" y="428711"/>
                </a:lnTo>
                <a:lnTo>
                  <a:pt x="271860" y="463500"/>
                </a:lnTo>
                <a:lnTo>
                  <a:pt x="244149" y="499348"/>
                </a:lnTo>
                <a:lnTo>
                  <a:pt x="217737" y="536220"/>
                </a:lnTo>
                <a:lnTo>
                  <a:pt x="192660" y="574083"/>
                </a:lnTo>
                <a:lnTo>
                  <a:pt x="168952" y="612902"/>
                </a:lnTo>
                <a:lnTo>
                  <a:pt x="146646" y="652642"/>
                </a:lnTo>
                <a:lnTo>
                  <a:pt x="125778" y="693270"/>
                </a:lnTo>
                <a:lnTo>
                  <a:pt x="106382" y="734750"/>
                </a:lnTo>
                <a:lnTo>
                  <a:pt x="88492" y="777049"/>
                </a:lnTo>
                <a:lnTo>
                  <a:pt x="72143" y="820132"/>
                </a:lnTo>
                <a:lnTo>
                  <a:pt x="57368" y="863965"/>
                </a:lnTo>
                <a:lnTo>
                  <a:pt x="44203" y="908513"/>
                </a:lnTo>
                <a:lnTo>
                  <a:pt x="32682" y="953741"/>
                </a:lnTo>
                <a:lnTo>
                  <a:pt x="22839" y="999617"/>
                </a:lnTo>
                <a:lnTo>
                  <a:pt x="14709" y="1046104"/>
                </a:lnTo>
                <a:lnTo>
                  <a:pt x="8325" y="1093169"/>
                </a:lnTo>
                <a:lnTo>
                  <a:pt x="3723" y="1140778"/>
                </a:lnTo>
                <a:lnTo>
                  <a:pt x="936" y="1188895"/>
                </a:lnTo>
                <a:lnTo>
                  <a:pt x="0" y="1237488"/>
                </a:lnTo>
                <a:lnTo>
                  <a:pt x="936" y="1286080"/>
                </a:lnTo>
                <a:lnTo>
                  <a:pt x="3723" y="1334197"/>
                </a:lnTo>
                <a:lnTo>
                  <a:pt x="8325" y="1381806"/>
                </a:lnTo>
                <a:lnTo>
                  <a:pt x="14709" y="1428871"/>
                </a:lnTo>
                <a:lnTo>
                  <a:pt x="22839" y="1475358"/>
                </a:lnTo>
                <a:lnTo>
                  <a:pt x="32682" y="1521234"/>
                </a:lnTo>
                <a:lnTo>
                  <a:pt x="44203" y="1566462"/>
                </a:lnTo>
                <a:lnTo>
                  <a:pt x="57368" y="1611010"/>
                </a:lnTo>
                <a:lnTo>
                  <a:pt x="72143" y="1654843"/>
                </a:lnTo>
                <a:lnTo>
                  <a:pt x="88492" y="1697926"/>
                </a:lnTo>
                <a:lnTo>
                  <a:pt x="106382" y="1740225"/>
                </a:lnTo>
                <a:lnTo>
                  <a:pt x="125778" y="1781705"/>
                </a:lnTo>
                <a:lnTo>
                  <a:pt x="146646" y="1822333"/>
                </a:lnTo>
                <a:lnTo>
                  <a:pt x="168952" y="1862074"/>
                </a:lnTo>
                <a:lnTo>
                  <a:pt x="192660" y="1900892"/>
                </a:lnTo>
                <a:lnTo>
                  <a:pt x="217737" y="1938755"/>
                </a:lnTo>
                <a:lnTo>
                  <a:pt x="244149" y="1975627"/>
                </a:lnTo>
                <a:lnTo>
                  <a:pt x="271860" y="2011475"/>
                </a:lnTo>
                <a:lnTo>
                  <a:pt x="300837" y="2046264"/>
                </a:lnTo>
                <a:lnTo>
                  <a:pt x="331045" y="2079958"/>
                </a:lnTo>
                <a:lnTo>
                  <a:pt x="362450" y="2112525"/>
                </a:lnTo>
                <a:lnTo>
                  <a:pt x="395017" y="2143930"/>
                </a:lnTo>
                <a:lnTo>
                  <a:pt x="428711" y="2174138"/>
                </a:lnTo>
                <a:lnTo>
                  <a:pt x="463500" y="2203115"/>
                </a:lnTo>
                <a:lnTo>
                  <a:pt x="499348" y="2230826"/>
                </a:lnTo>
                <a:lnTo>
                  <a:pt x="536220" y="2257238"/>
                </a:lnTo>
                <a:lnTo>
                  <a:pt x="574083" y="2282315"/>
                </a:lnTo>
                <a:lnTo>
                  <a:pt x="612902" y="2306023"/>
                </a:lnTo>
                <a:lnTo>
                  <a:pt x="652642" y="2328329"/>
                </a:lnTo>
                <a:lnTo>
                  <a:pt x="693270" y="2349197"/>
                </a:lnTo>
                <a:lnTo>
                  <a:pt x="734750" y="2368593"/>
                </a:lnTo>
                <a:lnTo>
                  <a:pt x="777049" y="2386483"/>
                </a:lnTo>
                <a:lnTo>
                  <a:pt x="820132" y="2402832"/>
                </a:lnTo>
                <a:lnTo>
                  <a:pt x="863965" y="2417607"/>
                </a:lnTo>
                <a:lnTo>
                  <a:pt x="908513" y="2430772"/>
                </a:lnTo>
                <a:lnTo>
                  <a:pt x="953741" y="2442293"/>
                </a:lnTo>
                <a:lnTo>
                  <a:pt x="999617" y="2452136"/>
                </a:lnTo>
                <a:lnTo>
                  <a:pt x="1046104" y="2460266"/>
                </a:lnTo>
                <a:lnTo>
                  <a:pt x="1093169" y="2466650"/>
                </a:lnTo>
                <a:lnTo>
                  <a:pt x="1140778" y="2471252"/>
                </a:lnTo>
                <a:lnTo>
                  <a:pt x="1188895" y="2474039"/>
                </a:lnTo>
                <a:lnTo>
                  <a:pt x="1237488" y="2474976"/>
                </a:lnTo>
                <a:lnTo>
                  <a:pt x="1286080" y="2474039"/>
                </a:lnTo>
                <a:lnTo>
                  <a:pt x="1334197" y="2471252"/>
                </a:lnTo>
                <a:lnTo>
                  <a:pt x="1381806" y="2466650"/>
                </a:lnTo>
                <a:lnTo>
                  <a:pt x="1428871" y="2460266"/>
                </a:lnTo>
                <a:lnTo>
                  <a:pt x="1475358" y="2452136"/>
                </a:lnTo>
                <a:lnTo>
                  <a:pt x="1521234" y="2442293"/>
                </a:lnTo>
                <a:lnTo>
                  <a:pt x="1566462" y="2430772"/>
                </a:lnTo>
                <a:lnTo>
                  <a:pt x="1611010" y="2417607"/>
                </a:lnTo>
                <a:lnTo>
                  <a:pt x="1654843" y="2402832"/>
                </a:lnTo>
                <a:lnTo>
                  <a:pt x="1697926" y="2386483"/>
                </a:lnTo>
                <a:lnTo>
                  <a:pt x="1740225" y="2368593"/>
                </a:lnTo>
                <a:lnTo>
                  <a:pt x="1781705" y="2349197"/>
                </a:lnTo>
                <a:lnTo>
                  <a:pt x="1822333" y="2328329"/>
                </a:lnTo>
                <a:lnTo>
                  <a:pt x="1862073" y="2306023"/>
                </a:lnTo>
                <a:lnTo>
                  <a:pt x="1900892" y="2282315"/>
                </a:lnTo>
                <a:lnTo>
                  <a:pt x="1938755" y="2257238"/>
                </a:lnTo>
                <a:lnTo>
                  <a:pt x="1975627" y="2230826"/>
                </a:lnTo>
                <a:lnTo>
                  <a:pt x="2011475" y="2203115"/>
                </a:lnTo>
                <a:lnTo>
                  <a:pt x="2046264" y="2174138"/>
                </a:lnTo>
                <a:lnTo>
                  <a:pt x="2079958" y="2143930"/>
                </a:lnTo>
                <a:lnTo>
                  <a:pt x="2112525" y="2112525"/>
                </a:lnTo>
                <a:lnTo>
                  <a:pt x="2143930" y="2079958"/>
                </a:lnTo>
                <a:lnTo>
                  <a:pt x="2174138" y="2046264"/>
                </a:lnTo>
                <a:lnTo>
                  <a:pt x="2203115" y="2011475"/>
                </a:lnTo>
                <a:lnTo>
                  <a:pt x="2230826" y="1975627"/>
                </a:lnTo>
                <a:lnTo>
                  <a:pt x="2257238" y="1938755"/>
                </a:lnTo>
                <a:lnTo>
                  <a:pt x="2282315" y="1900892"/>
                </a:lnTo>
                <a:lnTo>
                  <a:pt x="2306023" y="1862074"/>
                </a:lnTo>
                <a:lnTo>
                  <a:pt x="2328329" y="1822333"/>
                </a:lnTo>
                <a:lnTo>
                  <a:pt x="2349197" y="1781705"/>
                </a:lnTo>
                <a:lnTo>
                  <a:pt x="2368593" y="1740225"/>
                </a:lnTo>
                <a:lnTo>
                  <a:pt x="2386483" y="1697926"/>
                </a:lnTo>
                <a:lnTo>
                  <a:pt x="2402832" y="1654843"/>
                </a:lnTo>
                <a:lnTo>
                  <a:pt x="2417607" y="1611010"/>
                </a:lnTo>
                <a:lnTo>
                  <a:pt x="2430772" y="1566462"/>
                </a:lnTo>
                <a:lnTo>
                  <a:pt x="2442293" y="1521234"/>
                </a:lnTo>
                <a:lnTo>
                  <a:pt x="2452136" y="1475358"/>
                </a:lnTo>
                <a:lnTo>
                  <a:pt x="2460266" y="1428871"/>
                </a:lnTo>
                <a:lnTo>
                  <a:pt x="2466650" y="1381806"/>
                </a:lnTo>
                <a:lnTo>
                  <a:pt x="2471252" y="1334197"/>
                </a:lnTo>
                <a:lnTo>
                  <a:pt x="2474039" y="1286080"/>
                </a:lnTo>
                <a:lnTo>
                  <a:pt x="2474976" y="1237488"/>
                </a:lnTo>
                <a:lnTo>
                  <a:pt x="2474039" y="1188895"/>
                </a:lnTo>
                <a:lnTo>
                  <a:pt x="2471252" y="1140778"/>
                </a:lnTo>
                <a:lnTo>
                  <a:pt x="2466650" y="1093169"/>
                </a:lnTo>
                <a:lnTo>
                  <a:pt x="2460266" y="1046104"/>
                </a:lnTo>
                <a:lnTo>
                  <a:pt x="2452136" y="999617"/>
                </a:lnTo>
                <a:lnTo>
                  <a:pt x="2442293" y="953741"/>
                </a:lnTo>
                <a:lnTo>
                  <a:pt x="2430772" y="908513"/>
                </a:lnTo>
                <a:lnTo>
                  <a:pt x="2417607" y="863965"/>
                </a:lnTo>
                <a:lnTo>
                  <a:pt x="2402832" y="820132"/>
                </a:lnTo>
                <a:lnTo>
                  <a:pt x="2386483" y="777049"/>
                </a:lnTo>
                <a:lnTo>
                  <a:pt x="2368593" y="734750"/>
                </a:lnTo>
                <a:lnTo>
                  <a:pt x="2349197" y="693270"/>
                </a:lnTo>
                <a:lnTo>
                  <a:pt x="2328329" y="652642"/>
                </a:lnTo>
                <a:lnTo>
                  <a:pt x="2306023" y="612902"/>
                </a:lnTo>
                <a:lnTo>
                  <a:pt x="2282315" y="574083"/>
                </a:lnTo>
                <a:lnTo>
                  <a:pt x="2257238" y="536220"/>
                </a:lnTo>
                <a:lnTo>
                  <a:pt x="2230826" y="499348"/>
                </a:lnTo>
                <a:lnTo>
                  <a:pt x="2203115" y="463500"/>
                </a:lnTo>
                <a:lnTo>
                  <a:pt x="2174138" y="428711"/>
                </a:lnTo>
                <a:lnTo>
                  <a:pt x="2143930" y="395017"/>
                </a:lnTo>
                <a:lnTo>
                  <a:pt x="2112525" y="362450"/>
                </a:lnTo>
                <a:lnTo>
                  <a:pt x="2079958" y="331045"/>
                </a:lnTo>
                <a:lnTo>
                  <a:pt x="2046264" y="300837"/>
                </a:lnTo>
                <a:lnTo>
                  <a:pt x="2011475" y="271860"/>
                </a:lnTo>
                <a:lnTo>
                  <a:pt x="1975627" y="244149"/>
                </a:lnTo>
                <a:lnTo>
                  <a:pt x="1938755" y="217737"/>
                </a:lnTo>
                <a:lnTo>
                  <a:pt x="1900892" y="192660"/>
                </a:lnTo>
                <a:lnTo>
                  <a:pt x="1862074" y="168952"/>
                </a:lnTo>
                <a:lnTo>
                  <a:pt x="1822333" y="146646"/>
                </a:lnTo>
                <a:lnTo>
                  <a:pt x="1781705" y="125778"/>
                </a:lnTo>
                <a:lnTo>
                  <a:pt x="1740225" y="106382"/>
                </a:lnTo>
                <a:lnTo>
                  <a:pt x="1697926" y="88492"/>
                </a:lnTo>
                <a:lnTo>
                  <a:pt x="1654843" y="72143"/>
                </a:lnTo>
                <a:lnTo>
                  <a:pt x="1611010" y="57368"/>
                </a:lnTo>
                <a:lnTo>
                  <a:pt x="1566462" y="44203"/>
                </a:lnTo>
                <a:lnTo>
                  <a:pt x="1521234" y="32682"/>
                </a:lnTo>
                <a:lnTo>
                  <a:pt x="1475358" y="22839"/>
                </a:lnTo>
                <a:lnTo>
                  <a:pt x="1428871" y="14709"/>
                </a:lnTo>
                <a:lnTo>
                  <a:pt x="1381806" y="8325"/>
                </a:lnTo>
                <a:lnTo>
                  <a:pt x="1334197" y="3723"/>
                </a:lnTo>
                <a:lnTo>
                  <a:pt x="1286080" y="936"/>
                </a:lnTo>
                <a:lnTo>
                  <a:pt x="1237488" y="0"/>
                </a:lnTo>
                <a:close/>
              </a:path>
            </a:pathLst>
          </a:custGeom>
          <a:solidFill>
            <a:srgbClr val="D9969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4" name="object 17"/>
          <p:cNvSpPr/>
          <p:nvPr/>
        </p:nvSpPr>
        <p:spPr>
          <a:xfrm>
            <a:off x="5720392" y="2366331"/>
            <a:ext cx="2475230" cy="2475230"/>
          </a:xfrm>
          <a:custGeom>
            <a:avLst/>
            <a:gdLst/>
            <a:ahLst/>
            <a:cxnLst/>
            <a:rect l="l" t="t" r="r" b="b"/>
            <a:pathLst>
              <a:path w="2475229" h="2475229">
                <a:moveTo>
                  <a:pt x="0" y="1237488"/>
                </a:moveTo>
                <a:lnTo>
                  <a:pt x="936" y="1188895"/>
                </a:lnTo>
                <a:lnTo>
                  <a:pt x="3723" y="1140778"/>
                </a:lnTo>
                <a:lnTo>
                  <a:pt x="8325" y="1093169"/>
                </a:lnTo>
                <a:lnTo>
                  <a:pt x="14709" y="1046104"/>
                </a:lnTo>
                <a:lnTo>
                  <a:pt x="22839" y="999617"/>
                </a:lnTo>
                <a:lnTo>
                  <a:pt x="32682" y="953741"/>
                </a:lnTo>
                <a:lnTo>
                  <a:pt x="44203" y="908513"/>
                </a:lnTo>
                <a:lnTo>
                  <a:pt x="57368" y="863965"/>
                </a:lnTo>
                <a:lnTo>
                  <a:pt x="72143" y="820132"/>
                </a:lnTo>
                <a:lnTo>
                  <a:pt x="88492" y="777049"/>
                </a:lnTo>
                <a:lnTo>
                  <a:pt x="106382" y="734750"/>
                </a:lnTo>
                <a:lnTo>
                  <a:pt x="125778" y="693270"/>
                </a:lnTo>
                <a:lnTo>
                  <a:pt x="146646" y="652642"/>
                </a:lnTo>
                <a:lnTo>
                  <a:pt x="168952" y="612902"/>
                </a:lnTo>
                <a:lnTo>
                  <a:pt x="192660" y="574083"/>
                </a:lnTo>
                <a:lnTo>
                  <a:pt x="217737" y="536220"/>
                </a:lnTo>
                <a:lnTo>
                  <a:pt x="244149" y="499348"/>
                </a:lnTo>
                <a:lnTo>
                  <a:pt x="271860" y="463500"/>
                </a:lnTo>
                <a:lnTo>
                  <a:pt x="300837" y="428711"/>
                </a:lnTo>
                <a:lnTo>
                  <a:pt x="331045" y="395017"/>
                </a:lnTo>
                <a:lnTo>
                  <a:pt x="362450" y="362450"/>
                </a:lnTo>
                <a:lnTo>
                  <a:pt x="395017" y="331045"/>
                </a:lnTo>
                <a:lnTo>
                  <a:pt x="428711" y="300837"/>
                </a:lnTo>
                <a:lnTo>
                  <a:pt x="463500" y="271860"/>
                </a:lnTo>
                <a:lnTo>
                  <a:pt x="499348" y="244149"/>
                </a:lnTo>
                <a:lnTo>
                  <a:pt x="536220" y="217737"/>
                </a:lnTo>
                <a:lnTo>
                  <a:pt x="574083" y="192660"/>
                </a:lnTo>
                <a:lnTo>
                  <a:pt x="612902" y="168952"/>
                </a:lnTo>
                <a:lnTo>
                  <a:pt x="652642" y="146646"/>
                </a:lnTo>
                <a:lnTo>
                  <a:pt x="693270" y="125778"/>
                </a:lnTo>
                <a:lnTo>
                  <a:pt x="734750" y="106382"/>
                </a:lnTo>
                <a:lnTo>
                  <a:pt x="777049" y="88492"/>
                </a:lnTo>
                <a:lnTo>
                  <a:pt x="820132" y="72143"/>
                </a:lnTo>
                <a:lnTo>
                  <a:pt x="863965" y="57368"/>
                </a:lnTo>
                <a:lnTo>
                  <a:pt x="908513" y="44203"/>
                </a:lnTo>
                <a:lnTo>
                  <a:pt x="953741" y="32682"/>
                </a:lnTo>
                <a:lnTo>
                  <a:pt x="999617" y="22839"/>
                </a:lnTo>
                <a:lnTo>
                  <a:pt x="1046104" y="14709"/>
                </a:lnTo>
                <a:lnTo>
                  <a:pt x="1093169" y="8325"/>
                </a:lnTo>
                <a:lnTo>
                  <a:pt x="1140778" y="3723"/>
                </a:lnTo>
                <a:lnTo>
                  <a:pt x="1188895" y="936"/>
                </a:lnTo>
                <a:lnTo>
                  <a:pt x="1237488" y="0"/>
                </a:lnTo>
                <a:lnTo>
                  <a:pt x="1286080" y="936"/>
                </a:lnTo>
                <a:lnTo>
                  <a:pt x="1334197" y="3723"/>
                </a:lnTo>
                <a:lnTo>
                  <a:pt x="1381806" y="8325"/>
                </a:lnTo>
                <a:lnTo>
                  <a:pt x="1428871" y="14709"/>
                </a:lnTo>
                <a:lnTo>
                  <a:pt x="1475358" y="22839"/>
                </a:lnTo>
                <a:lnTo>
                  <a:pt x="1521234" y="32682"/>
                </a:lnTo>
                <a:lnTo>
                  <a:pt x="1566462" y="44203"/>
                </a:lnTo>
                <a:lnTo>
                  <a:pt x="1611010" y="57368"/>
                </a:lnTo>
                <a:lnTo>
                  <a:pt x="1654843" y="72143"/>
                </a:lnTo>
                <a:lnTo>
                  <a:pt x="1697926" y="88492"/>
                </a:lnTo>
                <a:lnTo>
                  <a:pt x="1740225" y="106382"/>
                </a:lnTo>
                <a:lnTo>
                  <a:pt x="1781705" y="125778"/>
                </a:lnTo>
                <a:lnTo>
                  <a:pt x="1822333" y="146646"/>
                </a:lnTo>
                <a:lnTo>
                  <a:pt x="1862074" y="168952"/>
                </a:lnTo>
                <a:lnTo>
                  <a:pt x="1900892" y="192660"/>
                </a:lnTo>
                <a:lnTo>
                  <a:pt x="1938755" y="217737"/>
                </a:lnTo>
                <a:lnTo>
                  <a:pt x="1975627" y="244149"/>
                </a:lnTo>
                <a:lnTo>
                  <a:pt x="2011475" y="271860"/>
                </a:lnTo>
                <a:lnTo>
                  <a:pt x="2046264" y="300837"/>
                </a:lnTo>
                <a:lnTo>
                  <a:pt x="2079958" y="331045"/>
                </a:lnTo>
                <a:lnTo>
                  <a:pt x="2112525" y="362450"/>
                </a:lnTo>
                <a:lnTo>
                  <a:pt x="2143930" y="395017"/>
                </a:lnTo>
                <a:lnTo>
                  <a:pt x="2174138" y="428711"/>
                </a:lnTo>
                <a:lnTo>
                  <a:pt x="2203115" y="463500"/>
                </a:lnTo>
                <a:lnTo>
                  <a:pt x="2230826" y="499348"/>
                </a:lnTo>
                <a:lnTo>
                  <a:pt x="2257238" y="536220"/>
                </a:lnTo>
                <a:lnTo>
                  <a:pt x="2282315" y="574083"/>
                </a:lnTo>
                <a:lnTo>
                  <a:pt x="2306023" y="612902"/>
                </a:lnTo>
                <a:lnTo>
                  <a:pt x="2328329" y="652642"/>
                </a:lnTo>
                <a:lnTo>
                  <a:pt x="2349197" y="693270"/>
                </a:lnTo>
                <a:lnTo>
                  <a:pt x="2368593" y="734750"/>
                </a:lnTo>
                <a:lnTo>
                  <a:pt x="2386483" y="777049"/>
                </a:lnTo>
                <a:lnTo>
                  <a:pt x="2402832" y="820132"/>
                </a:lnTo>
                <a:lnTo>
                  <a:pt x="2417607" y="863965"/>
                </a:lnTo>
                <a:lnTo>
                  <a:pt x="2430772" y="908513"/>
                </a:lnTo>
                <a:lnTo>
                  <a:pt x="2442293" y="953741"/>
                </a:lnTo>
                <a:lnTo>
                  <a:pt x="2452136" y="999617"/>
                </a:lnTo>
                <a:lnTo>
                  <a:pt x="2460266" y="1046104"/>
                </a:lnTo>
                <a:lnTo>
                  <a:pt x="2466650" y="1093169"/>
                </a:lnTo>
                <a:lnTo>
                  <a:pt x="2471252" y="1140778"/>
                </a:lnTo>
                <a:lnTo>
                  <a:pt x="2474039" y="1188895"/>
                </a:lnTo>
                <a:lnTo>
                  <a:pt x="2474976" y="1237488"/>
                </a:lnTo>
                <a:lnTo>
                  <a:pt x="2474039" y="1286080"/>
                </a:lnTo>
                <a:lnTo>
                  <a:pt x="2471252" y="1334197"/>
                </a:lnTo>
                <a:lnTo>
                  <a:pt x="2466650" y="1381806"/>
                </a:lnTo>
                <a:lnTo>
                  <a:pt x="2460266" y="1428871"/>
                </a:lnTo>
                <a:lnTo>
                  <a:pt x="2452136" y="1475358"/>
                </a:lnTo>
                <a:lnTo>
                  <a:pt x="2442293" y="1521234"/>
                </a:lnTo>
                <a:lnTo>
                  <a:pt x="2430772" y="1566462"/>
                </a:lnTo>
                <a:lnTo>
                  <a:pt x="2417607" y="1611010"/>
                </a:lnTo>
                <a:lnTo>
                  <a:pt x="2402832" y="1654843"/>
                </a:lnTo>
                <a:lnTo>
                  <a:pt x="2386483" y="1697926"/>
                </a:lnTo>
                <a:lnTo>
                  <a:pt x="2368593" y="1740225"/>
                </a:lnTo>
                <a:lnTo>
                  <a:pt x="2349197" y="1781705"/>
                </a:lnTo>
                <a:lnTo>
                  <a:pt x="2328329" y="1822333"/>
                </a:lnTo>
                <a:lnTo>
                  <a:pt x="2306023" y="1862074"/>
                </a:lnTo>
                <a:lnTo>
                  <a:pt x="2282315" y="1900892"/>
                </a:lnTo>
                <a:lnTo>
                  <a:pt x="2257238" y="1938755"/>
                </a:lnTo>
                <a:lnTo>
                  <a:pt x="2230826" y="1975627"/>
                </a:lnTo>
                <a:lnTo>
                  <a:pt x="2203115" y="2011475"/>
                </a:lnTo>
                <a:lnTo>
                  <a:pt x="2174138" y="2046264"/>
                </a:lnTo>
                <a:lnTo>
                  <a:pt x="2143930" y="2079958"/>
                </a:lnTo>
                <a:lnTo>
                  <a:pt x="2112525" y="2112525"/>
                </a:lnTo>
                <a:lnTo>
                  <a:pt x="2079958" y="2143930"/>
                </a:lnTo>
                <a:lnTo>
                  <a:pt x="2046264" y="2174138"/>
                </a:lnTo>
                <a:lnTo>
                  <a:pt x="2011475" y="2203115"/>
                </a:lnTo>
                <a:lnTo>
                  <a:pt x="1975627" y="2230826"/>
                </a:lnTo>
                <a:lnTo>
                  <a:pt x="1938755" y="2257238"/>
                </a:lnTo>
                <a:lnTo>
                  <a:pt x="1900892" y="2282315"/>
                </a:lnTo>
                <a:lnTo>
                  <a:pt x="1862073" y="2306023"/>
                </a:lnTo>
                <a:lnTo>
                  <a:pt x="1822333" y="2328329"/>
                </a:lnTo>
                <a:lnTo>
                  <a:pt x="1781705" y="2349197"/>
                </a:lnTo>
                <a:lnTo>
                  <a:pt x="1740225" y="2368593"/>
                </a:lnTo>
                <a:lnTo>
                  <a:pt x="1697926" y="2386483"/>
                </a:lnTo>
                <a:lnTo>
                  <a:pt x="1654843" y="2402832"/>
                </a:lnTo>
                <a:lnTo>
                  <a:pt x="1611010" y="2417607"/>
                </a:lnTo>
                <a:lnTo>
                  <a:pt x="1566462" y="2430772"/>
                </a:lnTo>
                <a:lnTo>
                  <a:pt x="1521234" y="2442293"/>
                </a:lnTo>
                <a:lnTo>
                  <a:pt x="1475358" y="2452136"/>
                </a:lnTo>
                <a:lnTo>
                  <a:pt x="1428871" y="2460266"/>
                </a:lnTo>
                <a:lnTo>
                  <a:pt x="1381806" y="2466650"/>
                </a:lnTo>
                <a:lnTo>
                  <a:pt x="1334197" y="2471252"/>
                </a:lnTo>
                <a:lnTo>
                  <a:pt x="1286080" y="2474039"/>
                </a:lnTo>
                <a:lnTo>
                  <a:pt x="1237488" y="2474976"/>
                </a:lnTo>
                <a:lnTo>
                  <a:pt x="1188895" y="2474039"/>
                </a:lnTo>
                <a:lnTo>
                  <a:pt x="1140778" y="2471252"/>
                </a:lnTo>
                <a:lnTo>
                  <a:pt x="1093169" y="2466650"/>
                </a:lnTo>
                <a:lnTo>
                  <a:pt x="1046104" y="2460266"/>
                </a:lnTo>
                <a:lnTo>
                  <a:pt x="999617" y="2452136"/>
                </a:lnTo>
                <a:lnTo>
                  <a:pt x="953741" y="2442293"/>
                </a:lnTo>
                <a:lnTo>
                  <a:pt x="908513" y="2430772"/>
                </a:lnTo>
                <a:lnTo>
                  <a:pt x="863965" y="2417607"/>
                </a:lnTo>
                <a:lnTo>
                  <a:pt x="820132" y="2402832"/>
                </a:lnTo>
                <a:lnTo>
                  <a:pt x="777049" y="2386483"/>
                </a:lnTo>
                <a:lnTo>
                  <a:pt x="734750" y="2368593"/>
                </a:lnTo>
                <a:lnTo>
                  <a:pt x="693270" y="2349197"/>
                </a:lnTo>
                <a:lnTo>
                  <a:pt x="652642" y="2328329"/>
                </a:lnTo>
                <a:lnTo>
                  <a:pt x="612902" y="2306023"/>
                </a:lnTo>
                <a:lnTo>
                  <a:pt x="574083" y="2282315"/>
                </a:lnTo>
                <a:lnTo>
                  <a:pt x="536220" y="2257238"/>
                </a:lnTo>
                <a:lnTo>
                  <a:pt x="499348" y="2230826"/>
                </a:lnTo>
                <a:lnTo>
                  <a:pt x="463500" y="2203115"/>
                </a:lnTo>
                <a:lnTo>
                  <a:pt x="428711" y="2174138"/>
                </a:lnTo>
                <a:lnTo>
                  <a:pt x="395017" y="2143930"/>
                </a:lnTo>
                <a:lnTo>
                  <a:pt x="362450" y="2112525"/>
                </a:lnTo>
                <a:lnTo>
                  <a:pt x="331045" y="2079958"/>
                </a:lnTo>
                <a:lnTo>
                  <a:pt x="300837" y="2046264"/>
                </a:lnTo>
                <a:lnTo>
                  <a:pt x="271860" y="2011475"/>
                </a:lnTo>
                <a:lnTo>
                  <a:pt x="244149" y="1975627"/>
                </a:lnTo>
                <a:lnTo>
                  <a:pt x="217737" y="1938755"/>
                </a:lnTo>
                <a:lnTo>
                  <a:pt x="192660" y="1900892"/>
                </a:lnTo>
                <a:lnTo>
                  <a:pt x="168952" y="1862073"/>
                </a:lnTo>
                <a:lnTo>
                  <a:pt x="146646" y="1822333"/>
                </a:lnTo>
                <a:lnTo>
                  <a:pt x="125778" y="1781705"/>
                </a:lnTo>
                <a:lnTo>
                  <a:pt x="106382" y="1740225"/>
                </a:lnTo>
                <a:lnTo>
                  <a:pt x="88492" y="1697926"/>
                </a:lnTo>
                <a:lnTo>
                  <a:pt x="72143" y="1654843"/>
                </a:lnTo>
                <a:lnTo>
                  <a:pt x="57368" y="1611010"/>
                </a:lnTo>
                <a:lnTo>
                  <a:pt x="44203" y="1566462"/>
                </a:lnTo>
                <a:lnTo>
                  <a:pt x="32682" y="1521234"/>
                </a:lnTo>
                <a:lnTo>
                  <a:pt x="22839" y="1475358"/>
                </a:lnTo>
                <a:lnTo>
                  <a:pt x="14709" y="1428871"/>
                </a:lnTo>
                <a:lnTo>
                  <a:pt x="8325" y="1381806"/>
                </a:lnTo>
                <a:lnTo>
                  <a:pt x="3723" y="1334197"/>
                </a:lnTo>
                <a:lnTo>
                  <a:pt x="936" y="1286080"/>
                </a:lnTo>
                <a:lnTo>
                  <a:pt x="0" y="1237488"/>
                </a:lnTo>
                <a:close/>
              </a:path>
            </a:pathLst>
          </a:custGeom>
          <a:ln w="9144">
            <a:solidFill>
              <a:srgbClr val="BE4B4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5" name="object 18"/>
          <p:cNvSpPr txBox="1"/>
          <p:nvPr/>
        </p:nvSpPr>
        <p:spPr>
          <a:xfrm>
            <a:off x="7131197" y="4922079"/>
            <a:ext cx="48260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Meiryo UI" panose="020B0604030504040204" pitchFamily="50" charset="-128"/>
                <a:ea typeface="Meiryo UI" panose="020B0604030504040204" pitchFamily="50" charset="-128"/>
                <a:cs typeface="Noto Sans CJK JP Regular"/>
              </a:rPr>
              <a:t>研究費</a:t>
            </a:r>
            <a:endParaRPr sz="1200">
              <a:latin typeface="Meiryo UI" panose="020B0604030504040204" pitchFamily="50" charset="-128"/>
              <a:ea typeface="Meiryo UI" panose="020B0604030504040204" pitchFamily="50" charset="-128"/>
              <a:cs typeface="Noto Sans CJK JP Regular"/>
            </a:endParaRPr>
          </a:p>
        </p:txBody>
      </p:sp>
      <p:sp>
        <p:nvSpPr>
          <p:cNvPr id="26" name="object 19"/>
          <p:cNvSpPr txBox="1"/>
          <p:nvPr/>
        </p:nvSpPr>
        <p:spPr>
          <a:xfrm>
            <a:off x="6983788" y="5418903"/>
            <a:ext cx="573405" cy="227626"/>
          </a:xfrm>
          <a:prstGeom prst="rect">
            <a:avLst/>
          </a:prstGeom>
          <a:solidFill>
            <a:srgbClr val="FDEADA"/>
          </a:solidFill>
        </p:spPr>
        <p:txBody>
          <a:bodyPr vert="horz" wrap="square" lIns="0" tIns="42545" rIns="0" bIns="0" rtlCol="0">
            <a:spAutoFit/>
          </a:bodyPr>
          <a:lstStyle/>
          <a:p>
            <a:pPr marL="132715">
              <a:lnSpc>
                <a:spcPct val="100000"/>
              </a:lnSpc>
              <a:spcBef>
                <a:spcPts val="335"/>
              </a:spcBef>
            </a:pPr>
            <a:r>
              <a:rPr sz="1200" dirty="0">
                <a:latin typeface="Meiryo UI" panose="020B0604030504040204" pitchFamily="50" charset="-128"/>
                <a:ea typeface="Meiryo UI" panose="020B0604030504040204" pitchFamily="50" charset="-128"/>
                <a:cs typeface="Noto Sans CJK JP Regular"/>
              </a:rPr>
              <a:t>施設</a:t>
            </a:r>
            <a:endParaRPr sz="1200">
              <a:latin typeface="Meiryo UI" panose="020B0604030504040204" pitchFamily="50" charset="-128"/>
              <a:ea typeface="Meiryo UI" panose="020B0604030504040204" pitchFamily="50" charset="-128"/>
              <a:cs typeface="Noto Sans CJK JP Regular"/>
            </a:endParaRPr>
          </a:p>
        </p:txBody>
      </p:sp>
      <p:sp>
        <p:nvSpPr>
          <p:cNvPr id="27" name="object 20"/>
          <p:cNvSpPr/>
          <p:nvPr/>
        </p:nvSpPr>
        <p:spPr>
          <a:xfrm>
            <a:off x="6174544" y="2709244"/>
            <a:ext cx="1612379" cy="1612379"/>
          </a:xfrm>
          <a:prstGeom prst="rect">
            <a:avLst/>
          </a:prstGeom>
          <a:blipFill>
            <a:blip r:embed="rId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8" name="object 21"/>
          <p:cNvSpPr/>
          <p:nvPr/>
        </p:nvSpPr>
        <p:spPr>
          <a:xfrm>
            <a:off x="6221788" y="2736663"/>
            <a:ext cx="1518285" cy="1518285"/>
          </a:xfrm>
          <a:custGeom>
            <a:avLst/>
            <a:gdLst/>
            <a:ahLst/>
            <a:cxnLst/>
            <a:rect l="l" t="t" r="r" b="b"/>
            <a:pathLst>
              <a:path w="1518285" h="1518285">
                <a:moveTo>
                  <a:pt x="758952" y="0"/>
                </a:moveTo>
                <a:lnTo>
                  <a:pt x="710954" y="1493"/>
                </a:lnTo>
                <a:lnTo>
                  <a:pt x="663749" y="5913"/>
                </a:lnTo>
                <a:lnTo>
                  <a:pt x="617427" y="13171"/>
                </a:lnTo>
                <a:lnTo>
                  <a:pt x="572076" y="23178"/>
                </a:lnTo>
                <a:lnTo>
                  <a:pt x="527785" y="35846"/>
                </a:lnTo>
                <a:lnTo>
                  <a:pt x="484643" y="51085"/>
                </a:lnTo>
                <a:lnTo>
                  <a:pt x="442739" y="68806"/>
                </a:lnTo>
                <a:lnTo>
                  <a:pt x="402162" y="88921"/>
                </a:lnTo>
                <a:lnTo>
                  <a:pt x="363000" y="111341"/>
                </a:lnTo>
                <a:lnTo>
                  <a:pt x="325343" y="135977"/>
                </a:lnTo>
                <a:lnTo>
                  <a:pt x="289280" y="162739"/>
                </a:lnTo>
                <a:lnTo>
                  <a:pt x="254899" y="191540"/>
                </a:lnTo>
                <a:lnTo>
                  <a:pt x="222289" y="222289"/>
                </a:lnTo>
                <a:lnTo>
                  <a:pt x="191540" y="254899"/>
                </a:lnTo>
                <a:lnTo>
                  <a:pt x="162739" y="289280"/>
                </a:lnTo>
                <a:lnTo>
                  <a:pt x="135977" y="325343"/>
                </a:lnTo>
                <a:lnTo>
                  <a:pt x="111341" y="363000"/>
                </a:lnTo>
                <a:lnTo>
                  <a:pt x="88921" y="402162"/>
                </a:lnTo>
                <a:lnTo>
                  <a:pt x="68806" y="442739"/>
                </a:lnTo>
                <a:lnTo>
                  <a:pt x="51085" y="484643"/>
                </a:lnTo>
                <a:lnTo>
                  <a:pt x="35846" y="527785"/>
                </a:lnTo>
                <a:lnTo>
                  <a:pt x="23178" y="572076"/>
                </a:lnTo>
                <a:lnTo>
                  <a:pt x="13171" y="617427"/>
                </a:lnTo>
                <a:lnTo>
                  <a:pt x="5913" y="663749"/>
                </a:lnTo>
                <a:lnTo>
                  <a:pt x="1493" y="710954"/>
                </a:lnTo>
                <a:lnTo>
                  <a:pt x="0" y="758951"/>
                </a:lnTo>
                <a:lnTo>
                  <a:pt x="1493" y="806949"/>
                </a:lnTo>
                <a:lnTo>
                  <a:pt x="5913" y="854154"/>
                </a:lnTo>
                <a:lnTo>
                  <a:pt x="13171" y="900476"/>
                </a:lnTo>
                <a:lnTo>
                  <a:pt x="23178" y="945827"/>
                </a:lnTo>
                <a:lnTo>
                  <a:pt x="35846" y="990118"/>
                </a:lnTo>
                <a:lnTo>
                  <a:pt x="51085" y="1033260"/>
                </a:lnTo>
                <a:lnTo>
                  <a:pt x="68806" y="1075164"/>
                </a:lnTo>
                <a:lnTo>
                  <a:pt x="88921" y="1115741"/>
                </a:lnTo>
                <a:lnTo>
                  <a:pt x="111341" y="1154903"/>
                </a:lnTo>
                <a:lnTo>
                  <a:pt x="135977" y="1192560"/>
                </a:lnTo>
                <a:lnTo>
                  <a:pt x="162739" y="1228623"/>
                </a:lnTo>
                <a:lnTo>
                  <a:pt x="191540" y="1263004"/>
                </a:lnTo>
                <a:lnTo>
                  <a:pt x="222289" y="1295614"/>
                </a:lnTo>
                <a:lnTo>
                  <a:pt x="254899" y="1326363"/>
                </a:lnTo>
                <a:lnTo>
                  <a:pt x="289280" y="1355164"/>
                </a:lnTo>
                <a:lnTo>
                  <a:pt x="325343" y="1381926"/>
                </a:lnTo>
                <a:lnTo>
                  <a:pt x="363000" y="1406562"/>
                </a:lnTo>
                <a:lnTo>
                  <a:pt x="402162" y="1428982"/>
                </a:lnTo>
                <a:lnTo>
                  <a:pt x="442739" y="1449097"/>
                </a:lnTo>
                <a:lnTo>
                  <a:pt x="484643" y="1466818"/>
                </a:lnTo>
                <a:lnTo>
                  <a:pt x="527785" y="1482057"/>
                </a:lnTo>
                <a:lnTo>
                  <a:pt x="572076" y="1494725"/>
                </a:lnTo>
                <a:lnTo>
                  <a:pt x="617427" y="1504732"/>
                </a:lnTo>
                <a:lnTo>
                  <a:pt x="663749" y="1511990"/>
                </a:lnTo>
                <a:lnTo>
                  <a:pt x="710954" y="1516410"/>
                </a:lnTo>
                <a:lnTo>
                  <a:pt x="758952" y="1517903"/>
                </a:lnTo>
                <a:lnTo>
                  <a:pt x="806949" y="1516410"/>
                </a:lnTo>
                <a:lnTo>
                  <a:pt x="854154" y="1511990"/>
                </a:lnTo>
                <a:lnTo>
                  <a:pt x="900476" y="1504732"/>
                </a:lnTo>
                <a:lnTo>
                  <a:pt x="945827" y="1494725"/>
                </a:lnTo>
                <a:lnTo>
                  <a:pt x="990118" y="1482057"/>
                </a:lnTo>
                <a:lnTo>
                  <a:pt x="1033260" y="1466818"/>
                </a:lnTo>
                <a:lnTo>
                  <a:pt x="1075164" y="1449097"/>
                </a:lnTo>
                <a:lnTo>
                  <a:pt x="1115741" y="1428982"/>
                </a:lnTo>
                <a:lnTo>
                  <a:pt x="1154903" y="1406562"/>
                </a:lnTo>
                <a:lnTo>
                  <a:pt x="1192560" y="1381926"/>
                </a:lnTo>
                <a:lnTo>
                  <a:pt x="1228623" y="1355164"/>
                </a:lnTo>
                <a:lnTo>
                  <a:pt x="1263004" y="1326363"/>
                </a:lnTo>
                <a:lnTo>
                  <a:pt x="1295614" y="1295614"/>
                </a:lnTo>
                <a:lnTo>
                  <a:pt x="1326363" y="1263004"/>
                </a:lnTo>
                <a:lnTo>
                  <a:pt x="1355164" y="1228623"/>
                </a:lnTo>
                <a:lnTo>
                  <a:pt x="1381926" y="1192560"/>
                </a:lnTo>
                <a:lnTo>
                  <a:pt x="1406562" y="1154903"/>
                </a:lnTo>
                <a:lnTo>
                  <a:pt x="1428982" y="1115741"/>
                </a:lnTo>
                <a:lnTo>
                  <a:pt x="1449097" y="1075164"/>
                </a:lnTo>
                <a:lnTo>
                  <a:pt x="1466818" y="1033260"/>
                </a:lnTo>
                <a:lnTo>
                  <a:pt x="1482057" y="990118"/>
                </a:lnTo>
                <a:lnTo>
                  <a:pt x="1494725" y="945827"/>
                </a:lnTo>
                <a:lnTo>
                  <a:pt x="1504732" y="900476"/>
                </a:lnTo>
                <a:lnTo>
                  <a:pt x="1511990" y="854154"/>
                </a:lnTo>
                <a:lnTo>
                  <a:pt x="1516410" y="806949"/>
                </a:lnTo>
                <a:lnTo>
                  <a:pt x="1517904" y="758951"/>
                </a:lnTo>
                <a:lnTo>
                  <a:pt x="1516410" y="710954"/>
                </a:lnTo>
                <a:lnTo>
                  <a:pt x="1511990" y="663749"/>
                </a:lnTo>
                <a:lnTo>
                  <a:pt x="1504732" y="617427"/>
                </a:lnTo>
                <a:lnTo>
                  <a:pt x="1494725" y="572076"/>
                </a:lnTo>
                <a:lnTo>
                  <a:pt x="1482057" y="527785"/>
                </a:lnTo>
                <a:lnTo>
                  <a:pt x="1466818" y="484643"/>
                </a:lnTo>
                <a:lnTo>
                  <a:pt x="1449097" y="442739"/>
                </a:lnTo>
                <a:lnTo>
                  <a:pt x="1428982" y="402162"/>
                </a:lnTo>
                <a:lnTo>
                  <a:pt x="1406562" y="363000"/>
                </a:lnTo>
                <a:lnTo>
                  <a:pt x="1381926" y="325343"/>
                </a:lnTo>
                <a:lnTo>
                  <a:pt x="1355164" y="289280"/>
                </a:lnTo>
                <a:lnTo>
                  <a:pt x="1326363" y="254899"/>
                </a:lnTo>
                <a:lnTo>
                  <a:pt x="1295614" y="222289"/>
                </a:lnTo>
                <a:lnTo>
                  <a:pt x="1263004" y="191540"/>
                </a:lnTo>
                <a:lnTo>
                  <a:pt x="1228623" y="162739"/>
                </a:lnTo>
                <a:lnTo>
                  <a:pt x="1192560" y="135977"/>
                </a:lnTo>
                <a:lnTo>
                  <a:pt x="1154903" y="111341"/>
                </a:lnTo>
                <a:lnTo>
                  <a:pt x="1115741" y="88921"/>
                </a:lnTo>
                <a:lnTo>
                  <a:pt x="1075164" y="68806"/>
                </a:lnTo>
                <a:lnTo>
                  <a:pt x="1033260" y="51085"/>
                </a:lnTo>
                <a:lnTo>
                  <a:pt x="990118" y="35846"/>
                </a:lnTo>
                <a:lnTo>
                  <a:pt x="945827" y="23178"/>
                </a:lnTo>
                <a:lnTo>
                  <a:pt x="900476" y="13171"/>
                </a:lnTo>
                <a:lnTo>
                  <a:pt x="854154" y="5913"/>
                </a:lnTo>
                <a:lnTo>
                  <a:pt x="806949" y="1493"/>
                </a:lnTo>
                <a:lnTo>
                  <a:pt x="758952" y="0"/>
                </a:lnTo>
                <a:close/>
              </a:path>
            </a:pathLst>
          </a:custGeom>
          <a:solidFill>
            <a:srgbClr val="B9CDE5"/>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9" name="object 22"/>
          <p:cNvSpPr/>
          <p:nvPr/>
        </p:nvSpPr>
        <p:spPr>
          <a:xfrm>
            <a:off x="6221788" y="2736663"/>
            <a:ext cx="1518285" cy="1518285"/>
          </a:xfrm>
          <a:custGeom>
            <a:avLst/>
            <a:gdLst/>
            <a:ahLst/>
            <a:cxnLst/>
            <a:rect l="l" t="t" r="r" b="b"/>
            <a:pathLst>
              <a:path w="1518285" h="1518285">
                <a:moveTo>
                  <a:pt x="0" y="758951"/>
                </a:moveTo>
                <a:lnTo>
                  <a:pt x="1493" y="710954"/>
                </a:lnTo>
                <a:lnTo>
                  <a:pt x="5913" y="663749"/>
                </a:lnTo>
                <a:lnTo>
                  <a:pt x="13171" y="617427"/>
                </a:lnTo>
                <a:lnTo>
                  <a:pt x="23178" y="572076"/>
                </a:lnTo>
                <a:lnTo>
                  <a:pt x="35846" y="527785"/>
                </a:lnTo>
                <a:lnTo>
                  <a:pt x="51085" y="484643"/>
                </a:lnTo>
                <a:lnTo>
                  <a:pt x="68806" y="442739"/>
                </a:lnTo>
                <a:lnTo>
                  <a:pt x="88921" y="402162"/>
                </a:lnTo>
                <a:lnTo>
                  <a:pt x="111341" y="363000"/>
                </a:lnTo>
                <a:lnTo>
                  <a:pt x="135977" y="325343"/>
                </a:lnTo>
                <a:lnTo>
                  <a:pt x="162739" y="289280"/>
                </a:lnTo>
                <a:lnTo>
                  <a:pt x="191540" y="254899"/>
                </a:lnTo>
                <a:lnTo>
                  <a:pt x="222289" y="222289"/>
                </a:lnTo>
                <a:lnTo>
                  <a:pt x="254899" y="191540"/>
                </a:lnTo>
                <a:lnTo>
                  <a:pt x="289280" y="162739"/>
                </a:lnTo>
                <a:lnTo>
                  <a:pt x="325343" y="135977"/>
                </a:lnTo>
                <a:lnTo>
                  <a:pt x="363000" y="111341"/>
                </a:lnTo>
                <a:lnTo>
                  <a:pt x="402162" y="88921"/>
                </a:lnTo>
                <a:lnTo>
                  <a:pt x="442739" y="68806"/>
                </a:lnTo>
                <a:lnTo>
                  <a:pt x="484643" y="51085"/>
                </a:lnTo>
                <a:lnTo>
                  <a:pt x="527785" y="35846"/>
                </a:lnTo>
                <a:lnTo>
                  <a:pt x="572076" y="23178"/>
                </a:lnTo>
                <a:lnTo>
                  <a:pt x="617427" y="13171"/>
                </a:lnTo>
                <a:lnTo>
                  <a:pt x="663749" y="5913"/>
                </a:lnTo>
                <a:lnTo>
                  <a:pt x="710954" y="1493"/>
                </a:lnTo>
                <a:lnTo>
                  <a:pt x="758952" y="0"/>
                </a:lnTo>
                <a:lnTo>
                  <a:pt x="806949" y="1493"/>
                </a:lnTo>
                <a:lnTo>
                  <a:pt x="854154" y="5913"/>
                </a:lnTo>
                <a:lnTo>
                  <a:pt x="900476" y="13171"/>
                </a:lnTo>
                <a:lnTo>
                  <a:pt x="945827" y="23178"/>
                </a:lnTo>
                <a:lnTo>
                  <a:pt x="990118" y="35846"/>
                </a:lnTo>
                <a:lnTo>
                  <a:pt x="1033260" y="51085"/>
                </a:lnTo>
                <a:lnTo>
                  <a:pt x="1075164" y="68806"/>
                </a:lnTo>
                <a:lnTo>
                  <a:pt x="1115741" y="88921"/>
                </a:lnTo>
                <a:lnTo>
                  <a:pt x="1154903" y="111341"/>
                </a:lnTo>
                <a:lnTo>
                  <a:pt x="1192560" y="135977"/>
                </a:lnTo>
                <a:lnTo>
                  <a:pt x="1228623" y="162739"/>
                </a:lnTo>
                <a:lnTo>
                  <a:pt x="1263004" y="191540"/>
                </a:lnTo>
                <a:lnTo>
                  <a:pt x="1295614" y="222289"/>
                </a:lnTo>
                <a:lnTo>
                  <a:pt x="1326363" y="254899"/>
                </a:lnTo>
                <a:lnTo>
                  <a:pt x="1355164" y="289280"/>
                </a:lnTo>
                <a:lnTo>
                  <a:pt x="1381926" y="325343"/>
                </a:lnTo>
                <a:lnTo>
                  <a:pt x="1406562" y="363000"/>
                </a:lnTo>
                <a:lnTo>
                  <a:pt x="1428982" y="402162"/>
                </a:lnTo>
                <a:lnTo>
                  <a:pt x="1449097" y="442739"/>
                </a:lnTo>
                <a:lnTo>
                  <a:pt x="1466818" y="484643"/>
                </a:lnTo>
                <a:lnTo>
                  <a:pt x="1482057" y="527785"/>
                </a:lnTo>
                <a:lnTo>
                  <a:pt x="1494725" y="572076"/>
                </a:lnTo>
                <a:lnTo>
                  <a:pt x="1504732" y="617427"/>
                </a:lnTo>
                <a:lnTo>
                  <a:pt x="1511990" y="663749"/>
                </a:lnTo>
                <a:lnTo>
                  <a:pt x="1516410" y="710954"/>
                </a:lnTo>
                <a:lnTo>
                  <a:pt x="1517904" y="758951"/>
                </a:lnTo>
                <a:lnTo>
                  <a:pt x="1516410" y="806949"/>
                </a:lnTo>
                <a:lnTo>
                  <a:pt x="1511990" y="854154"/>
                </a:lnTo>
                <a:lnTo>
                  <a:pt x="1504732" y="900476"/>
                </a:lnTo>
                <a:lnTo>
                  <a:pt x="1494725" y="945827"/>
                </a:lnTo>
                <a:lnTo>
                  <a:pt x="1482057" y="990118"/>
                </a:lnTo>
                <a:lnTo>
                  <a:pt x="1466818" y="1033260"/>
                </a:lnTo>
                <a:lnTo>
                  <a:pt x="1449097" y="1075164"/>
                </a:lnTo>
                <a:lnTo>
                  <a:pt x="1428982" y="1115741"/>
                </a:lnTo>
                <a:lnTo>
                  <a:pt x="1406562" y="1154903"/>
                </a:lnTo>
                <a:lnTo>
                  <a:pt x="1381926" y="1192560"/>
                </a:lnTo>
                <a:lnTo>
                  <a:pt x="1355164" y="1228623"/>
                </a:lnTo>
                <a:lnTo>
                  <a:pt x="1326363" y="1263004"/>
                </a:lnTo>
                <a:lnTo>
                  <a:pt x="1295614" y="1295614"/>
                </a:lnTo>
                <a:lnTo>
                  <a:pt x="1263004" y="1326363"/>
                </a:lnTo>
                <a:lnTo>
                  <a:pt x="1228623" y="1355164"/>
                </a:lnTo>
                <a:lnTo>
                  <a:pt x="1192560" y="1381926"/>
                </a:lnTo>
                <a:lnTo>
                  <a:pt x="1154903" y="1406562"/>
                </a:lnTo>
                <a:lnTo>
                  <a:pt x="1115741" y="1428982"/>
                </a:lnTo>
                <a:lnTo>
                  <a:pt x="1075164" y="1449097"/>
                </a:lnTo>
                <a:lnTo>
                  <a:pt x="1033260" y="1466818"/>
                </a:lnTo>
                <a:lnTo>
                  <a:pt x="990118" y="1482057"/>
                </a:lnTo>
                <a:lnTo>
                  <a:pt x="945827" y="1494725"/>
                </a:lnTo>
                <a:lnTo>
                  <a:pt x="900476" y="1504732"/>
                </a:lnTo>
                <a:lnTo>
                  <a:pt x="854154" y="1511990"/>
                </a:lnTo>
                <a:lnTo>
                  <a:pt x="806949" y="1516410"/>
                </a:lnTo>
                <a:lnTo>
                  <a:pt x="758952" y="1517903"/>
                </a:lnTo>
                <a:lnTo>
                  <a:pt x="710954" y="1516410"/>
                </a:lnTo>
                <a:lnTo>
                  <a:pt x="663749" y="1511990"/>
                </a:lnTo>
                <a:lnTo>
                  <a:pt x="617427" y="1504732"/>
                </a:lnTo>
                <a:lnTo>
                  <a:pt x="572076" y="1494725"/>
                </a:lnTo>
                <a:lnTo>
                  <a:pt x="527785" y="1482057"/>
                </a:lnTo>
                <a:lnTo>
                  <a:pt x="484643" y="1466818"/>
                </a:lnTo>
                <a:lnTo>
                  <a:pt x="442739" y="1449097"/>
                </a:lnTo>
                <a:lnTo>
                  <a:pt x="402162" y="1428982"/>
                </a:lnTo>
                <a:lnTo>
                  <a:pt x="363000" y="1406562"/>
                </a:lnTo>
                <a:lnTo>
                  <a:pt x="325343" y="1381926"/>
                </a:lnTo>
                <a:lnTo>
                  <a:pt x="289280" y="1355164"/>
                </a:lnTo>
                <a:lnTo>
                  <a:pt x="254899" y="1326363"/>
                </a:lnTo>
                <a:lnTo>
                  <a:pt x="222289" y="1295614"/>
                </a:lnTo>
                <a:lnTo>
                  <a:pt x="191540" y="1263004"/>
                </a:lnTo>
                <a:lnTo>
                  <a:pt x="162739" y="1228623"/>
                </a:lnTo>
                <a:lnTo>
                  <a:pt x="135977" y="1192560"/>
                </a:lnTo>
                <a:lnTo>
                  <a:pt x="111341" y="1154903"/>
                </a:lnTo>
                <a:lnTo>
                  <a:pt x="88921" y="1115741"/>
                </a:lnTo>
                <a:lnTo>
                  <a:pt x="68806" y="1075164"/>
                </a:lnTo>
                <a:lnTo>
                  <a:pt x="51085" y="1033260"/>
                </a:lnTo>
                <a:lnTo>
                  <a:pt x="35846" y="990118"/>
                </a:lnTo>
                <a:lnTo>
                  <a:pt x="23178" y="945827"/>
                </a:lnTo>
                <a:lnTo>
                  <a:pt x="13171" y="900476"/>
                </a:lnTo>
                <a:lnTo>
                  <a:pt x="5913" y="854154"/>
                </a:lnTo>
                <a:lnTo>
                  <a:pt x="1493" y="806949"/>
                </a:lnTo>
                <a:lnTo>
                  <a:pt x="0" y="758951"/>
                </a:lnTo>
                <a:close/>
              </a:path>
            </a:pathLst>
          </a:custGeom>
          <a:ln w="9144">
            <a:solidFill>
              <a:srgbClr val="BE4B4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0" name="object 23"/>
          <p:cNvSpPr txBox="1"/>
          <p:nvPr/>
        </p:nvSpPr>
        <p:spPr>
          <a:xfrm>
            <a:off x="7218598" y="4424722"/>
            <a:ext cx="63500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Meiryo UI" panose="020B0604030504040204" pitchFamily="50" charset="-128"/>
                <a:ea typeface="Meiryo UI" panose="020B0604030504040204" pitchFamily="50" charset="-128"/>
                <a:cs typeface="Noto Sans CJK JP Regular"/>
              </a:rPr>
              <a:t>計測装置</a:t>
            </a:r>
            <a:endParaRPr sz="1200">
              <a:latin typeface="Meiryo UI" panose="020B0604030504040204" pitchFamily="50" charset="-128"/>
              <a:ea typeface="Meiryo UI" panose="020B0604030504040204" pitchFamily="50" charset="-128"/>
              <a:cs typeface="Noto Sans CJK JP Regular"/>
            </a:endParaRPr>
          </a:p>
        </p:txBody>
      </p:sp>
      <p:sp>
        <p:nvSpPr>
          <p:cNvPr id="31" name="object 24"/>
          <p:cNvSpPr/>
          <p:nvPr/>
        </p:nvSpPr>
        <p:spPr>
          <a:xfrm>
            <a:off x="7843769" y="4937943"/>
            <a:ext cx="483234" cy="481330"/>
          </a:xfrm>
          <a:custGeom>
            <a:avLst/>
            <a:gdLst/>
            <a:ahLst/>
            <a:cxnLst/>
            <a:rect l="l" t="t" r="r" b="b"/>
            <a:pathLst>
              <a:path w="483234" h="481329">
                <a:moveTo>
                  <a:pt x="248403" y="0"/>
                </a:moveTo>
                <a:lnTo>
                  <a:pt x="241168" y="0"/>
                </a:lnTo>
                <a:lnTo>
                  <a:pt x="216650" y="1202"/>
                </a:lnTo>
                <a:lnTo>
                  <a:pt x="169622" y="10820"/>
                </a:lnTo>
                <a:lnTo>
                  <a:pt x="126211" y="28854"/>
                </a:lnTo>
                <a:lnTo>
                  <a:pt x="87624" y="54904"/>
                </a:lnTo>
                <a:lnTo>
                  <a:pt x="55066" y="87366"/>
                </a:lnTo>
                <a:lnTo>
                  <a:pt x="28940" y="125839"/>
                </a:lnTo>
                <a:lnTo>
                  <a:pt x="10852" y="169122"/>
                </a:lnTo>
                <a:lnTo>
                  <a:pt x="1205" y="216011"/>
                </a:lnTo>
                <a:lnTo>
                  <a:pt x="0" y="240457"/>
                </a:lnTo>
                <a:lnTo>
                  <a:pt x="1205" y="264904"/>
                </a:lnTo>
                <a:lnTo>
                  <a:pt x="10852" y="312194"/>
                </a:lnTo>
                <a:lnTo>
                  <a:pt x="28940" y="355477"/>
                </a:lnTo>
                <a:lnTo>
                  <a:pt x="55066" y="393549"/>
                </a:lnTo>
                <a:lnTo>
                  <a:pt x="87624" y="426412"/>
                </a:lnTo>
                <a:lnTo>
                  <a:pt x="126211" y="452061"/>
                </a:lnTo>
                <a:lnTo>
                  <a:pt x="169622" y="470496"/>
                </a:lnTo>
                <a:lnTo>
                  <a:pt x="216650" y="480114"/>
                </a:lnTo>
                <a:lnTo>
                  <a:pt x="241168" y="481317"/>
                </a:lnTo>
                <a:lnTo>
                  <a:pt x="265687" y="480114"/>
                </a:lnTo>
                <a:lnTo>
                  <a:pt x="313117" y="470496"/>
                </a:lnTo>
                <a:lnTo>
                  <a:pt x="356528" y="452061"/>
                </a:lnTo>
                <a:lnTo>
                  <a:pt x="394713" y="426412"/>
                </a:lnTo>
                <a:lnTo>
                  <a:pt x="425121" y="396355"/>
                </a:lnTo>
                <a:lnTo>
                  <a:pt x="182886" y="396355"/>
                </a:lnTo>
                <a:lnTo>
                  <a:pt x="182886" y="351870"/>
                </a:lnTo>
                <a:lnTo>
                  <a:pt x="209817" y="351870"/>
                </a:lnTo>
                <a:lnTo>
                  <a:pt x="209817" y="319007"/>
                </a:lnTo>
                <a:lnTo>
                  <a:pt x="92849" y="319007"/>
                </a:lnTo>
                <a:lnTo>
                  <a:pt x="92849" y="276927"/>
                </a:lnTo>
                <a:lnTo>
                  <a:pt x="201375" y="276927"/>
                </a:lnTo>
                <a:lnTo>
                  <a:pt x="187307" y="247271"/>
                </a:lnTo>
                <a:lnTo>
                  <a:pt x="92849" y="247271"/>
                </a:lnTo>
                <a:lnTo>
                  <a:pt x="92849" y="205191"/>
                </a:lnTo>
                <a:lnTo>
                  <a:pt x="167210" y="205191"/>
                </a:lnTo>
                <a:lnTo>
                  <a:pt x="133848" y="135458"/>
                </a:lnTo>
                <a:lnTo>
                  <a:pt x="113349" y="135458"/>
                </a:lnTo>
                <a:lnTo>
                  <a:pt x="113349" y="90572"/>
                </a:lnTo>
                <a:lnTo>
                  <a:pt x="305882" y="90572"/>
                </a:lnTo>
                <a:lnTo>
                  <a:pt x="351302" y="26450"/>
                </a:lnTo>
                <a:lnTo>
                  <a:pt x="344871" y="23244"/>
                </a:lnTo>
                <a:lnTo>
                  <a:pt x="338842" y="20438"/>
                </a:lnTo>
                <a:lnTo>
                  <a:pt x="332411" y="17633"/>
                </a:lnTo>
                <a:lnTo>
                  <a:pt x="325578" y="15229"/>
                </a:lnTo>
                <a:lnTo>
                  <a:pt x="319146" y="12824"/>
                </a:lnTo>
                <a:lnTo>
                  <a:pt x="298647" y="6812"/>
                </a:lnTo>
                <a:lnTo>
                  <a:pt x="291814" y="5209"/>
                </a:lnTo>
                <a:lnTo>
                  <a:pt x="270511" y="1603"/>
                </a:lnTo>
                <a:lnTo>
                  <a:pt x="263275" y="801"/>
                </a:lnTo>
                <a:lnTo>
                  <a:pt x="248403" y="0"/>
                </a:lnTo>
                <a:close/>
              </a:path>
              <a:path w="483234" h="481329">
                <a:moveTo>
                  <a:pt x="351302" y="26450"/>
                </a:moveTo>
                <a:lnTo>
                  <a:pt x="305882" y="90572"/>
                </a:lnTo>
                <a:lnTo>
                  <a:pt x="362557" y="90572"/>
                </a:lnTo>
                <a:lnTo>
                  <a:pt x="362557" y="135458"/>
                </a:lnTo>
                <a:lnTo>
                  <a:pt x="343666" y="135458"/>
                </a:lnTo>
                <a:lnTo>
                  <a:pt x="310303" y="205191"/>
                </a:lnTo>
                <a:lnTo>
                  <a:pt x="385066" y="205191"/>
                </a:lnTo>
                <a:lnTo>
                  <a:pt x="385066" y="247271"/>
                </a:lnTo>
                <a:lnTo>
                  <a:pt x="290206" y="247271"/>
                </a:lnTo>
                <a:lnTo>
                  <a:pt x="275736" y="276927"/>
                </a:lnTo>
                <a:lnTo>
                  <a:pt x="385066" y="276927"/>
                </a:lnTo>
                <a:lnTo>
                  <a:pt x="385066" y="319007"/>
                </a:lnTo>
                <a:lnTo>
                  <a:pt x="267295" y="319007"/>
                </a:lnTo>
                <a:lnTo>
                  <a:pt x="267295" y="351870"/>
                </a:lnTo>
                <a:lnTo>
                  <a:pt x="295029" y="351870"/>
                </a:lnTo>
                <a:lnTo>
                  <a:pt x="295029" y="396355"/>
                </a:lnTo>
                <a:lnTo>
                  <a:pt x="425121" y="396355"/>
                </a:lnTo>
                <a:lnTo>
                  <a:pt x="427672" y="393549"/>
                </a:lnTo>
                <a:lnTo>
                  <a:pt x="453397" y="355477"/>
                </a:lnTo>
                <a:lnTo>
                  <a:pt x="471887" y="312194"/>
                </a:lnTo>
                <a:lnTo>
                  <a:pt x="481534" y="264904"/>
                </a:lnTo>
                <a:lnTo>
                  <a:pt x="482739" y="240457"/>
                </a:lnTo>
                <a:lnTo>
                  <a:pt x="481936" y="223225"/>
                </a:lnTo>
                <a:lnTo>
                  <a:pt x="473093" y="173530"/>
                </a:lnTo>
                <a:lnTo>
                  <a:pt x="454603" y="127843"/>
                </a:lnTo>
                <a:lnTo>
                  <a:pt x="427271" y="87366"/>
                </a:lnTo>
                <a:lnTo>
                  <a:pt x="392301" y="53301"/>
                </a:lnTo>
                <a:lnTo>
                  <a:pt x="365772" y="34465"/>
                </a:lnTo>
                <a:lnTo>
                  <a:pt x="351302" y="26450"/>
                </a:lnTo>
                <a:close/>
              </a:path>
              <a:path w="483234" h="481329">
                <a:moveTo>
                  <a:pt x="289403" y="135458"/>
                </a:moveTo>
                <a:lnTo>
                  <a:pt x="194945" y="135458"/>
                </a:lnTo>
                <a:lnTo>
                  <a:pt x="241973" y="239255"/>
                </a:lnTo>
                <a:lnTo>
                  <a:pt x="289403" y="135458"/>
                </a:lnTo>
                <a:close/>
              </a:path>
              <a:path w="483234" h="481329">
                <a:moveTo>
                  <a:pt x="257648" y="90572"/>
                </a:moveTo>
                <a:lnTo>
                  <a:pt x="227502" y="90572"/>
                </a:lnTo>
                <a:lnTo>
                  <a:pt x="227502" y="135458"/>
                </a:lnTo>
                <a:lnTo>
                  <a:pt x="257648" y="135458"/>
                </a:lnTo>
                <a:lnTo>
                  <a:pt x="257648" y="90572"/>
                </a:lnTo>
                <a:close/>
              </a:path>
            </a:pathLst>
          </a:custGeom>
          <a:solidFill>
            <a:srgbClr val="B2004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2" name="object 25"/>
          <p:cNvSpPr/>
          <p:nvPr/>
        </p:nvSpPr>
        <p:spPr>
          <a:xfrm>
            <a:off x="7546152" y="4774251"/>
            <a:ext cx="662305" cy="781050"/>
          </a:xfrm>
          <a:custGeom>
            <a:avLst/>
            <a:gdLst/>
            <a:ahLst/>
            <a:cxnLst/>
            <a:rect l="l" t="t" r="r" b="b"/>
            <a:pathLst>
              <a:path w="662304" h="781050">
                <a:moveTo>
                  <a:pt x="634132" y="0"/>
                </a:moveTo>
                <a:lnTo>
                  <a:pt x="616902" y="0"/>
                </a:lnTo>
                <a:lnTo>
                  <a:pt x="615155" y="580"/>
                </a:lnTo>
                <a:lnTo>
                  <a:pt x="612341" y="981"/>
                </a:lnTo>
                <a:lnTo>
                  <a:pt x="548030" y="17813"/>
                </a:lnTo>
                <a:lnTo>
                  <a:pt x="488139" y="38252"/>
                </a:lnTo>
                <a:lnTo>
                  <a:pt x="445533" y="55485"/>
                </a:lnTo>
                <a:lnTo>
                  <a:pt x="431866" y="61897"/>
                </a:lnTo>
                <a:lnTo>
                  <a:pt x="418200" y="67909"/>
                </a:lnTo>
                <a:lnTo>
                  <a:pt x="404935" y="74721"/>
                </a:lnTo>
                <a:lnTo>
                  <a:pt x="391672" y="81134"/>
                </a:lnTo>
                <a:lnTo>
                  <a:pt x="379211" y="87947"/>
                </a:lnTo>
                <a:lnTo>
                  <a:pt x="341830" y="109588"/>
                </a:lnTo>
                <a:lnTo>
                  <a:pt x="306056" y="132832"/>
                </a:lnTo>
                <a:lnTo>
                  <a:pt x="272293" y="157279"/>
                </a:lnTo>
                <a:lnTo>
                  <a:pt x="240137" y="182928"/>
                </a:lnTo>
                <a:lnTo>
                  <a:pt x="209588" y="210180"/>
                </a:lnTo>
                <a:lnTo>
                  <a:pt x="169393" y="249856"/>
                </a:lnTo>
                <a:lnTo>
                  <a:pt x="140854" y="281916"/>
                </a:lnTo>
                <a:lnTo>
                  <a:pt x="113522" y="314779"/>
                </a:lnTo>
                <a:lnTo>
                  <a:pt x="87797" y="348444"/>
                </a:lnTo>
                <a:lnTo>
                  <a:pt x="51622" y="401344"/>
                </a:lnTo>
                <a:lnTo>
                  <a:pt x="29113" y="437814"/>
                </a:lnTo>
                <a:lnTo>
                  <a:pt x="7809" y="474684"/>
                </a:lnTo>
                <a:lnTo>
                  <a:pt x="0" y="488763"/>
                </a:lnTo>
                <a:lnTo>
                  <a:pt x="0" y="495051"/>
                </a:lnTo>
                <a:lnTo>
                  <a:pt x="492561" y="780868"/>
                </a:lnTo>
                <a:lnTo>
                  <a:pt x="496580" y="774055"/>
                </a:lnTo>
                <a:lnTo>
                  <a:pt x="500198" y="767642"/>
                </a:lnTo>
                <a:lnTo>
                  <a:pt x="504619" y="761230"/>
                </a:lnTo>
                <a:lnTo>
                  <a:pt x="531951" y="724360"/>
                </a:lnTo>
                <a:lnTo>
                  <a:pt x="537177" y="718749"/>
                </a:lnTo>
                <a:lnTo>
                  <a:pt x="542000" y="712738"/>
                </a:lnTo>
                <a:lnTo>
                  <a:pt x="547628" y="707528"/>
                </a:lnTo>
                <a:lnTo>
                  <a:pt x="552853" y="701917"/>
                </a:lnTo>
                <a:lnTo>
                  <a:pt x="568003" y="687890"/>
                </a:lnTo>
                <a:lnTo>
                  <a:pt x="535971" y="687890"/>
                </a:lnTo>
                <a:lnTo>
                  <a:pt x="521501" y="687490"/>
                </a:lnTo>
                <a:lnTo>
                  <a:pt x="479296" y="682680"/>
                </a:lnTo>
                <a:lnTo>
                  <a:pt x="439905" y="671860"/>
                </a:lnTo>
                <a:lnTo>
                  <a:pt x="402524" y="655429"/>
                </a:lnTo>
                <a:lnTo>
                  <a:pt x="356300" y="624570"/>
                </a:lnTo>
                <a:lnTo>
                  <a:pt x="324948" y="594512"/>
                </a:lnTo>
                <a:lnTo>
                  <a:pt x="298419" y="560848"/>
                </a:lnTo>
                <a:lnTo>
                  <a:pt x="277920" y="525180"/>
                </a:lnTo>
                <a:lnTo>
                  <a:pt x="263450" y="487509"/>
                </a:lnTo>
                <a:lnTo>
                  <a:pt x="254607" y="447031"/>
                </a:lnTo>
                <a:lnTo>
                  <a:pt x="251793" y="404150"/>
                </a:lnTo>
                <a:lnTo>
                  <a:pt x="252195" y="389722"/>
                </a:lnTo>
                <a:lnTo>
                  <a:pt x="257018" y="347642"/>
                </a:lnTo>
                <a:lnTo>
                  <a:pt x="267871" y="308367"/>
                </a:lnTo>
                <a:lnTo>
                  <a:pt x="284351" y="271096"/>
                </a:lnTo>
                <a:lnTo>
                  <a:pt x="315301" y="225008"/>
                </a:lnTo>
                <a:lnTo>
                  <a:pt x="345447" y="193748"/>
                </a:lnTo>
                <a:lnTo>
                  <a:pt x="378809" y="167298"/>
                </a:lnTo>
                <a:lnTo>
                  <a:pt x="414583" y="146859"/>
                </a:lnTo>
                <a:lnTo>
                  <a:pt x="452768" y="132431"/>
                </a:lnTo>
                <a:lnTo>
                  <a:pt x="492963" y="123615"/>
                </a:lnTo>
                <a:lnTo>
                  <a:pt x="535971" y="120810"/>
                </a:lnTo>
                <a:lnTo>
                  <a:pt x="656570" y="120810"/>
                </a:lnTo>
                <a:lnTo>
                  <a:pt x="634132" y="0"/>
                </a:lnTo>
                <a:close/>
              </a:path>
              <a:path w="662304" h="781050">
                <a:moveTo>
                  <a:pt x="569735" y="686287"/>
                </a:moveTo>
                <a:lnTo>
                  <a:pt x="557274" y="687490"/>
                </a:lnTo>
                <a:lnTo>
                  <a:pt x="553254" y="687490"/>
                </a:lnTo>
                <a:lnTo>
                  <a:pt x="548833" y="687890"/>
                </a:lnTo>
                <a:lnTo>
                  <a:pt x="568003" y="687890"/>
                </a:lnTo>
                <a:lnTo>
                  <a:pt x="569735" y="686287"/>
                </a:lnTo>
                <a:close/>
              </a:path>
              <a:path w="662304" h="781050">
                <a:moveTo>
                  <a:pt x="656570" y="120810"/>
                </a:moveTo>
                <a:lnTo>
                  <a:pt x="544412" y="120810"/>
                </a:lnTo>
                <a:lnTo>
                  <a:pt x="561294" y="121611"/>
                </a:lnTo>
                <a:lnTo>
                  <a:pt x="569735" y="122412"/>
                </a:lnTo>
                <a:lnTo>
                  <a:pt x="617165" y="131630"/>
                </a:lnTo>
                <a:lnTo>
                  <a:pt x="654546" y="145256"/>
                </a:lnTo>
                <a:lnTo>
                  <a:pt x="661781" y="148863"/>
                </a:lnTo>
                <a:lnTo>
                  <a:pt x="656570" y="120810"/>
                </a:lnTo>
                <a:close/>
              </a:path>
            </a:pathLst>
          </a:custGeom>
          <a:solidFill>
            <a:srgbClr val="B2004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3" name="object 26"/>
          <p:cNvSpPr/>
          <p:nvPr/>
        </p:nvSpPr>
        <p:spPr>
          <a:xfrm>
            <a:off x="6494596" y="2684847"/>
            <a:ext cx="969251" cy="1751076"/>
          </a:xfrm>
          <a:prstGeom prst="rect">
            <a:avLst/>
          </a:prstGeom>
          <a:blipFill>
            <a:blip r:embed="rId1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4" name="object 27"/>
          <p:cNvSpPr/>
          <p:nvPr/>
        </p:nvSpPr>
        <p:spPr>
          <a:xfrm>
            <a:off x="6689656" y="2879919"/>
            <a:ext cx="381000" cy="1162811"/>
          </a:xfrm>
          <a:prstGeom prst="rect">
            <a:avLst/>
          </a:prstGeom>
          <a:blipFill>
            <a:blip r:embed="rId1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5" name="object 28"/>
          <p:cNvSpPr/>
          <p:nvPr/>
        </p:nvSpPr>
        <p:spPr>
          <a:xfrm>
            <a:off x="7003600" y="2794588"/>
            <a:ext cx="859536" cy="1687055"/>
          </a:xfrm>
          <a:prstGeom prst="rect">
            <a:avLst/>
          </a:prstGeom>
          <a:blipFill>
            <a:blip r:embed="rId1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6" name="object 29"/>
          <p:cNvSpPr/>
          <p:nvPr/>
        </p:nvSpPr>
        <p:spPr>
          <a:xfrm>
            <a:off x="7198671" y="2989647"/>
            <a:ext cx="271272" cy="1098803"/>
          </a:xfrm>
          <a:prstGeom prst="rect">
            <a:avLst/>
          </a:prstGeom>
          <a:blipFill>
            <a:blip r:embed="rId1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7" name="object 30"/>
          <p:cNvSpPr txBox="1"/>
          <p:nvPr/>
        </p:nvSpPr>
        <p:spPr>
          <a:xfrm>
            <a:off x="6851161" y="2671690"/>
            <a:ext cx="48260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Meiryo UI" panose="020B0604030504040204" pitchFamily="50" charset="-128"/>
                <a:ea typeface="Meiryo UI" panose="020B0604030504040204" pitchFamily="50" charset="-128"/>
                <a:cs typeface="Noto Sans CJK JP Regular"/>
              </a:rPr>
              <a:t>研究者</a:t>
            </a:r>
            <a:endParaRPr sz="1200">
              <a:latin typeface="Meiryo UI" panose="020B0604030504040204" pitchFamily="50" charset="-128"/>
              <a:ea typeface="Meiryo UI" panose="020B0604030504040204" pitchFamily="50" charset="-128"/>
              <a:cs typeface="Noto Sans CJK JP Regular"/>
            </a:endParaRPr>
          </a:p>
        </p:txBody>
      </p:sp>
      <p:sp>
        <p:nvSpPr>
          <p:cNvPr id="38" name="object 31"/>
          <p:cNvSpPr/>
          <p:nvPr/>
        </p:nvSpPr>
        <p:spPr>
          <a:xfrm>
            <a:off x="4967536" y="4382583"/>
            <a:ext cx="970788" cy="743712"/>
          </a:xfrm>
          <a:prstGeom prst="rect">
            <a:avLst/>
          </a:prstGeom>
          <a:blipFill>
            <a:blip r:embed="rId1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9" name="object 32"/>
          <p:cNvSpPr/>
          <p:nvPr/>
        </p:nvSpPr>
        <p:spPr>
          <a:xfrm>
            <a:off x="5997759" y="4382583"/>
            <a:ext cx="1065276" cy="710183"/>
          </a:xfrm>
          <a:prstGeom prst="rect">
            <a:avLst/>
          </a:prstGeom>
          <a:blipFill>
            <a:blip r:embed="rId1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0" name="object 33"/>
          <p:cNvSpPr/>
          <p:nvPr/>
        </p:nvSpPr>
        <p:spPr>
          <a:xfrm>
            <a:off x="1735894" y="5902774"/>
            <a:ext cx="1926589" cy="521334"/>
          </a:xfrm>
          <a:custGeom>
            <a:avLst/>
            <a:gdLst/>
            <a:ahLst/>
            <a:cxnLst/>
            <a:rect l="l" t="t" r="r" b="b"/>
            <a:pathLst>
              <a:path w="1926589" h="521335">
                <a:moveTo>
                  <a:pt x="0" y="0"/>
                </a:moveTo>
                <a:lnTo>
                  <a:pt x="1926336" y="0"/>
                </a:lnTo>
                <a:lnTo>
                  <a:pt x="1926336" y="521208"/>
                </a:lnTo>
                <a:lnTo>
                  <a:pt x="0" y="521208"/>
                </a:lnTo>
                <a:lnTo>
                  <a:pt x="0"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1" name="object 34"/>
          <p:cNvSpPr txBox="1"/>
          <p:nvPr/>
        </p:nvSpPr>
        <p:spPr>
          <a:xfrm>
            <a:off x="1735894" y="5902774"/>
            <a:ext cx="1926589" cy="473848"/>
          </a:xfrm>
          <a:prstGeom prst="rect">
            <a:avLst/>
          </a:prstGeom>
          <a:ln w="25908">
            <a:solidFill>
              <a:srgbClr val="4F81BD"/>
            </a:solidFill>
          </a:ln>
        </p:spPr>
        <p:txBody>
          <a:bodyPr vert="horz" wrap="square" lIns="0" tIns="42545" rIns="0" bIns="0" rtlCol="0">
            <a:spAutoFit/>
          </a:bodyPr>
          <a:lstStyle/>
          <a:p>
            <a:pPr algn="ctr">
              <a:lnSpc>
                <a:spcPct val="100000"/>
              </a:lnSpc>
              <a:spcBef>
                <a:spcPts val="335"/>
              </a:spcBef>
            </a:pPr>
            <a:r>
              <a:rPr sz="1400" spc="-55" dirty="0">
                <a:latin typeface="Meiryo UI" panose="020B0604030504040204" pitchFamily="50" charset="-128"/>
                <a:ea typeface="Meiryo UI" panose="020B0604030504040204" pitchFamily="50" charset="-128"/>
                <a:cs typeface="Noto Sans CJK JP Regular"/>
              </a:rPr>
              <a:t>様々な</a:t>
            </a:r>
            <a:endParaRPr sz="1400" dirty="0">
              <a:latin typeface="Meiryo UI" panose="020B0604030504040204" pitchFamily="50" charset="-128"/>
              <a:ea typeface="Meiryo UI" panose="020B0604030504040204" pitchFamily="50" charset="-128"/>
              <a:cs typeface="Noto Sans CJK JP Regular"/>
            </a:endParaRPr>
          </a:p>
          <a:p>
            <a:pPr algn="ctr">
              <a:lnSpc>
                <a:spcPct val="100000"/>
              </a:lnSpc>
            </a:pPr>
            <a:r>
              <a:rPr sz="1400" spc="-25" dirty="0">
                <a:latin typeface="Meiryo UI" panose="020B0604030504040204" pitchFamily="50" charset="-128"/>
                <a:ea typeface="Meiryo UI" panose="020B0604030504040204" pitchFamily="50" charset="-128"/>
                <a:cs typeface="Noto Sans CJK JP Regular"/>
              </a:rPr>
              <a:t>日常活動</a:t>
            </a:r>
            <a:r>
              <a:rPr sz="1400" spc="-20" dirty="0">
                <a:latin typeface="Meiryo UI" panose="020B0604030504040204" pitchFamily="50" charset="-128"/>
                <a:ea typeface="Meiryo UI" panose="020B0604030504040204" pitchFamily="50" charset="-128"/>
                <a:cs typeface="Noto Sans CJK JP Regular"/>
              </a:rPr>
              <a:t>デ</a:t>
            </a:r>
            <a:r>
              <a:rPr sz="1400" spc="-215" dirty="0">
                <a:latin typeface="Meiryo UI" panose="020B0604030504040204" pitchFamily="50" charset="-128"/>
                <a:ea typeface="Meiryo UI" panose="020B0604030504040204" pitchFamily="50" charset="-128"/>
                <a:cs typeface="Noto Sans CJK JP Regular"/>
              </a:rPr>
              <a:t>ー</a:t>
            </a:r>
            <a:r>
              <a:rPr sz="1400" spc="-265" dirty="0">
                <a:latin typeface="Meiryo UI" panose="020B0604030504040204" pitchFamily="50" charset="-128"/>
                <a:ea typeface="Meiryo UI" panose="020B0604030504040204" pitchFamily="50" charset="-128"/>
                <a:cs typeface="Noto Sans CJK JP Regular"/>
              </a:rPr>
              <a:t>タ</a:t>
            </a:r>
            <a:r>
              <a:rPr sz="1400" dirty="0">
                <a:latin typeface="Meiryo UI" panose="020B0604030504040204" pitchFamily="50" charset="-128"/>
                <a:ea typeface="Meiryo UI" panose="020B0604030504040204" pitchFamily="50" charset="-128"/>
                <a:cs typeface="Noto Sans CJK JP Regular"/>
              </a:rPr>
              <a:t>収集</a:t>
            </a:r>
          </a:p>
        </p:txBody>
      </p:sp>
      <p:sp>
        <p:nvSpPr>
          <p:cNvPr id="42" name="object 35"/>
          <p:cNvSpPr/>
          <p:nvPr/>
        </p:nvSpPr>
        <p:spPr>
          <a:xfrm>
            <a:off x="3281992" y="2303847"/>
            <a:ext cx="1072896" cy="679703"/>
          </a:xfrm>
          <a:prstGeom prst="rect">
            <a:avLst/>
          </a:prstGeom>
          <a:blipFill>
            <a:blip r:embed="rId1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3" name="object 36"/>
          <p:cNvSpPr/>
          <p:nvPr/>
        </p:nvSpPr>
        <p:spPr>
          <a:xfrm>
            <a:off x="3331155" y="2335779"/>
            <a:ext cx="974659" cy="578353"/>
          </a:xfrm>
          <a:prstGeom prst="rect">
            <a:avLst/>
          </a:prstGeom>
          <a:blipFill>
            <a:blip r:embed="rId1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4" name="object 37"/>
          <p:cNvSpPr/>
          <p:nvPr/>
        </p:nvSpPr>
        <p:spPr>
          <a:xfrm>
            <a:off x="3331153" y="2335775"/>
            <a:ext cx="974725" cy="578485"/>
          </a:xfrm>
          <a:custGeom>
            <a:avLst/>
            <a:gdLst/>
            <a:ahLst/>
            <a:cxnLst/>
            <a:rect l="l" t="t" r="r" b="b"/>
            <a:pathLst>
              <a:path w="974725" h="578485">
                <a:moveTo>
                  <a:pt x="0" y="404495"/>
                </a:moveTo>
                <a:lnTo>
                  <a:pt x="764692" y="86931"/>
                </a:lnTo>
                <a:lnTo>
                  <a:pt x="728586" y="0"/>
                </a:lnTo>
                <a:lnTo>
                  <a:pt x="974661" y="101663"/>
                </a:lnTo>
                <a:lnTo>
                  <a:pt x="872997" y="347738"/>
                </a:lnTo>
                <a:lnTo>
                  <a:pt x="836904" y="260807"/>
                </a:lnTo>
                <a:lnTo>
                  <a:pt x="72199" y="578358"/>
                </a:lnTo>
                <a:lnTo>
                  <a:pt x="0" y="404495"/>
                </a:lnTo>
                <a:close/>
              </a:path>
            </a:pathLst>
          </a:custGeom>
          <a:ln w="9525">
            <a:solidFill>
              <a:srgbClr val="98B954"/>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5" name="object 38"/>
          <p:cNvSpPr/>
          <p:nvPr/>
        </p:nvSpPr>
        <p:spPr>
          <a:xfrm>
            <a:off x="5438451" y="3158812"/>
            <a:ext cx="655320" cy="1452372"/>
          </a:xfrm>
          <a:prstGeom prst="rect">
            <a:avLst/>
          </a:prstGeom>
          <a:blipFill>
            <a:blip r:embed="rId1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6" name="object 39"/>
          <p:cNvSpPr/>
          <p:nvPr/>
        </p:nvSpPr>
        <p:spPr>
          <a:xfrm>
            <a:off x="5491614" y="3188606"/>
            <a:ext cx="550964" cy="1353985"/>
          </a:xfrm>
          <a:prstGeom prst="rect">
            <a:avLst/>
          </a:prstGeom>
          <a:blipFill>
            <a:blip r:embed="rId1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7" name="object 40"/>
          <p:cNvSpPr/>
          <p:nvPr/>
        </p:nvSpPr>
        <p:spPr>
          <a:xfrm>
            <a:off x="5491614" y="3188593"/>
            <a:ext cx="551180" cy="1354455"/>
          </a:xfrm>
          <a:custGeom>
            <a:avLst/>
            <a:gdLst/>
            <a:ahLst/>
            <a:cxnLst/>
            <a:rect l="l" t="t" r="r" b="b"/>
            <a:pathLst>
              <a:path w="551179" h="1354454">
                <a:moveTo>
                  <a:pt x="548195" y="238010"/>
                </a:moveTo>
                <a:lnTo>
                  <a:pt x="411149" y="256057"/>
                </a:lnTo>
                <a:lnTo>
                  <a:pt x="550964" y="1317904"/>
                </a:lnTo>
                <a:lnTo>
                  <a:pt x="276860" y="1353997"/>
                </a:lnTo>
                <a:lnTo>
                  <a:pt x="137045" y="292150"/>
                </a:lnTo>
                <a:lnTo>
                  <a:pt x="0" y="310197"/>
                </a:lnTo>
                <a:lnTo>
                  <a:pt x="238010" y="0"/>
                </a:lnTo>
                <a:lnTo>
                  <a:pt x="548195" y="238010"/>
                </a:lnTo>
                <a:close/>
              </a:path>
            </a:pathLst>
          </a:custGeom>
          <a:ln w="9525">
            <a:solidFill>
              <a:srgbClr val="98B954"/>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8" name="object 41"/>
          <p:cNvSpPr txBox="1"/>
          <p:nvPr/>
        </p:nvSpPr>
        <p:spPr>
          <a:xfrm>
            <a:off x="5506612" y="3859991"/>
            <a:ext cx="78740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Meiryo UI" panose="020B0604030504040204" pitchFamily="50" charset="-128"/>
                <a:ea typeface="Meiryo UI" panose="020B0604030504040204" pitchFamily="50" charset="-128"/>
                <a:cs typeface="Noto Sans CJK JP Regular"/>
              </a:rPr>
              <a:t>脳機能画像</a:t>
            </a:r>
            <a:endParaRPr sz="1200">
              <a:latin typeface="Meiryo UI" panose="020B0604030504040204" pitchFamily="50" charset="-128"/>
              <a:ea typeface="Meiryo UI" panose="020B0604030504040204" pitchFamily="50" charset="-128"/>
              <a:cs typeface="Noto Sans CJK JP Regular"/>
            </a:endParaRPr>
          </a:p>
        </p:txBody>
      </p:sp>
      <p:sp>
        <p:nvSpPr>
          <p:cNvPr id="49" name="object 42"/>
          <p:cNvSpPr/>
          <p:nvPr/>
        </p:nvSpPr>
        <p:spPr>
          <a:xfrm>
            <a:off x="3189027" y="4228659"/>
            <a:ext cx="792480" cy="768095"/>
          </a:xfrm>
          <a:prstGeom prst="rect">
            <a:avLst/>
          </a:prstGeom>
          <a:blipFill>
            <a:blip r:embed="rId2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0" name="object 43"/>
          <p:cNvSpPr/>
          <p:nvPr/>
        </p:nvSpPr>
        <p:spPr>
          <a:xfrm>
            <a:off x="3237783" y="4256524"/>
            <a:ext cx="696658" cy="670229"/>
          </a:xfrm>
          <a:prstGeom prst="rect">
            <a:avLst/>
          </a:prstGeom>
          <a:blipFill>
            <a:blip r:embed="rId2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1" name="object 44"/>
          <p:cNvSpPr/>
          <p:nvPr/>
        </p:nvSpPr>
        <p:spPr>
          <a:xfrm>
            <a:off x="3237783" y="4256523"/>
            <a:ext cx="697230" cy="670560"/>
          </a:xfrm>
          <a:custGeom>
            <a:avLst/>
            <a:gdLst/>
            <a:ahLst/>
            <a:cxnLst/>
            <a:rect l="l" t="t" r="r" b="b"/>
            <a:pathLst>
              <a:path w="697230" h="670560">
                <a:moveTo>
                  <a:pt x="687819" y="281000"/>
                </a:moveTo>
                <a:lnTo>
                  <a:pt x="621995" y="210756"/>
                </a:lnTo>
                <a:lnTo>
                  <a:pt x="131660" y="670242"/>
                </a:lnTo>
                <a:lnTo>
                  <a:pt x="0" y="529742"/>
                </a:lnTo>
                <a:lnTo>
                  <a:pt x="490334" y="70256"/>
                </a:lnTo>
                <a:lnTo>
                  <a:pt x="424497" y="0"/>
                </a:lnTo>
                <a:lnTo>
                  <a:pt x="696658" y="8839"/>
                </a:lnTo>
                <a:lnTo>
                  <a:pt x="687819" y="281000"/>
                </a:lnTo>
                <a:close/>
              </a:path>
            </a:pathLst>
          </a:custGeom>
          <a:ln w="9524">
            <a:solidFill>
              <a:srgbClr val="98B954"/>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2" name="object 45"/>
          <p:cNvSpPr/>
          <p:nvPr/>
        </p:nvSpPr>
        <p:spPr>
          <a:xfrm>
            <a:off x="1223527" y="2995304"/>
            <a:ext cx="1217217" cy="1153974"/>
          </a:xfrm>
          <a:prstGeom prst="rect">
            <a:avLst/>
          </a:prstGeom>
          <a:blipFill>
            <a:blip r:embed="rId2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3" name="object 46"/>
          <p:cNvSpPr/>
          <p:nvPr/>
        </p:nvSpPr>
        <p:spPr>
          <a:xfrm>
            <a:off x="4907338" y="2906590"/>
            <a:ext cx="1300480" cy="307975"/>
          </a:xfrm>
          <a:custGeom>
            <a:avLst/>
            <a:gdLst/>
            <a:ahLst/>
            <a:cxnLst/>
            <a:rect l="l" t="t" r="r" b="b"/>
            <a:pathLst>
              <a:path w="1300479" h="307975">
                <a:moveTo>
                  <a:pt x="0" y="0"/>
                </a:moveTo>
                <a:lnTo>
                  <a:pt x="1299972" y="0"/>
                </a:lnTo>
                <a:lnTo>
                  <a:pt x="1299972" y="307848"/>
                </a:lnTo>
                <a:lnTo>
                  <a:pt x="0" y="307848"/>
                </a:lnTo>
                <a:lnTo>
                  <a:pt x="0"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4" name="object 47"/>
          <p:cNvSpPr/>
          <p:nvPr/>
        </p:nvSpPr>
        <p:spPr>
          <a:xfrm>
            <a:off x="4907338" y="2906590"/>
            <a:ext cx="1300480" cy="307975"/>
          </a:xfrm>
          <a:custGeom>
            <a:avLst/>
            <a:gdLst/>
            <a:ahLst/>
            <a:cxnLst/>
            <a:rect l="l" t="t" r="r" b="b"/>
            <a:pathLst>
              <a:path w="1300479" h="307975">
                <a:moveTo>
                  <a:pt x="0" y="0"/>
                </a:moveTo>
                <a:lnTo>
                  <a:pt x="1299972" y="0"/>
                </a:lnTo>
                <a:lnTo>
                  <a:pt x="1299972" y="307848"/>
                </a:lnTo>
                <a:lnTo>
                  <a:pt x="0" y="307848"/>
                </a:lnTo>
                <a:lnTo>
                  <a:pt x="0" y="0"/>
                </a:lnTo>
                <a:close/>
              </a:path>
            </a:pathLst>
          </a:custGeom>
          <a:ln w="25908">
            <a:solidFill>
              <a:srgbClr val="4BACC6"/>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5" name="object 48"/>
          <p:cNvSpPr txBox="1"/>
          <p:nvPr/>
        </p:nvSpPr>
        <p:spPr>
          <a:xfrm>
            <a:off x="5012201" y="2935876"/>
            <a:ext cx="1090295" cy="228909"/>
          </a:xfrm>
          <a:prstGeom prst="rect">
            <a:avLst/>
          </a:prstGeom>
        </p:spPr>
        <p:txBody>
          <a:bodyPr vert="horz" wrap="square" lIns="0" tIns="13335" rIns="0" bIns="0" rtlCol="0">
            <a:spAutoFit/>
          </a:bodyPr>
          <a:lstStyle/>
          <a:p>
            <a:pPr marL="12700">
              <a:lnSpc>
                <a:spcPct val="100000"/>
              </a:lnSpc>
              <a:spcBef>
                <a:spcPts val="105"/>
              </a:spcBef>
            </a:pPr>
            <a:r>
              <a:rPr sz="1400" spc="-130" dirty="0">
                <a:latin typeface="Meiryo UI" panose="020B0604030504040204" pitchFamily="50" charset="-128"/>
                <a:ea typeface="Meiryo UI" panose="020B0604030504040204" pitchFamily="50" charset="-128"/>
                <a:cs typeface="Noto Sans CJK JP Regular"/>
              </a:rPr>
              <a:t>デ</a:t>
            </a:r>
            <a:r>
              <a:rPr sz="1400" spc="-215" dirty="0">
                <a:latin typeface="Meiryo UI" panose="020B0604030504040204" pitchFamily="50" charset="-128"/>
                <a:ea typeface="Meiryo UI" panose="020B0604030504040204" pitchFamily="50" charset="-128"/>
                <a:cs typeface="Noto Sans CJK JP Regular"/>
              </a:rPr>
              <a:t>ータ</a:t>
            </a:r>
            <a:r>
              <a:rPr sz="1400" spc="-220" dirty="0">
                <a:latin typeface="Meiryo UI" panose="020B0604030504040204" pitchFamily="50" charset="-128"/>
                <a:ea typeface="Meiryo UI" panose="020B0604030504040204" pitchFamily="50" charset="-128"/>
                <a:cs typeface="Noto Sans CJK JP Regular"/>
              </a:rPr>
              <a:t>セ</a:t>
            </a:r>
            <a:r>
              <a:rPr sz="1400" spc="-190" dirty="0">
                <a:latin typeface="Meiryo UI" panose="020B0604030504040204" pitchFamily="50" charset="-128"/>
                <a:ea typeface="Meiryo UI" panose="020B0604030504040204" pitchFamily="50" charset="-128"/>
                <a:cs typeface="Noto Sans CJK JP Regular"/>
              </a:rPr>
              <a:t>ン</a:t>
            </a:r>
            <a:r>
              <a:rPr sz="1400" spc="-240" dirty="0">
                <a:latin typeface="Meiryo UI" panose="020B0604030504040204" pitchFamily="50" charset="-128"/>
                <a:ea typeface="Meiryo UI" panose="020B0604030504040204" pitchFamily="50" charset="-128"/>
                <a:cs typeface="Noto Sans CJK JP Regular"/>
              </a:rPr>
              <a:t>ター</a:t>
            </a:r>
            <a:endParaRPr sz="1400">
              <a:latin typeface="Meiryo UI" panose="020B0604030504040204" pitchFamily="50" charset="-128"/>
              <a:ea typeface="Meiryo UI" panose="020B0604030504040204" pitchFamily="50" charset="-128"/>
              <a:cs typeface="Noto Sans CJK JP Regular"/>
            </a:endParaRPr>
          </a:p>
        </p:txBody>
      </p:sp>
      <p:sp>
        <p:nvSpPr>
          <p:cNvPr id="56" name="object 49"/>
          <p:cNvSpPr txBox="1"/>
          <p:nvPr/>
        </p:nvSpPr>
        <p:spPr>
          <a:xfrm>
            <a:off x="5358442" y="6387406"/>
            <a:ext cx="1355090" cy="258404"/>
          </a:xfrm>
          <a:prstGeom prst="rect">
            <a:avLst/>
          </a:prstGeom>
          <a:solidFill>
            <a:srgbClr val="FFFFFF"/>
          </a:solidFill>
          <a:ln w="25907">
            <a:solidFill>
              <a:srgbClr val="4BACC6"/>
            </a:solidFill>
          </a:ln>
        </p:spPr>
        <p:txBody>
          <a:bodyPr vert="horz" wrap="square" lIns="0" tIns="42545" rIns="0" bIns="0" rtlCol="0">
            <a:spAutoFit/>
          </a:bodyPr>
          <a:lstStyle/>
          <a:p>
            <a:pPr marL="105410" algn="ctr">
              <a:lnSpc>
                <a:spcPct val="100000"/>
              </a:lnSpc>
              <a:spcBef>
                <a:spcPts val="335"/>
              </a:spcBef>
            </a:pPr>
            <a:r>
              <a:rPr sz="1400" spc="-40" dirty="0">
                <a:latin typeface="Meiryo UI" panose="020B0604030504040204" pitchFamily="50" charset="-128"/>
                <a:ea typeface="Meiryo UI" panose="020B0604030504040204" pitchFamily="50" charset="-128"/>
                <a:cs typeface="Noto Sans CJK JP Regular"/>
              </a:rPr>
              <a:t>脳計測</a:t>
            </a:r>
            <a:r>
              <a:rPr sz="1400" spc="-45" dirty="0">
                <a:latin typeface="Meiryo UI" panose="020B0604030504040204" pitchFamily="50" charset="-128"/>
                <a:ea typeface="Meiryo UI" panose="020B0604030504040204" pitchFamily="50" charset="-128"/>
                <a:cs typeface="Noto Sans CJK JP Regular"/>
              </a:rPr>
              <a:t>セ</a:t>
            </a:r>
            <a:r>
              <a:rPr sz="1400" spc="-235" dirty="0">
                <a:latin typeface="Meiryo UI" panose="020B0604030504040204" pitchFamily="50" charset="-128"/>
                <a:ea typeface="Meiryo UI" panose="020B0604030504040204" pitchFamily="50" charset="-128"/>
                <a:cs typeface="Noto Sans CJK JP Regular"/>
              </a:rPr>
              <a:t>ン</a:t>
            </a:r>
            <a:r>
              <a:rPr sz="1400" spc="-229" dirty="0">
                <a:latin typeface="Meiryo UI" panose="020B0604030504040204" pitchFamily="50" charset="-128"/>
                <a:ea typeface="Meiryo UI" panose="020B0604030504040204" pitchFamily="50" charset="-128"/>
                <a:cs typeface="Noto Sans CJK JP Regular"/>
              </a:rPr>
              <a:t>タ</a:t>
            </a:r>
            <a:r>
              <a:rPr sz="1400" spc="-210" dirty="0">
                <a:latin typeface="Meiryo UI" panose="020B0604030504040204" pitchFamily="50" charset="-128"/>
                <a:ea typeface="Meiryo UI" panose="020B0604030504040204" pitchFamily="50" charset="-128"/>
                <a:cs typeface="Noto Sans CJK JP Regular"/>
              </a:rPr>
              <a:t>ー</a:t>
            </a:r>
            <a:endParaRPr sz="1400" dirty="0">
              <a:latin typeface="Meiryo UI" panose="020B0604030504040204" pitchFamily="50" charset="-128"/>
              <a:ea typeface="Meiryo UI" panose="020B0604030504040204" pitchFamily="50" charset="-128"/>
              <a:cs typeface="Noto Sans CJK JP Regular"/>
            </a:endParaRPr>
          </a:p>
        </p:txBody>
      </p:sp>
      <p:sp>
        <p:nvSpPr>
          <p:cNvPr id="57" name="object 50"/>
          <p:cNvSpPr txBox="1"/>
          <p:nvPr/>
        </p:nvSpPr>
        <p:spPr>
          <a:xfrm>
            <a:off x="3927240" y="4978226"/>
            <a:ext cx="78740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Meiryo UI" panose="020B0604030504040204" pitchFamily="50" charset="-128"/>
                <a:ea typeface="Meiryo UI" panose="020B0604030504040204" pitchFamily="50" charset="-128"/>
                <a:cs typeface="Noto Sans CJK JP Regular"/>
              </a:rPr>
              <a:t>脳構造画像</a:t>
            </a:r>
            <a:endParaRPr sz="1200">
              <a:latin typeface="Meiryo UI" panose="020B0604030504040204" pitchFamily="50" charset="-128"/>
              <a:ea typeface="Meiryo UI" panose="020B0604030504040204" pitchFamily="50" charset="-128"/>
              <a:cs typeface="Noto Sans CJK JP Regular"/>
            </a:endParaRPr>
          </a:p>
        </p:txBody>
      </p:sp>
      <p:sp>
        <p:nvSpPr>
          <p:cNvPr id="58" name="object 51"/>
          <p:cNvSpPr/>
          <p:nvPr/>
        </p:nvSpPr>
        <p:spPr>
          <a:xfrm>
            <a:off x="3919024" y="5245168"/>
            <a:ext cx="854963" cy="755904"/>
          </a:xfrm>
          <a:prstGeom prst="rect">
            <a:avLst/>
          </a:prstGeom>
          <a:blipFill>
            <a:blip r:embed="rId2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9" name="object 52"/>
          <p:cNvSpPr txBox="1"/>
          <p:nvPr/>
        </p:nvSpPr>
        <p:spPr>
          <a:xfrm>
            <a:off x="4009702" y="6088702"/>
            <a:ext cx="771525" cy="257763"/>
          </a:xfrm>
          <a:prstGeom prst="rect">
            <a:avLst/>
          </a:prstGeom>
          <a:solidFill>
            <a:srgbClr val="FFFFFF"/>
          </a:solidFill>
          <a:ln w="25907">
            <a:solidFill>
              <a:srgbClr val="4BACC6"/>
            </a:solidFill>
          </a:ln>
        </p:spPr>
        <p:txBody>
          <a:bodyPr vert="horz" wrap="square" lIns="0" tIns="41910" rIns="0" bIns="0" rtlCol="0">
            <a:spAutoFit/>
          </a:bodyPr>
          <a:lstStyle/>
          <a:p>
            <a:pPr marL="93980">
              <a:lnSpc>
                <a:spcPct val="100000"/>
              </a:lnSpc>
              <a:spcBef>
                <a:spcPts val="330"/>
              </a:spcBef>
            </a:pPr>
            <a:r>
              <a:rPr sz="1400" dirty="0">
                <a:latin typeface="Meiryo UI" panose="020B0604030504040204" pitchFamily="50" charset="-128"/>
                <a:ea typeface="Meiryo UI" panose="020B0604030504040204" pitchFamily="50" charset="-128"/>
                <a:cs typeface="Noto Sans CJK JP Regular"/>
              </a:rPr>
              <a:t>脳</a:t>
            </a:r>
            <a:r>
              <a:rPr sz="1400" spc="-480" dirty="0">
                <a:latin typeface="Meiryo UI" panose="020B0604030504040204" pitchFamily="50" charset="-128"/>
                <a:ea typeface="Meiryo UI" panose="020B0604030504040204" pitchFamily="50" charset="-128"/>
                <a:cs typeface="Noto Sans CJK JP Regular"/>
              </a:rPr>
              <a:t>ド</a:t>
            </a:r>
            <a:r>
              <a:rPr sz="1400" spc="-290" dirty="0">
                <a:latin typeface="Meiryo UI" panose="020B0604030504040204" pitchFamily="50" charset="-128"/>
                <a:ea typeface="Meiryo UI" panose="020B0604030504040204" pitchFamily="50" charset="-128"/>
                <a:cs typeface="Noto Sans CJK JP Regular"/>
              </a:rPr>
              <a:t>ック</a:t>
            </a:r>
            <a:endParaRPr sz="1400">
              <a:latin typeface="Meiryo UI" panose="020B0604030504040204" pitchFamily="50" charset="-128"/>
              <a:ea typeface="Meiryo UI" panose="020B0604030504040204" pitchFamily="50" charset="-128"/>
              <a:cs typeface="Noto Sans CJK JP Regular"/>
            </a:endParaRPr>
          </a:p>
        </p:txBody>
      </p:sp>
      <p:sp>
        <p:nvSpPr>
          <p:cNvPr id="60" name="object 53"/>
          <p:cNvSpPr/>
          <p:nvPr/>
        </p:nvSpPr>
        <p:spPr>
          <a:xfrm>
            <a:off x="6421432" y="1846647"/>
            <a:ext cx="2156460" cy="525779"/>
          </a:xfrm>
          <a:prstGeom prst="rect">
            <a:avLst/>
          </a:prstGeom>
          <a:blipFill>
            <a:blip r:embed="rId2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1" name="object 54"/>
          <p:cNvSpPr/>
          <p:nvPr/>
        </p:nvSpPr>
        <p:spPr>
          <a:xfrm>
            <a:off x="6468675" y="1874079"/>
            <a:ext cx="2061972" cy="431292"/>
          </a:xfrm>
          <a:prstGeom prst="rect">
            <a:avLst/>
          </a:prstGeom>
          <a:blipFill>
            <a:blip r:embed="rId2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2" name="object 55"/>
          <p:cNvSpPr/>
          <p:nvPr/>
        </p:nvSpPr>
        <p:spPr>
          <a:xfrm>
            <a:off x="6468675" y="1874079"/>
            <a:ext cx="2062480" cy="431800"/>
          </a:xfrm>
          <a:custGeom>
            <a:avLst/>
            <a:gdLst/>
            <a:ahLst/>
            <a:cxnLst/>
            <a:rect l="l" t="t" r="r" b="b"/>
            <a:pathLst>
              <a:path w="2062479" h="431800">
                <a:moveTo>
                  <a:pt x="0" y="215646"/>
                </a:moveTo>
                <a:lnTo>
                  <a:pt x="215646" y="0"/>
                </a:lnTo>
                <a:lnTo>
                  <a:pt x="215646" y="107823"/>
                </a:lnTo>
                <a:lnTo>
                  <a:pt x="2061972" y="107823"/>
                </a:lnTo>
                <a:lnTo>
                  <a:pt x="2061972" y="323469"/>
                </a:lnTo>
                <a:lnTo>
                  <a:pt x="215646" y="323469"/>
                </a:lnTo>
                <a:lnTo>
                  <a:pt x="215646" y="431292"/>
                </a:lnTo>
                <a:lnTo>
                  <a:pt x="0" y="215646"/>
                </a:lnTo>
                <a:close/>
              </a:path>
            </a:pathLst>
          </a:custGeom>
          <a:ln w="9144">
            <a:solidFill>
              <a:srgbClr val="98B954"/>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3" name="object 56"/>
          <p:cNvSpPr txBox="1"/>
          <p:nvPr/>
        </p:nvSpPr>
        <p:spPr>
          <a:xfrm>
            <a:off x="8964225" y="1030546"/>
            <a:ext cx="904240" cy="258404"/>
          </a:xfrm>
          <a:prstGeom prst="rect">
            <a:avLst/>
          </a:prstGeom>
          <a:ln w="25907">
            <a:solidFill>
              <a:srgbClr val="4BACC6"/>
            </a:solidFill>
          </a:ln>
        </p:spPr>
        <p:txBody>
          <a:bodyPr vert="horz" wrap="square" lIns="0" tIns="42545" rIns="0" bIns="0" rtlCol="0">
            <a:spAutoFit/>
          </a:bodyPr>
          <a:lstStyle/>
          <a:p>
            <a:pPr marL="93980">
              <a:lnSpc>
                <a:spcPct val="100000"/>
              </a:lnSpc>
              <a:spcBef>
                <a:spcPts val="335"/>
              </a:spcBef>
            </a:pPr>
            <a:r>
              <a:rPr sz="1400" dirty="0">
                <a:latin typeface="Meiryo UI" panose="020B0604030504040204" pitchFamily="50" charset="-128"/>
                <a:ea typeface="Meiryo UI" panose="020B0604030504040204" pitchFamily="50" charset="-128"/>
                <a:cs typeface="Noto Sans CJK JP Regular"/>
              </a:rPr>
              <a:t>全国拠点</a:t>
            </a:r>
            <a:endParaRPr sz="1400">
              <a:latin typeface="Meiryo UI" panose="020B0604030504040204" pitchFamily="50" charset="-128"/>
              <a:ea typeface="Meiryo UI" panose="020B0604030504040204" pitchFamily="50" charset="-128"/>
              <a:cs typeface="Noto Sans CJK JP Regular"/>
            </a:endParaRPr>
          </a:p>
        </p:txBody>
      </p:sp>
      <p:sp>
        <p:nvSpPr>
          <p:cNvPr id="64" name="object 57"/>
          <p:cNvSpPr/>
          <p:nvPr/>
        </p:nvSpPr>
        <p:spPr>
          <a:xfrm>
            <a:off x="1997146" y="1563421"/>
            <a:ext cx="601979" cy="662939"/>
          </a:xfrm>
          <a:prstGeom prst="rect">
            <a:avLst/>
          </a:prstGeom>
          <a:blipFill>
            <a:blip r:embed="rId2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5" name="object 58"/>
          <p:cNvSpPr/>
          <p:nvPr/>
        </p:nvSpPr>
        <p:spPr>
          <a:xfrm>
            <a:off x="1442411" y="1229664"/>
            <a:ext cx="801623" cy="1001268"/>
          </a:xfrm>
          <a:prstGeom prst="rect">
            <a:avLst/>
          </a:prstGeom>
          <a:blipFill>
            <a:blip r:embed="rId2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6" name="object 59"/>
          <p:cNvSpPr/>
          <p:nvPr/>
        </p:nvSpPr>
        <p:spPr>
          <a:xfrm>
            <a:off x="2454351" y="1363978"/>
            <a:ext cx="701243" cy="939869"/>
          </a:xfrm>
          <a:prstGeom prst="rect">
            <a:avLst/>
          </a:prstGeom>
          <a:blipFill>
            <a:blip r:embed="rId2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7" name="object 60"/>
          <p:cNvSpPr/>
          <p:nvPr/>
        </p:nvSpPr>
        <p:spPr>
          <a:xfrm>
            <a:off x="2495607" y="4894647"/>
            <a:ext cx="822960" cy="463295"/>
          </a:xfrm>
          <a:prstGeom prst="rect">
            <a:avLst/>
          </a:prstGeom>
          <a:blipFill>
            <a:blip r:embed="rId2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8" name="object 61"/>
          <p:cNvSpPr/>
          <p:nvPr/>
        </p:nvSpPr>
        <p:spPr>
          <a:xfrm>
            <a:off x="2509325" y="4368869"/>
            <a:ext cx="723085" cy="482279"/>
          </a:xfrm>
          <a:prstGeom prst="rect">
            <a:avLst/>
          </a:prstGeom>
          <a:blipFill>
            <a:blip r:embed="rId3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9" name="object 62"/>
          <p:cNvSpPr/>
          <p:nvPr/>
        </p:nvSpPr>
        <p:spPr>
          <a:xfrm>
            <a:off x="6086151" y="2608647"/>
            <a:ext cx="716279" cy="760476"/>
          </a:xfrm>
          <a:prstGeom prst="rect">
            <a:avLst/>
          </a:prstGeom>
          <a:blipFill>
            <a:blip r:embed="rId3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0" name="object 63"/>
          <p:cNvSpPr/>
          <p:nvPr/>
        </p:nvSpPr>
        <p:spPr>
          <a:xfrm>
            <a:off x="6135796" y="2638486"/>
            <a:ext cx="618375" cy="661917"/>
          </a:xfrm>
          <a:prstGeom prst="rect">
            <a:avLst/>
          </a:prstGeom>
          <a:blipFill>
            <a:blip r:embed="rId3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1" name="object 64"/>
          <p:cNvSpPr/>
          <p:nvPr/>
        </p:nvSpPr>
        <p:spPr>
          <a:xfrm>
            <a:off x="6135783" y="2638480"/>
            <a:ext cx="618490" cy="662305"/>
          </a:xfrm>
          <a:custGeom>
            <a:avLst/>
            <a:gdLst/>
            <a:ahLst/>
            <a:cxnLst/>
            <a:rect l="l" t="t" r="r" b="b"/>
            <a:pathLst>
              <a:path w="618489" h="662305">
                <a:moveTo>
                  <a:pt x="258368" y="0"/>
                </a:moveTo>
                <a:lnTo>
                  <a:pt x="489203" y="306158"/>
                </a:lnTo>
                <a:lnTo>
                  <a:pt x="618388" y="208762"/>
                </a:lnTo>
                <a:lnTo>
                  <a:pt x="554812" y="661924"/>
                </a:lnTo>
                <a:lnTo>
                  <a:pt x="101650" y="598360"/>
                </a:lnTo>
                <a:lnTo>
                  <a:pt x="230835" y="500951"/>
                </a:lnTo>
                <a:lnTo>
                  <a:pt x="0" y="194792"/>
                </a:lnTo>
                <a:lnTo>
                  <a:pt x="258368" y="0"/>
                </a:lnTo>
                <a:close/>
              </a:path>
            </a:pathLst>
          </a:custGeom>
          <a:ln w="9525">
            <a:solidFill>
              <a:srgbClr val="F6924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2" name="object 65"/>
          <p:cNvSpPr/>
          <p:nvPr/>
        </p:nvSpPr>
        <p:spPr>
          <a:xfrm>
            <a:off x="8603037" y="3395794"/>
            <a:ext cx="1739264" cy="521334"/>
          </a:xfrm>
          <a:custGeom>
            <a:avLst/>
            <a:gdLst/>
            <a:ahLst/>
            <a:cxnLst/>
            <a:rect l="l" t="t" r="r" b="b"/>
            <a:pathLst>
              <a:path w="1739265" h="521335">
                <a:moveTo>
                  <a:pt x="0" y="0"/>
                </a:moveTo>
                <a:lnTo>
                  <a:pt x="1738883" y="0"/>
                </a:lnTo>
                <a:lnTo>
                  <a:pt x="1738883" y="521207"/>
                </a:lnTo>
                <a:lnTo>
                  <a:pt x="0" y="521207"/>
                </a:lnTo>
                <a:lnTo>
                  <a:pt x="0"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3" name="object 66"/>
          <p:cNvSpPr txBox="1"/>
          <p:nvPr/>
        </p:nvSpPr>
        <p:spPr>
          <a:xfrm>
            <a:off x="8603037" y="3395794"/>
            <a:ext cx="1739264" cy="475130"/>
          </a:xfrm>
          <a:prstGeom prst="rect">
            <a:avLst/>
          </a:prstGeom>
          <a:ln w="25907">
            <a:solidFill>
              <a:srgbClr val="4F81BD"/>
            </a:solidFill>
          </a:ln>
        </p:spPr>
        <p:txBody>
          <a:bodyPr vert="horz" wrap="square" lIns="0" tIns="43815" rIns="0" bIns="0" rtlCol="0">
            <a:spAutoFit/>
          </a:bodyPr>
          <a:lstStyle/>
          <a:p>
            <a:pPr marL="259079" marR="255270" indent="207010">
              <a:lnSpc>
                <a:spcPct val="100000"/>
              </a:lnSpc>
              <a:spcBef>
                <a:spcPts val="345"/>
              </a:spcBef>
            </a:pPr>
            <a:r>
              <a:rPr sz="1400" spc="-140" dirty="0">
                <a:latin typeface="Meiryo UI" panose="020B0604030504040204" pitchFamily="50" charset="-128"/>
                <a:ea typeface="Meiryo UI" panose="020B0604030504040204" pitchFamily="50" charset="-128"/>
                <a:cs typeface="Noto Sans CJK JP Regular"/>
              </a:rPr>
              <a:t>人工知能・ </a:t>
            </a:r>
            <a:r>
              <a:rPr sz="1400" spc="-50" dirty="0" err="1">
                <a:latin typeface="Meiryo UI" panose="020B0604030504040204" pitchFamily="50" charset="-128"/>
                <a:ea typeface="Meiryo UI" panose="020B0604030504040204" pitchFamily="50" charset="-128"/>
                <a:cs typeface="Noto Sans CJK JP Regular"/>
              </a:rPr>
              <a:t>深層学習</a:t>
            </a:r>
            <a:r>
              <a:rPr sz="1400" spc="-45" dirty="0" err="1">
                <a:latin typeface="Meiryo UI" panose="020B0604030504040204" pitchFamily="50" charset="-128"/>
                <a:ea typeface="Meiryo UI" panose="020B0604030504040204" pitchFamily="50" charset="-128"/>
                <a:cs typeface="Noto Sans CJK JP Regular"/>
              </a:rPr>
              <a:t>を</a:t>
            </a:r>
            <a:r>
              <a:rPr sz="1400" dirty="0" err="1">
                <a:latin typeface="Meiryo UI" panose="020B0604030504040204" pitchFamily="50" charset="-128"/>
                <a:ea typeface="Meiryo UI" panose="020B0604030504040204" pitchFamily="50" charset="-128"/>
                <a:cs typeface="Noto Sans CJK JP Regular"/>
              </a:rPr>
              <a:t>深化</a:t>
            </a:r>
            <a:endParaRPr sz="1400" dirty="0">
              <a:latin typeface="Meiryo UI" panose="020B0604030504040204" pitchFamily="50" charset="-128"/>
              <a:ea typeface="Meiryo UI" panose="020B0604030504040204" pitchFamily="50" charset="-128"/>
              <a:cs typeface="Noto Sans CJK JP Regular"/>
            </a:endParaRPr>
          </a:p>
        </p:txBody>
      </p:sp>
      <p:sp>
        <p:nvSpPr>
          <p:cNvPr id="74" name="object 67"/>
          <p:cNvSpPr txBox="1"/>
          <p:nvPr/>
        </p:nvSpPr>
        <p:spPr>
          <a:xfrm>
            <a:off x="6376979" y="3443504"/>
            <a:ext cx="1384935" cy="228909"/>
          </a:xfrm>
          <a:prstGeom prst="rect">
            <a:avLst/>
          </a:prstGeom>
        </p:spPr>
        <p:txBody>
          <a:bodyPr vert="horz" wrap="square" lIns="0" tIns="13335" rIns="0" bIns="0" rtlCol="0">
            <a:spAutoFit/>
          </a:bodyPr>
          <a:lstStyle/>
          <a:p>
            <a:pPr marL="12700">
              <a:lnSpc>
                <a:spcPct val="100000"/>
              </a:lnSpc>
              <a:spcBef>
                <a:spcPts val="105"/>
              </a:spcBef>
            </a:pPr>
            <a:r>
              <a:rPr sz="1400" dirty="0">
                <a:latin typeface="Meiryo UI" panose="020B0604030504040204" pitchFamily="50" charset="-128"/>
                <a:ea typeface="Meiryo UI" panose="020B0604030504040204" pitchFamily="50" charset="-128"/>
                <a:cs typeface="Noto Sans CJK JP Regular"/>
              </a:rPr>
              <a:t>脳機能</a:t>
            </a:r>
            <a:r>
              <a:rPr sz="1400" spc="-140" dirty="0">
                <a:latin typeface="Meiryo UI" panose="020B0604030504040204" pitchFamily="50" charset="-128"/>
                <a:ea typeface="Meiryo UI" panose="020B0604030504040204" pitchFamily="50" charset="-128"/>
                <a:cs typeface="Noto Sans CJK JP Regular"/>
              </a:rPr>
              <a:t>のモ</a:t>
            </a:r>
            <a:r>
              <a:rPr sz="1400" spc="-130" dirty="0">
                <a:latin typeface="Meiryo UI" panose="020B0604030504040204" pitchFamily="50" charset="-128"/>
                <a:ea typeface="Meiryo UI" panose="020B0604030504040204" pitchFamily="50" charset="-128"/>
                <a:cs typeface="Noto Sans CJK JP Regular"/>
              </a:rPr>
              <a:t>デ</a:t>
            </a:r>
            <a:r>
              <a:rPr sz="1400" spc="-55" dirty="0">
                <a:latin typeface="Meiryo UI" panose="020B0604030504040204" pitchFamily="50" charset="-128"/>
                <a:ea typeface="Meiryo UI" panose="020B0604030504040204" pitchFamily="50" charset="-128"/>
                <a:cs typeface="Noto Sans CJK JP Regular"/>
              </a:rPr>
              <a:t>ル化</a:t>
            </a:r>
            <a:endParaRPr sz="1400" dirty="0">
              <a:latin typeface="Meiryo UI" panose="020B0604030504040204" pitchFamily="50" charset="-128"/>
              <a:ea typeface="Meiryo UI" panose="020B0604030504040204" pitchFamily="50" charset="-128"/>
              <a:cs typeface="Noto Sans CJK JP Regular"/>
            </a:endParaRPr>
          </a:p>
        </p:txBody>
      </p:sp>
      <p:sp>
        <p:nvSpPr>
          <p:cNvPr id="75" name="object 68"/>
          <p:cNvSpPr/>
          <p:nvPr/>
        </p:nvSpPr>
        <p:spPr>
          <a:xfrm>
            <a:off x="7820463" y="3280731"/>
            <a:ext cx="768095" cy="754379"/>
          </a:xfrm>
          <a:prstGeom prst="rect">
            <a:avLst/>
          </a:prstGeom>
          <a:blipFill>
            <a:blip r:embed="rId3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6" name="object 69"/>
          <p:cNvSpPr/>
          <p:nvPr/>
        </p:nvSpPr>
        <p:spPr>
          <a:xfrm>
            <a:off x="7867707" y="3314259"/>
            <a:ext cx="672084" cy="647700"/>
          </a:xfrm>
          <a:prstGeom prst="rect">
            <a:avLst/>
          </a:prstGeom>
          <a:blipFill>
            <a:blip r:embed="rId3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7" name="object 70"/>
          <p:cNvSpPr/>
          <p:nvPr/>
        </p:nvSpPr>
        <p:spPr>
          <a:xfrm>
            <a:off x="7867707" y="3314259"/>
            <a:ext cx="672465" cy="647700"/>
          </a:xfrm>
          <a:custGeom>
            <a:avLst/>
            <a:gdLst/>
            <a:ahLst/>
            <a:cxnLst/>
            <a:rect l="l" t="t" r="r" b="b"/>
            <a:pathLst>
              <a:path w="672465" h="647700">
                <a:moveTo>
                  <a:pt x="0" y="161925"/>
                </a:moveTo>
                <a:lnTo>
                  <a:pt x="348234" y="161925"/>
                </a:lnTo>
                <a:lnTo>
                  <a:pt x="348234" y="0"/>
                </a:lnTo>
                <a:lnTo>
                  <a:pt x="672084" y="323850"/>
                </a:lnTo>
                <a:lnTo>
                  <a:pt x="348234" y="647700"/>
                </a:lnTo>
                <a:lnTo>
                  <a:pt x="348234" y="485775"/>
                </a:lnTo>
                <a:lnTo>
                  <a:pt x="0" y="485775"/>
                </a:lnTo>
                <a:lnTo>
                  <a:pt x="0" y="161925"/>
                </a:lnTo>
                <a:close/>
              </a:path>
            </a:pathLst>
          </a:custGeom>
          <a:ln w="9144">
            <a:solidFill>
              <a:srgbClr val="F6924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8" name="object 71"/>
          <p:cNvSpPr/>
          <p:nvPr/>
        </p:nvSpPr>
        <p:spPr>
          <a:xfrm>
            <a:off x="9067096" y="3934527"/>
            <a:ext cx="752855" cy="908303"/>
          </a:xfrm>
          <a:prstGeom prst="rect">
            <a:avLst/>
          </a:prstGeom>
          <a:blipFill>
            <a:blip r:embed="rId3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9" name="object 72"/>
          <p:cNvSpPr/>
          <p:nvPr/>
        </p:nvSpPr>
        <p:spPr>
          <a:xfrm>
            <a:off x="9120435" y="3961959"/>
            <a:ext cx="646176" cy="812291"/>
          </a:xfrm>
          <a:prstGeom prst="rect">
            <a:avLst/>
          </a:prstGeom>
          <a:blipFill>
            <a:blip r:embed="rId3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0" name="object 73"/>
          <p:cNvSpPr/>
          <p:nvPr/>
        </p:nvSpPr>
        <p:spPr>
          <a:xfrm>
            <a:off x="9120435" y="3961959"/>
            <a:ext cx="646430" cy="812800"/>
          </a:xfrm>
          <a:custGeom>
            <a:avLst/>
            <a:gdLst/>
            <a:ahLst/>
            <a:cxnLst/>
            <a:rect l="l" t="t" r="r" b="b"/>
            <a:pathLst>
              <a:path w="646429" h="812800">
                <a:moveTo>
                  <a:pt x="484631" y="0"/>
                </a:moveTo>
                <a:lnTo>
                  <a:pt x="484631" y="489204"/>
                </a:lnTo>
                <a:lnTo>
                  <a:pt x="646175" y="489204"/>
                </a:lnTo>
                <a:lnTo>
                  <a:pt x="323087" y="812292"/>
                </a:lnTo>
                <a:lnTo>
                  <a:pt x="0" y="489204"/>
                </a:lnTo>
                <a:lnTo>
                  <a:pt x="161543" y="489204"/>
                </a:lnTo>
                <a:lnTo>
                  <a:pt x="161543" y="0"/>
                </a:lnTo>
                <a:lnTo>
                  <a:pt x="484631" y="0"/>
                </a:lnTo>
                <a:close/>
              </a:path>
            </a:pathLst>
          </a:custGeom>
          <a:ln w="9144">
            <a:solidFill>
              <a:srgbClr val="F6924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1" name="object 74"/>
          <p:cNvSpPr/>
          <p:nvPr/>
        </p:nvSpPr>
        <p:spPr>
          <a:xfrm>
            <a:off x="8931453" y="5188781"/>
            <a:ext cx="1008196" cy="1037467"/>
          </a:xfrm>
          <a:prstGeom prst="rect">
            <a:avLst/>
          </a:prstGeom>
          <a:blipFill>
            <a:blip r:embed="rId3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2" name="object 75"/>
          <p:cNvSpPr/>
          <p:nvPr/>
        </p:nvSpPr>
        <p:spPr>
          <a:xfrm>
            <a:off x="7694733" y="6222814"/>
            <a:ext cx="2844165" cy="307975"/>
          </a:xfrm>
          <a:custGeom>
            <a:avLst/>
            <a:gdLst/>
            <a:ahLst/>
            <a:cxnLst/>
            <a:rect l="l" t="t" r="r" b="b"/>
            <a:pathLst>
              <a:path w="2844165" h="307975">
                <a:moveTo>
                  <a:pt x="0" y="0"/>
                </a:moveTo>
                <a:lnTo>
                  <a:pt x="2843783" y="0"/>
                </a:lnTo>
                <a:lnTo>
                  <a:pt x="2843783" y="307848"/>
                </a:lnTo>
                <a:lnTo>
                  <a:pt x="0" y="307848"/>
                </a:lnTo>
                <a:lnTo>
                  <a:pt x="0"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3" name="object 76"/>
          <p:cNvSpPr txBox="1"/>
          <p:nvPr/>
        </p:nvSpPr>
        <p:spPr>
          <a:xfrm>
            <a:off x="7694733" y="6222814"/>
            <a:ext cx="2844165" cy="259045"/>
          </a:xfrm>
          <a:prstGeom prst="rect">
            <a:avLst/>
          </a:prstGeom>
          <a:ln w="25907">
            <a:solidFill>
              <a:srgbClr val="4F81BD"/>
            </a:solidFill>
          </a:ln>
        </p:spPr>
        <p:txBody>
          <a:bodyPr vert="horz" wrap="square" lIns="0" tIns="43180" rIns="0" bIns="0" rtlCol="0">
            <a:spAutoFit/>
          </a:bodyPr>
          <a:lstStyle/>
          <a:p>
            <a:pPr marL="267970">
              <a:lnSpc>
                <a:spcPct val="100000"/>
              </a:lnSpc>
              <a:spcBef>
                <a:spcPts val="340"/>
              </a:spcBef>
            </a:pPr>
            <a:r>
              <a:rPr sz="1400" spc="-290" dirty="0">
                <a:latin typeface="Meiryo UI" panose="020B0604030504040204" pitchFamily="50" charset="-128"/>
                <a:ea typeface="Meiryo UI" panose="020B0604030504040204" pitchFamily="50" charset="-128"/>
                <a:cs typeface="Noto Sans CJK JP Regular"/>
              </a:rPr>
              <a:t>より</a:t>
            </a:r>
            <a:r>
              <a:rPr sz="1400" spc="-240" dirty="0">
                <a:latin typeface="Meiryo UI" panose="020B0604030504040204" pitchFamily="50" charset="-128"/>
                <a:ea typeface="Meiryo UI" panose="020B0604030504040204" pitchFamily="50" charset="-128"/>
                <a:cs typeface="Noto Sans CJK JP Regular"/>
              </a:rPr>
              <a:t>ク</a:t>
            </a:r>
            <a:r>
              <a:rPr sz="1400" spc="-420" dirty="0">
                <a:latin typeface="Meiryo UI" panose="020B0604030504040204" pitchFamily="50" charset="-128"/>
                <a:ea typeface="Meiryo UI" panose="020B0604030504040204" pitchFamily="50" charset="-128"/>
                <a:cs typeface="Noto Sans CJK JP Regular"/>
              </a:rPr>
              <a:t>リ</a:t>
            </a:r>
            <a:r>
              <a:rPr sz="1400" spc="-155" dirty="0">
                <a:latin typeface="Meiryo UI" panose="020B0604030504040204" pitchFamily="50" charset="-128"/>
                <a:ea typeface="Meiryo UI" panose="020B0604030504040204" pitchFamily="50" charset="-128"/>
                <a:cs typeface="Noto Sans CJK JP Regular"/>
              </a:rPr>
              <a:t>エ</a:t>
            </a:r>
            <a:r>
              <a:rPr sz="1400" spc="-300" dirty="0">
                <a:latin typeface="Meiryo UI" panose="020B0604030504040204" pitchFamily="50" charset="-128"/>
                <a:ea typeface="Meiryo UI" panose="020B0604030504040204" pitchFamily="50" charset="-128"/>
                <a:cs typeface="Noto Sans CJK JP Regular"/>
              </a:rPr>
              <a:t>イ</a:t>
            </a:r>
            <a:r>
              <a:rPr sz="1400" spc="-240" dirty="0">
                <a:latin typeface="Meiryo UI" panose="020B0604030504040204" pitchFamily="50" charset="-128"/>
                <a:ea typeface="Meiryo UI" panose="020B0604030504040204" pitchFamily="50" charset="-128"/>
                <a:cs typeface="Noto Sans CJK JP Regular"/>
              </a:rPr>
              <a:t>テ</a:t>
            </a:r>
            <a:r>
              <a:rPr sz="1400" spc="-565" dirty="0">
                <a:latin typeface="Meiryo UI" panose="020B0604030504040204" pitchFamily="50" charset="-128"/>
                <a:ea typeface="Meiryo UI" panose="020B0604030504040204" pitchFamily="50" charset="-128"/>
                <a:cs typeface="Noto Sans CJK JP Regular"/>
              </a:rPr>
              <a:t>ィ</a:t>
            </a:r>
            <a:r>
              <a:rPr sz="1400" spc="-135" dirty="0">
                <a:latin typeface="Meiryo UI" panose="020B0604030504040204" pitchFamily="50" charset="-128"/>
                <a:ea typeface="Meiryo UI" panose="020B0604030504040204" pitchFamily="50" charset="-128"/>
                <a:cs typeface="Noto Sans CJK JP Regular"/>
              </a:rPr>
              <a:t>ブ</a:t>
            </a:r>
            <a:r>
              <a:rPr sz="1400" spc="-170" dirty="0">
                <a:latin typeface="Meiryo UI" panose="020B0604030504040204" pitchFamily="50" charset="-128"/>
                <a:ea typeface="Meiryo UI" panose="020B0604030504040204" pitchFamily="50" charset="-128"/>
                <a:cs typeface="Noto Sans CJK JP Regular"/>
              </a:rPr>
              <a:t>な</a:t>
            </a:r>
            <a:r>
              <a:rPr sz="1400" spc="-35" dirty="0">
                <a:latin typeface="Meiryo UI" panose="020B0604030504040204" pitchFamily="50" charset="-128"/>
                <a:ea typeface="Meiryo UI" panose="020B0604030504040204" pitchFamily="50" charset="-128"/>
                <a:cs typeface="Noto Sans CJK JP Regular"/>
              </a:rPr>
              <a:t>活動</a:t>
            </a:r>
            <a:r>
              <a:rPr sz="1400" spc="-40" dirty="0">
                <a:latin typeface="Meiryo UI" panose="020B0604030504040204" pitchFamily="50" charset="-128"/>
                <a:ea typeface="Meiryo UI" panose="020B0604030504040204" pitchFamily="50" charset="-128"/>
                <a:cs typeface="Noto Sans CJK JP Regular"/>
              </a:rPr>
              <a:t>の</a:t>
            </a:r>
            <a:r>
              <a:rPr sz="1400" dirty="0">
                <a:latin typeface="Meiryo UI" panose="020B0604030504040204" pitchFamily="50" charset="-128"/>
                <a:ea typeface="Meiryo UI" panose="020B0604030504040204" pitchFamily="50" charset="-128"/>
                <a:cs typeface="Noto Sans CJK JP Regular"/>
              </a:rPr>
              <a:t>支援</a:t>
            </a:r>
            <a:endParaRPr sz="1400">
              <a:latin typeface="Meiryo UI" panose="020B0604030504040204" pitchFamily="50" charset="-128"/>
              <a:ea typeface="Meiryo UI" panose="020B0604030504040204" pitchFamily="50" charset="-128"/>
              <a:cs typeface="Noto Sans CJK JP Regular"/>
            </a:endParaRPr>
          </a:p>
        </p:txBody>
      </p:sp>
      <p:sp>
        <p:nvSpPr>
          <p:cNvPr id="84" name="object 77"/>
          <p:cNvSpPr txBox="1"/>
          <p:nvPr/>
        </p:nvSpPr>
        <p:spPr>
          <a:xfrm>
            <a:off x="8433873" y="4828353"/>
            <a:ext cx="2054860" cy="259686"/>
          </a:xfrm>
          <a:prstGeom prst="rect">
            <a:avLst/>
          </a:prstGeom>
          <a:ln w="25907">
            <a:solidFill>
              <a:srgbClr val="4F81BD"/>
            </a:solidFill>
          </a:ln>
        </p:spPr>
        <p:txBody>
          <a:bodyPr vert="horz" wrap="square" lIns="0" tIns="43815" rIns="0" bIns="0" rtlCol="0">
            <a:spAutoFit/>
          </a:bodyPr>
          <a:lstStyle/>
          <a:p>
            <a:pPr marL="249554">
              <a:lnSpc>
                <a:spcPct val="100000"/>
              </a:lnSpc>
              <a:spcBef>
                <a:spcPts val="345"/>
              </a:spcBef>
            </a:pPr>
            <a:r>
              <a:rPr sz="1400" spc="-15" dirty="0">
                <a:latin typeface="Meiryo UI" panose="020B0604030504040204" pitchFamily="50" charset="-128"/>
                <a:ea typeface="Meiryo UI" panose="020B0604030504040204" pitchFamily="50" charset="-128"/>
                <a:cs typeface="Noto Sans CJK JP Regular"/>
              </a:rPr>
              <a:t>単純作業</a:t>
            </a:r>
            <a:r>
              <a:rPr sz="1400" spc="-10" dirty="0">
                <a:latin typeface="Meiryo UI" panose="020B0604030504040204" pitchFamily="50" charset="-128"/>
                <a:ea typeface="Meiryo UI" panose="020B0604030504040204" pitchFamily="50" charset="-128"/>
                <a:cs typeface="Noto Sans CJK JP Regular"/>
              </a:rPr>
              <a:t>か</a:t>
            </a:r>
            <a:r>
              <a:rPr sz="1400" spc="-240" dirty="0">
                <a:latin typeface="Meiryo UI" panose="020B0604030504040204" pitchFamily="50" charset="-128"/>
                <a:ea typeface="Meiryo UI" panose="020B0604030504040204" pitchFamily="50" charset="-128"/>
                <a:cs typeface="Noto Sans CJK JP Regular"/>
              </a:rPr>
              <a:t>ら</a:t>
            </a:r>
            <a:r>
              <a:rPr sz="1400" spc="-110" dirty="0">
                <a:latin typeface="Meiryo UI" panose="020B0604030504040204" pitchFamily="50" charset="-128"/>
                <a:ea typeface="Meiryo UI" panose="020B0604030504040204" pitchFamily="50" charset="-128"/>
                <a:cs typeface="Noto Sans CJK JP Regular"/>
              </a:rPr>
              <a:t>の</a:t>
            </a:r>
            <a:r>
              <a:rPr sz="1400" dirty="0">
                <a:latin typeface="Meiryo UI" panose="020B0604030504040204" pitchFamily="50" charset="-128"/>
                <a:ea typeface="Meiryo UI" panose="020B0604030504040204" pitchFamily="50" charset="-128"/>
                <a:cs typeface="Noto Sans CJK JP Regular"/>
              </a:rPr>
              <a:t>開放</a:t>
            </a:r>
            <a:endParaRPr sz="1400">
              <a:latin typeface="Meiryo UI" panose="020B0604030504040204" pitchFamily="50" charset="-128"/>
              <a:ea typeface="Meiryo UI" panose="020B0604030504040204" pitchFamily="50" charset="-128"/>
              <a:cs typeface="Noto Sans CJK JP Regular"/>
            </a:endParaRPr>
          </a:p>
        </p:txBody>
      </p:sp>
      <p:sp>
        <p:nvSpPr>
          <p:cNvPr id="85" name="object 78"/>
          <p:cNvSpPr txBox="1"/>
          <p:nvPr/>
        </p:nvSpPr>
        <p:spPr>
          <a:xfrm>
            <a:off x="6955594" y="1614237"/>
            <a:ext cx="1221105" cy="258404"/>
          </a:xfrm>
          <a:prstGeom prst="rect">
            <a:avLst/>
          </a:prstGeom>
          <a:solidFill>
            <a:srgbClr val="FFFFFF"/>
          </a:solidFill>
          <a:ln w="25907">
            <a:solidFill>
              <a:srgbClr val="4BACC6"/>
            </a:solidFill>
          </a:ln>
        </p:spPr>
        <p:txBody>
          <a:bodyPr vert="horz" wrap="square" lIns="0" tIns="42545" rIns="0" bIns="0" rtlCol="0">
            <a:spAutoFit/>
          </a:bodyPr>
          <a:lstStyle/>
          <a:p>
            <a:pPr marL="94615">
              <a:lnSpc>
                <a:spcPct val="100000"/>
              </a:lnSpc>
              <a:spcBef>
                <a:spcPts val="335"/>
              </a:spcBef>
            </a:pPr>
            <a:r>
              <a:rPr sz="1400" spc="-220" dirty="0">
                <a:latin typeface="Meiryo UI" panose="020B0604030504040204" pitchFamily="50" charset="-128"/>
                <a:ea typeface="Meiryo UI" panose="020B0604030504040204" pitchFamily="50" charset="-128"/>
                <a:cs typeface="Noto Sans CJK JP Regular"/>
              </a:rPr>
              <a:t>ネ</a:t>
            </a:r>
            <a:r>
              <a:rPr sz="1400" spc="-434" dirty="0">
                <a:latin typeface="Meiryo UI" panose="020B0604030504040204" pitchFamily="50" charset="-128"/>
                <a:ea typeface="Meiryo UI" panose="020B0604030504040204" pitchFamily="50" charset="-128"/>
                <a:cs typeface="Noto Sans CJK JP Regular"/>
              </a:rPr>
              <a:t>ッ</a:t>
            </a:r>
            <a:r>
              <a:rPr sz="1400" spc="-430" dirty="0">
                <a:latin typeface="Meiryo UI" panose="020B0604030504040204" pitchFamily="50" charset="-128"/>
                <a:ea typeface="Meiryo UI" panose="020B0604030504040204" pitchFamily="50" charset="-128"/>
                <a:cs typeface="Noto Sans CJK JP Regular"/>
              </a:rPr>
              <a:t>ト</a:t>
            </a:r>
            <a:r>
              <a:rPr sz="1400" spc="-204" dirty="0">
                <a:latin typeface="Meiryo UI" panose="020B0604030504040204" pitchFamily="50" charset="-128"/>
                <a:ea typeface="Meiryo UI" panose="020B0604030504040204" pitchFamily="50" charset="-128"/>
                <a:cs typeface="Noto Sans CJK JP Regular"/>
              </a:rPr>
              <a:t>ワ</a:t>
            </a:r>
            <a:r>
              <a:rPr sz="1400" spc="-215" dirty="0">
                <a:latin typeface="Meiryo UI" panose="020B0604030504040204" pitchFamily="50" charset="-128"/>
                <a:ea typeface="Meiryo UI" panose="020B0604030504040204" pitchFamily="50" charset="-128"/>
                <a:cs typeface="Noto Sans CJK JP Regular"/>
              </a:rPr>
              <a:t>ー</a:t>
            </a:r>
            <a:r>
              <a:rPr sz="1400" spc="-240" dirty="0">
                <a:latin typeface="Meiryo UI" panose="020B0604030504040204" pitchFamily="50" charset="-128"/>
                <a:ea typeface="Meiryo UI" panose="020B0604030504040204" pitchFamily="50" charset="-128"/>
                <a:cs typeface="Noto Sans CJK JP Regular"/>
              </a:rPr>
              <a:t>ク</a:t>
            </a:r>
            <a:r>
              <a:rPr sz="1400" dirty="0">
                <a:latin typeface="Meiryo UI" panose="020B0604030504040204" pitchFamily="50" charset="-128"/>
                <a:ea typeface="Meiryo UI" panose="020B0604030504040204" pitchFamily="50" charset="-128"/>
                <a:cs typeface="Noto Sans CJK JP Regular"/>
              </a:rPr>
              <a:t>化</a:t>
            </a:r>
            <a:endParaRPr sz="1400">
              <a:latin typeface="Meiryo UI" panose="020B0604030504040204" pitchFamily="50" charset="-128"/>
              <a:ea typeface="Meiryo UI" panose="020B0604030504040204" pitchFamily="50" charset="-128"/>
              <a:cs typeface="Noto Sans CJK JP Regular"/>
            </a:endParaRPr>
          </a:p>
        </p:txBody>
      </p:sp>
      <p:sp>
        <p:nvSpPr>
          <p:cNvPr id="86" name="object 79"/>
          <p:cNvSpPr/>
          <p:nvPr/>
        </p:nvSpPr>
        <p:spPr>
          <a:xfrm>
            <a:off x="1907344" y="4431352"/>
            <a:ext cx="533400" cy="1007363"/>
          </a:xfrm>
          <a:prstGeom prst="rect">
            <a:avLst/>
          </a:prstGeom>
          <a:blipFill>
            <a:blip r:embed="rId3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7" name="object 80"/>
          <p:cNvSpPr/>
          <p:nvPr/>
        </p:nvSpPr>
        <p:spPr>
          <a:xfrm>
            <a:off x="1971340" y="4581982"/>
            <a:ext cx="411479" cy="731519"/>
          </a:xfrm>
          <a:prstGeom prst="rect">
            <a:avLst/>
          </a:prstGeom>
          <a:blipFill>
            <a:blip r:embed="rId3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8" name="object 81"/>
          <p:cNvSpPr/>
          <p:nvPr/>
        </p:nvSpPr>
        <p:spPr>
          <a:xfrm>
            <a:off x="1939348" y="5434144"/>
            <a:ext cx="1414271" cy="368807"/>
          </a:xfrm>
          <a:prstGeom prst="rect">
            <a:avLst/>
          </a:prstGeom>
          <a:blipFill>
            <a:blip r:embed="rId4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9" name="object 82"/>
          <p:cNvSpPr/>
          <p:nvPr/>
        </p:nvSpPr>
        <p:spPr>
          <a:xfrm>
            <a:off x="4411276" y="3209103"/>
            <a:ext cx="926591" cy="1706880"/>
          </a:xfrm>
          <a:prstGeom prst="rect">
            <a:avLst/>
          </a:prstGeom>
          <a:blipFill>
            <a:blip r:embed="rId4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0" name="object 83"/>
          <p:cNvSpPr/>
          <p:nvPr/>
        </p:nvSpPr>
        <p:spPr>
          <a:xfrm>
            <a:off x="4460437" y="3238354"/>
            <a:ext cx="826475" cy="1608592"/>
          </a:xfrm>
          <a:prstGeom prst="rect">
            <a:avLst/>
          </a:prstGeom>
          <a:blipFill>
            <a:blip r:embed="rId4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1" name="object 84"/>
          <p:cNvSpPr/>
          <p:nvPr/>
        </p:nvSpPr>
        <p:spPr>
          <a:xfrm>
            <a:off x="4460437" y="3238352"/>
            <a:ext cx="826769" cy="1609090"/>
          </a:xfrm>
          <a:custGeom>
            <a:avLst/>
            <a:gdLst/>
            <a:ahLst/>
            <a:cxnLst/>
            <a:rect l="l" t="t" r="r" b="b"/>
            <a:pathLst>
              <a:path w="826770" h="1609089">
                <a:moveTo>
                  <a:pt x="826477" y="250329"/>
                </a:moveTo>
                <a:lnTo>
                  <a:pt x="737108" y="214528"/>
                </a:lnTo>
                <a:lnTo>
                  <a:pt x="178739" y="1608594"/>
                </a:lnTo>
                <a:lnTo>
                  <a:pt x="0" y="1537004"/>
                </a:lnTo>
                <a:lnTo>
                  <a:pt x="558368" y="142938"/>
                </a:lnTo>
                <a:lnTo>
                  <a:pt x="468998" y="107149"/>
                </a:lnTo>
                <a:lnTo>
                  <a:pt x="719328" y="0"/>
                </a:lnTo>
                <a:lnTo>
                  <a:pt x="826477" y="250329"/>
                </a:lnTo>
                <a:close/>
              </a:path>
            </a:pathLst>
          </a:custGeom>
          <a:ln w="9524">
            <a:solidFill>
              <a:srgbClr val="98B954"/>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2" name="object 85"/>
          <p:cNvSpPr/>
          <p:nvPr/>
        </p:nvSpPr>
        <p:spPr>
          <a:xfrm>
            <a:off x="3454204" y="3052131"/>
            <a:ext cx="1278636" cy="853439"/>
          </a:xfrm>
          <a:prstGeom prst="rect">
            <a:avLst/>
          </a:prstGeom>
          <a:blipFill>
            <a:blip r:embed="rId4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3" name="object 86"/>
          <p:cNvSpPr txBox="1"/>
          <p:nvPr/>
        </p:nvSpPr>
        <p:spPr>
          <a:xfrm>
            <a:off x="3480874" y="3904809"/>
            <a:ext cx="1277620" cy="257763"/>
          </a:xfrm>
          <a:prstGeom prst="rect">
            <a:avLst/>
          </a:prstGeom>
          <a:solidFill>
            <a:srgbClr val="FFFFFF"/>
          </a:solidFill>
          <a:ln w="25907">
            <a:solidFill>
              <a:srgbClr val="4BACC6"/>
            </a:solidFill>
          </a:ln>
        </p:spPr>
        <p:txBody>
          <a:bodyPr vert="horz" wrap="square" lIns="0" tIns="41910" rIns="0" bIns="0" rtlCol="0">
            <a:spAutoFit/>
          </a:bodyPr>
          <a:lstStyle/>
          <a:p>
            <a:pPr marL="97155">
              <a:lnSpc>
                <a:spcPct val="100000"/>
              </a:lnSpc>
              <a:spcBef>
                <a:spcPts val="330"/>
              </a:spcBef>
            </a:pPr>
            <a:r>
              <a:rPr lang="ja-JP" altLang="en-US" sz="1400" dirty="0">
                <a:latin typeface="Meiryo UI" panose="020B0604030504040204" pitchFamily="50" charset="-128"/>
                <a:ea typeface="Meiryo UI" panose="020B0604030504040204" pitchFamily="50" charset="-128"/>
                <a:cs typeface="Noto Sans CJK JP Regular"/>
              </a:rPr>
              <a:t>データサーバー</a:t>
            </a:r>
            <a:endParaRPr sz="1400" dirty="0">
              <a:latin typeface="Meiryo UI" panose="020B0604030504040204" pitchFamily="50" charset="-128"/>
              <a:ea typeface="Meiryo UI" panose="020B0604030504040204" pitchFamily="50" charset="-128"/>
              <a:cs typeface="Noto Sans CJK JP Regular"/>
            </a:endParaRPr>
          </a:p>
        </p:txBody>
      </p:sp>
      <p:sp>
        <p:nvSpPr>
          <p:cNvPr id="94" name="object 87"/>
          <p:cNvSpPr/>
          <p:nvPr/>
        </p:nvSpPr>
        <p:spPr>
          <a:xfrm>
            <a:off x="8705908" y="1366587"/>
            <a:ext cx="1423416" cy="1423415"/>
          </a:xfrm>
          <a:prstGeom prst="rect">
            <a:avLst/>
          </a:prstGeom>
          <a:blipFill>
            <a:blip r:embed="rId4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5" name="object 88"/>
          <p:cNvSpPr/>
          <p:nvPr/>
        </p:nvSpPr>
        <p:spPr>
          <a:xfrm>
            <a:off x="8881168" y="2372428"/>
            <a:ext cx="109727" cy="111251"/>
          </a:xfrm>
          <a:prstGeom prst="rect">
            <a:avLst/>
          </a:prstGeom>
          <a:blipFill>
            <a:blip r:embed="rId4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6" name="object 89"/>
          <p:cNvSpPr/>
          <p:nvPr/>
        </p:nvSpPr>
        <p:spPr>
          <a:xfrm>
            <a:off x="9521247" y="2201740"/>
            <a:ext cx="109727" cy="111251"/>
          </a:xfrm>
          <a:prstGeom prst="rect">
            <a:avLst/>
          </a:prstGeom>
          <a:blipFill>
            <a:blip r:embed="rId4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7" name="object 90"/>
          <p:cNvSpPr/>
          <p:nvPr/>
        </p:nvSpPr>
        <p:spPr>
          <a:xfrm>
            <a:off x="9106720" y="2296228"/>
            <a:ext cx="109727" cy="111251"/>
          </a:xfrm>
          <a:prstGeom prst="rect">
            <a:avLst/>
          </a:prstGeom>
          <a:blipFill>
            <a:blip r:embed="rId4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8" name="object 91"/>
          <p:cNvSpPr/>
          <p:nvPr/>
        </p:nvSpPr>
        <p:spPr>
          <a:xfrm>
            <a:off x="9641644" y="1928944"/>
            <a:ext cx="109727" cy="109727"/>
          </a:xfrm>
          <a:prstGeom prst="rect">
            <a:avLst/>
          </a:prstGeom>
          <a:blipFill>
            <a:blip r:embed="rId4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9" name="object 92"/>
          <p:cNvSpPr/>
          <p:nvPr/>
        </p:nvSpPr>
        <p:spPr>
          <a:xfrm>
            <a:off x="9641644" y="1581471"/>
            <a:ext cx="109727" cy="111251"/>
          </a:xfrm>
          <a:prstGeom prst="rect">
            <a:avLst/>
          </a:prstGeom>
          <a:blipFill>
            <a:blip r:embed="rId4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0" name="object 93"/>
          <p:cNvSpPr/>
          <p:nvPr/>
        </p:nvSpPr>
        <p:spPr>
          <a:xfrm>
            <a:off x="9318556" y="2250507"/>
            <a:ext cx="109727" cy="109727"/>
          </a:xfrm>
          <a:prstGeom prst="rect">
            <a:avLst/>
          </a:prstGeom>
          <a:blipFill>
            <a:blip r:embed="rId4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1" name="object 94"/>
          <p:cNvSpPr/>
          <p:nvPr/>
        </p:nvSpPr>
        <p:spPr>
          <a:xfrm>
            <a:off x="4554531" y="1544896"/>
            <a:ext cx="1755648" cy="1319783"/>
          </a:xfrm>
          <a:prstGeom prst="rect">
            <a:avLst/>
          </a:prstGeom>
          <a:blipFill>
            <a:blip r:embed="rId5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2" name="object 95"/>
          <p:cNvSpPr/>
          <p:nvPr/>
        </p:nvSpPr>
        <p:spPr>
          <a:xfrm>
            <a:off x="4569771" y="2591884"/>
            <a:ext cx="1755775" cy="307975"/>
          </a:xfrm>
          <a:custGeom>
            <a:avLst/>
            <a:gdLst/>
            <a:ahLst/>
            <a:cxnLst/>
            <a:rect l="l" t="t" r="r" b="b"/>
            <a:pathLst>
              <a:path w="1755775" h="307975">
                <a:moveTo>
                  <a:pt x="0" y="0"/>
                </a:moveTo>
                <a:lnTo>
                  <a:pt x="1755648" y="0"/>
                </a:lnTo>
                <a:lnTo>
                  <a:pt x="1755648" y="307848"/>
                </a:lnTo>
                <a:lnTo>
                  <a:pt x="0" y="307848"/>
                </a:lnTo>
                <a:lnTo>
                  <a:pt x="0" y="0"/>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3" name="object 96"/>
          <p:cNvSpPr txBox="1"/>
          <p:nvPr/>
        </p:nvSpPr>
        <p:spPr>
          <a:xfrm>
            <a:off x="4696822" y="2622338"/>
            <a:ext cx="1500505" cy="228909"/>
          </a:xfrm>
          <a:prstGeom prst="rect">
            <a:avLst/>
          </a:prstGeom>
        </p:spPr>
        <p:txBody>
          <a:bodyPr vert="horz" wrap="square" lIns="0" tIns="13335" rIns="0" bIns="0" rtlCol="0">
            <a:spAutoFit/>
          </a:bodyPr>
          <a:lstStyle/>
          <a:p>
            <a:pPr marL="12700">
              <a:lnSpc>
                <a:spcPct val="100000"/>
              </a:lnSpc>
              <a:spcBef>
                <a:spcPts val="105"/>
              </a:spcBef>
            </a:pPr>
            <a:r>
              <a:rPr sz="1400" spc="-175" dirty="0">
                <a:solidFill>
                  <a:srgbClr val="FFFFFF"/>
                </a:solidFill>
                <a:latin typeface="Meiryo UI" panose="020B0604030504040204" pitchFamily="50" charset="-128"/>
                <a:ea typeface="Meiryo UI" panose="020B0604030504040204" pitchFamily="50" charset="-128"/>
                <a:cs typeface="Noto Sans CJK JP Regular"/>
              </a:rPr>
              <a:t>脳情報</a:t>
            </a:r>
            <a:r>
              <a:rPr sz="1400" spc="-170" dirty="0">
                <a:solidFill>
                  <a:srgbClr val="FFFFFF"/>
                </a:solidFill>
                <a:latin typeface="Meiryo UI" panose="020B0604030504040204" pitchFamily="50" charset="-128"/>
                <a:ea typeface="Meiryo UI" panose="020B0604030504040204" pitchFamily="50" charset="-128"/>
                <a:cs typeface="Noto Sans CJK JP Regular"/>
              </a:rPr>
              <a:t>・</a:t>
            </a:r>
            <a:r>
              <a:rPr sz="1400" spc="-340" dirty="0">
                <a:solidFill>
                  <a:srgbClr val="FFFFFF"/>
                </a:solidFill>
                <a:latin typeface="Meiryo UI" panose="020B0604030504040204" pitchFamily="50" charset="-128"/>
                <a:ea typeface="Meiryo UI" panose="020B0604030504040204" pitchFamily="50" charset="-128"/>
                <a:cs typeface="Noto Sans CJK JP Regular"/>
              </a:rPr>
              <a:t>ヒ</a:t>
            </a:r>
            <a:r>
              <a:rPr sz="1400" spc="-530" dirty="0">
                <a:solidFill>
                  <a:srgbClr val="FFFFFF"/>
                </a:solidFill>
                <a:latin typeface="Meiryo UI" panose="020B0604030504040204" pitchFamily="50" charset="-128"/>
                <a:ea typeface="Meiryo UI" panose="020B0604030504040204" pitchFamily="50" charset="-128"/>
                <a:cs typeface="Noto Sans CJK JP Regular"/>
              </a:rPr>
              <a:t>ト</a:t>
            </a:r>
            <a:r>
              <a:rPr sz="1400" dirty="0">
                <a:solidFill>
                  <a:srgbClr val="FFFFFF"/>
                </a:solidFill>
                <a:latin typeface="Meiryo UI" panose="020B0604030504040204" pitchFamily="50" charset="-128"/>
                <a:ea typeface="Meiryo UI" panose="020B0604030504040204" pitchFamily="50" charset="-128"/>
                <a:cs typeface="Noto Sans CJK JP Regular"/>
              </a:rPr>
              <a:t>活動</a:t>
            </a:r>
            <a:r>
              <a:rPr sz="1400" spc="-10" dirty="0">
                <a:solidFill>
                  <a:srgbClr val="FFFFFF"/>
                </a:solidFill>
                <a:latin typeface="Meiryo UI" panose="020B0604030504040204" pitchFamily="50" charset="-128"/>
                <a:ea typeface="Meiryo UI" panose="020B0604030504040204" pitchFamily="50" charset="-128"/>
                <a:cs typeface="Arial"/>
              </a:rPr>
              <a:t>DB</a:t>
            </a:r>
            <a:endParaRPr sz="1400" dirty="0">
              <a:latin typeface="Meiryo UI" panose="020B0604030504040204" pitchFamily="50" charset="-128"/>
              <a:ea typeface="Meiryo UI" panose="020B0604030504040204" pitchFamily="50" charset="-128"/>
              <a:cs typeface="Arial"/>
            </a:endParaRPr>
          </a:p>
        </p:txBody>
      </p:sp>
      <p:sp>
        <p:nvSpPr>
          <p:cNvPr id="104" name="object 97"/>
          <p:cNvSpPr txBox="1"/>
          <p:nvPr/>
        </p:nvSpPr>
        <p:spPr>
          <a:xfrm>
            <a:off x="6344330" y="4143455"/>
            <a:ext cx="48260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Meiryo UI" panose="020B0604030504040204" pitchFamily="50" charset="-128"/>
                <a:ea typeface="Meiryo UI" panose="020B0604030504040204" pitchFamily="50" charset="-128"/>
                <a:cs typeface="Noto Sans CJK JP Regular"/>
              </a:rPr>
              <a:t>技術者</a:t>
            </a:r>
            <a:endParaRPr sz="1200">
              <a:latin typeface="Meiryo UI" panose="020B0604030504040204" pitchFamily="50" charset="-128"/>
              <a:ea typeface="Meiryo UI" panose="020B0604030504040204" pitchFamily="50" charset="-128"/>
              <a:cs typeface="Noto Sans CJK JP Regular"/>
            </a:endParaRPr>
          </a:p>
        </p:txBody>
      </p:sp>
      <p:sp>
        <p:nvSpPr>
          <p:cNvPr id="105" name="object 98"/>
          <p:cNvSpPr/>
          <p:nvPr/>
        </p:nvSpPr>
        <p:spPr>
          <a:xfrm>
            <a:off x="5154988" y="5210115"/>
            <a:ext cx="1737360" cy="1158240"/>
          </a:xfrm>
          <a:prstGeom prst="rect">
            <a:avLst/>
          </a:prstGeom>
          <a:blipFill>
            <a:blip r:embed="rId5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6" name="object 99"/>
          <p:cNvSpPr/>
          <p:nvPr/>
        </p:nvSpPr>
        <p:spPr>
          <a:xfrm>
            <a:off x="1726819" y="2427536"/>
            <a:ext cx="1253574" cy="883038"/>
          </a:xfrm>
          <a:prstGeom prst="rect">
            <a:avLst/>
          </a:prstGeom>
          <a:blipFill>
            <a:blip r:embed="rId5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8" name="object 101"/>
          <p:cNvSpPr/>
          <p:nvPr/>
        </p:nvSpPr>
        <p:spPr>
          <a:xfrm>
            <a:off x="4586536" y="584775"/>
            <a:ext cx="1478280" cy="859536"/>
          </a:xfrm>
          <a:prstGeom prst="rect">
            <a:avLst/>
          </a:prstGeom>
          <a:blipFill>
            <a:blip r:embed="rId5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9" name="object 102"/>
          <p:cNvSpPr txBox="1"/>
          <p:nvPr/>
        </p:nvSpPr>
        <p:spPr>
          <a:xfrm>
            <a:off x="6254477" y="951844"/>
            <a:ext cx="1361440" cy="228909"/>
          </a:xfrm>
          <a:prstGeom prst="rect">
            <a:avLst/>
          </a:prstGeom>
        </p:spPr>
        <p:txBody>
          <a:bodyPr vert="horz" wrap="square" lIns="0" tIns="13335" rIns="0" bIns="0" rtlCol="0">
            <a:spAutoFit/>
          </a:bodyPr>
          <a:lstStyle/>
          <a:p>
            <a:pPr marL="12700">
              <a:lnSpc>
                <a:spcPct val="100000"/>
              </a:lnSpc>
              <a:spcBef>
                <a:spcPts val="105"/>
              </a:spcBef>
            </a:pPr>
            <a:r>
              <a:rPr sz="1400" dirty="0" err="1">
                <a:latin typeface="Meiryo UI" panose="020B0604030504040204" pitchFamily="50" charset="-128"/>
                <a:ea typeface="Meiryo UI" panose="020B0604030504040204" pitchFamily="50" charset="-128"/>
                <a:cs typeface="Noto Sans CJK JP Regular"/>
              </a:rPr>
              <a:t>社会実装展開</a:t>
            </a:r>
            <a:endParaRPr sz="1400" dirty="0">
              <a:latin typeface="Meiryo UI" panose="020B0604030504040204" pitchFamily="50" charset="-128"/>
              <a:ea typeface="Meiryo UI" panose="020B0604030504040204" pitchFamily="50" charset="-128"/>
              <a:cs typeface="Arial"/>
            </a:endParaRPr>
          </a:p>
        </p:txBody>
      </p:sp>
      <p:sp>
        <p:nvSpPr>
          <p:cNvPr id="110" name="object 103"/>
          <p:cNvSpPr/>
          <p:nvPr/>
        </p:nvSpPr>
        <p:spPr>
          <a:xfrm>
            <a:off x="4380796" y="2823531"/>
            <a:ext cx="451104" cy="441959"/>
          </a:xfrm>
          <a:prstGeom prst="rect">
            <a:avLst/>
          </a:prstGeom>
          <a:blipFill>
            <a:blip r:embed="rId5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1" name="object 104"/>
          <p:cNvSpPr/>
          <p:nvPr/>
        </p:nvSpPr>
        <p:spPr>
          <a:xfrm>
            <a:off x="4429693" y="2852411"/>
            <a:ext cx="353805" cy="343420"/>
          </a:xfrm>
          <a:prstGeom prst="rect">
            <a:avLst/>
          </a:prstGeom>
          <a:blipFill>
            <a:blip r:embed="rId5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2" name="object 105"/>
          <p:cNvSpPr/>
          <p:nvPr/>
        </p:nvSpPr>
        <p:spPr>
          <a:xfrm>
            <a:off x="4429690" y="2852411"/>
            <a:ext cx="354330" cy="343535"/>
          </a:xfrm>
          <a:custGeom>
            <a:avLst/>
            <a:gdLst/>
            <a:ahLst/>
            <a:cxnLst/>
            <a:rect l="l" t="t" r="r" b="b"/>
            <a:pathLst>
              <a:path w="354329" h="343535">
                <a:moveTo>
                  <a:pt x="329857" y="297319"/>
                </a:moveTo>
                <a:lnTo>
                  <a:pt x="268668" y="222986"/>
                </a:lnTo>
                <a:lnTo>
                  <a:pt x="122364" y="343420"/>
                </a:lnTo>
                <a:lnTo>
                  <a:pt x="0" y="194754"/>
                </a:lnTo>
                <a:lnTo>
                  <a:pt x="146304" y="74333"/>
                </a:lnTo>
                <a:lnTo>
                  <a:pt x="85128" y="0"/>
                </a:lnTo>
                <a:lnTo>
                  <a:pt x="353796" y="28232"/>
                </a:lnTo>
                <a:lnTo>
                  <a:pt x="329857" y="297319"/>
                </a:lnTo>
                <a:close/>
              </a:path>
            </a:pathLst>
          </a:custGeom>
          <a:ln w="9525">
            <a:solidFill>
              <a:srgbClr val="98B954"/>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3" name="object 106"/>
          <p:cNvSpPr txBox="1"/>
          <p:nvPr/>
        </p:nvSpPr>
        <p:spPr>
          <a:xfrm>
            <a:off x="6899294" y="1977064"/>
            <a:ext cx="1421765" cy="197490"/>
          </a:xfrm>
          <a:prstGeom prst="rect">
            <a:avLst/>
          </a:prstGeom>
        </p:spPr>
        <p:txBody>
          <a:bodyPr vert="horz" wrap="square" lIns="0" tIns="12700" rIns="0" bIns="0" rtlCol="0">
            <a:spAutoFit/>
          </a:bodyPr>
          <a:lstStyle/>
          <a:p>
            <a:pPr marL="12700">
              <a:lnSpc>
                <a:spcPct val="100000"/>
              </a:lnSpc>
              <a:spcBef>
                <a:spcPts val="100"/>
              </a:spcBef>
            </a:pPr>
            <a:r>
              <a:rPr sz="1200" spc="-75" dirty="0">
                <a:latin typeface="Meiryo UI" panose="020B0604030504040204" pitchFamily="50" charset="-128"/>
                <a:ea typeface="Meiryo UI" panose="020B0604030504040204" pitchFamily="50" charset="-128"/>
                <a:cs typeface="Noto Sans CJK JP Regular"/>
              </a:rPr>
              <a:t>大容量・高速通信</a:t>
            </a:r>
            <a:r>
              <a:rPr sz="1200" spc="-5" dirty="0">
                <a:latin typeface="Meiryo UI" panose="020B0604030504040204" pitchFamily="50" charset="-128"/>
                <a:ea typeface="Meiryo UI" panose="020B0604030504040204" pitchFamily="50" charset="-128"/>
                <a:cs typeface="Arial"/>
              </a:rPr>
              <a:t>NW</a:t>
            </a:r>
            <a:endParaRPr sz="1200">
              <a:latin typeface="Meiryo UI" panose="020B0604030504040204" pitchFamily="50" charset="-128"/>
              <a:ea typeface="Meiryo UI" panose="020B0604030504040204" pitchFamily="50" charset="-128"/>
              <a:cs typeface="Arial"/>
            </a:endParaRPr>
          </a:p>
        </p:txBody>
      </p:sp>
      <p:sp>
        <p:nvSpPr>
          <p:cNvPr id="107" name="テキスト ボックス 106"/>
          <p:cNvSpPr txBox="1"/>
          <p:nvPr/>
        </p:nvSpPr>
        <p:spPr>
          <a:xfrm>
            <a:off x="5386800" y="6583300"/>
            <a:ext cx="1561275" cy="276999"/>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NICT</a:t>
            </a:r>
            <a:r>
              <a:rPr kumimoji="1" lang="ja-JP" altLang="en-US" sz="1200" dirty="0">
                <a:latin typeface="Meiryo UI" panose="020B0604030504040204" pitchFamily="50" charset="-128"/>
                <a:ea typeface="Meiryo UI" panose="020B0604030504040204" pitchFamily="50" charset="-128"/>
              </a:rPr>
              <a:t>資料からの転載</a:t>
            </a:r>
          </a:p>
        </p:txBody>
      </p:sp>
    </p:spTree>
    <p:extLst>
      <p:ext uri="{BB962C8B-B14F-4D97-AF65-F5344CB8AC3E}">
        <p14:creationId xmlns:p14="http://schemas.microsoft.com/office/powerpoint/2010/main" val="1794236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12192000" cy="584775"/>
          </a:xfrm>
          <a:prstGeom prst="rect">
            <a:avLst/>
          </a:prstGeom>
        </p:spPr>
        <p:txBody>
          <a:bodyPr wrap="square">
            <a:spAutoFit/>
          </a:bodyPr>
          <a:lstStyle/>
          <a:p>
            <a:pPr algn="ctr"/>
            <a:r>
              <a:rPr lang="ja-JP" altLang="en-US" sz="3200" b="1" dirty="0">
                <a:latin typeface="Meiryo UI" panose="020B0604030504040204" pitchFamily="50" charset="-128"/>
                <a:ea typeface="Meiryo UI" panose="020B0604030504040204" pitchFamily="50" charset="-128"/>
              </a:rPr>
              <a:t>脳情報データの利活用</a:t>
            </a:r>
          </a:p>
        </p:txBody>
      </p:sp>
      <p:sp>
        <p:nvSpPr>
          <p:cNvPr id="118" name="object 7"/>
          <p:cNvSpPr/>
          <p:nvPr/>
        </p:nvSpPr>
        <p:spPr>
          <a:xfrm>
            <a:off x="1201625" y="2837739"/>
            <a:ext cx="3067812" cy="1930048"/>
          </a:xfrm>
          <a:prstGeom prst="rect">
            <a:avLst/>
          </a:prstGeom>
          <a:blipFill>
            <a:blip r:embed="rId3"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20" name="object 9"/>
          <p:cNvSpPr/>
          <p:nvPr/>
        </p:nvSpPr>
        <p:spPr>
          <a:xfrm>
            <a:off x="1392125" y="4609291"/>
            <a:ext cx="3512820" cy="2048256"/>
          </a:xfrm>
          <a:prstGeom prst="rect">
            <a:avLst/>
          </a:prstGeom>
          <a:blipFill>
            <a:blip r:embed="rId4"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22" name="object 11"/>
          <p:cNvSpPr/>
          <p:nvPr/>
        </p:nvSpPr>
        <p:spPr>
          <a:xfrm>
            <a:off x="4929329" y="4661108"/>
            <a:ext cx="2834640" cy="2048256"/>
          </a:xfrm>
          <a:prstGeom prst="rect">
            <a:avLst/>
          </a:prstGeom>
          <a:blipFill>
            <a:blip r:embed="rId5"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26" name="object 15"/>
          <p:cNvSpPr/>
          <p:nvPr/>
        </p:nvSpPr>
        <p:spPr>
          <a:xfrm>
            <a:off x="7640525" y="793195"/>
            <a:ext cx="2718816" cy="2394204"/>
          </a:xfrm>
          <a:prstGeom prst="rect">
            <a:avLst/>
          </a:prstGeom>
          <a:blipFill>
            <a:blip r:embed="rId6"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28" name="object 17"/>
          <p:cNvSpPr/>
          <p:nvPr/>
        </p:nvSpPr>
        <p:spPr>
          <a:xfrm>
            <a:off x="4319729" y="889208"/>
            <a:ext cx="3185160" cy="1353312"/>
          </a:xfrm>
          <a:prstGeom prst="rect">
            <a:avLst/>
          </a:prstGeom>
          <a:blipFill>
            <a:blip r:embed="rId7"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29" name="object 18"/>
          <p:cNvSpPr/>
          <p:nvPr/>
        </p:nvSpPr>
        <p:spPr>
          <a:xfrm>
            <a:off x="4381451" y="928069"/>
            <a:ext cx="3061970" cy="1229995"/>
          </a:xfrm>
          <a:custGeom>
            <a:avLst/>
            <a:gdLst/>
            <a:ahLst/>
            <a:cxnLst/>
            <a:rect l="l" t="t" r="r" b="b"/>
            <a:pathLst>
              <a:path w="3061970" h="1229995">
                <a:moveTo>
                  <a:pt x="0" y="614934"/>
                </a:moveTo>
                <a:lnTo>
                  <a:pt x="5619" y="561874"/>
                </a:lnTo>
                <a:lnTo>
                  <a:pt x="22170" y="510068"/>
                </a:lnTo>
                <a:lnTo>
                  <a:pt x="49194" y="459700"/>
                </a:lnTo>
                <a:lnTo>
                  <a:pt x="86230" y="410955"/>
                </a:lnTo>
                <a:lnTo>
                  <a:pt x="132821" y="364016"/>
                </a:lnTo>
                <a:lnTo>
                  <a:pt x="188505" y="319070"/>
                </a:lnTo>
                <a:lnTo>
                  <a:pt x="252823" y="276300"/>
                </a:lnTo>
                <a:lnTo>
                  <a:pt x="288077" y="255789"/>
                </a:lnTo>
                <a:lnTo>
                  <a:pt x="325317" y="235891"/>
                </a:lnTo>
                <a:lnTo>
                  <a:pt x="364485" y="216629"/>
                </a:lnTo>
                <a:lnTo>
                  <a:pt x="405525" y="198027"/>
                </a:lnTo>
                <a:lnTo>
                  <a:pt x="448379" y="180108"/>
                </a:lnTo>
                <a:lnTo>
                  <a:pt x="492990" y="162894"/>
                </a:lnTo>
                <a:lnTo>
                  <a:pt x="539299" y="146408"/>
                </a:lnTo>
                <a:lnTo>
                  <a:pt x="587251" y="130675"/>
                </a:lnTo>
                <a:lnTo>
                  <a:pt x="636786" y="115716"/>
                </a:lnTo>
                <a:lnTo>
                  <a:pt x="687848" y="101555"/>
                </a:lnTo>
                <a:lnTo>
                  <a:pt x="740379" y="88215"/>
                </a:lnTo>
                <a:lnTo>
                  <a:pt x="794323" y="75719"/>
                </a:lnTo>
                <a:lnTo>
                  <a:pt x="849620" y="64090"/>
                </a:lnTo>
                <a:lnTo>
                  <a:pt x="906215" y="53352"/>
                </a:lnTo>
                <a:lnTo>
                  <a:pt x="964049" y="43526"/>
                </a:lnTo>
                <a:lnTo>
                  <a:pt x="1023065" y="34637"/>
                </a:lnTo>
                <a:lnTo>
                  <a:pt x="1083206" y="26707"/>
                </a:lnTo>
                <a:lnTo>
                  <a:pt x="1144414" y="19760"/>
                </a:lnTo>
                <a:lnTo>
                  <a:pt x="1206632" y="13818"/>
                </a:lnTo>
                <a:lnTo>
                  <a:pt x="1269802" y="8905"/>
                </a:lnTo>
                <a:lnTo>
                  <a:pt x="1333867" y="5043"/>
                </a:lnTo>
                <a:lnTo>
                  <a:pt x="1398770" y="2257"/>
                </a:lnTo>
                <a:lnTo>
                  <a:pt x="1464452" y="568"/>
                </a:lnTo>
                <a:lnTo>
                  <a:pt x="1530858" y="0"/>
                </a:lnTo>
                <a:lnTo>
                  <a:pt x="1597263" y="568"/>
                </a:lnTo>
                <a:lnTo>
                  <a:pt x="1662945" y="2257"/>
                </a:lnTo>
                <a:lnTo>
                  <a:pt x="1727848" y="5043"/>
                </a:lnTo>
                <a:lnTo>
                  <a:pt x="1791913" y="8905"/>
                </a:lnTo>
                <a:lnTo>
                  <a:pt x="1855083" y="13818"/>
                </a:lnTo>
                <a:lnTo>
                  <a:pt x="1917301" y="19760"/>
                </a:lnTo>
                <a:lnTo>
                  <a:pt x="1978509" y="26707"/>
                </a:lnTo>
                <a:lnTo>
                  <a:pt x="2038650" y="34637"/>
                </a:lnTo>
                <a:lnTo>
                  <a:pt x="2097666" y="43526"/>
                </a:lnTo>
                <a:lnTo>
                  <a:pt x="2155500" y="53352"/>
                </a:lnTo>
                <a:lnTo>
                  <a:pt x="2212095" y="64090"/>
                </a:lnTo>
                <a:lnTo>
                  <a:pt x="2267392" y="75719"/>
                </a:lnTo>
                <a:lnTo>
                  <a:pt x="2321336" y="88215"/>
                </a:lnTo>
                <a:lnTo>
                  <a:pt x="2373867" y="101555"/>
                </a:lnTo>
                <a:lnTo>
                  <a:pt x="2424929" y="115716"/>
                </a:lnTo>
                <a:lnTo>
                  <a:pt x="2474464" y="130675"/>
                </a:lnTo>
                <a:lnTo>
                  <a:pt x="2522416" y="146408"/>
                </a:lnTo>
                <a:lnTo>
                  <a:pt x="2568725" y="162894"/>
                </a:lnTo>
                <a:lnTo>
                  <a:pt x="2613336" y="180108"/>
                </a:lnTo>
                <a:lnTo>
                  <a:pt x="2656190" y="198027"/>
                </a:lnTo>
                <a:lnTo>
                  <a:pt x="2697230" y="216629"/>
                </a:lnTo>
                <a:lnTo>
                  <a:pt x="2736398" y="235891"/>
                </a:lnTo>
                <a:lnTo>
                  <a:pt x="2773638" y="255789"/>
                </a:lnTo>
                <a:lnTo>
                  <a:pt x="2808892" y="276300"/>
                </a:lnTo>
                <a:lnTo>
                  <a:pt x="2842102" y="297401"/>
                </a:lnTo>
                <a:lnTo>
                  <a:pt x="2902160" y="341283"/>
                </a:lnTo>
                <a:lnTo>
                  <a:pt x="2953355" y="387248"/>
                </a:lnTo>
                <a:lnTo>
                  <a:pt x="2995226" y="435113"/>
                </a:lnTo>
                <a:lnTo>
                  <a:pt x="3027314" y="484693"/>
                </a:lnTo>
                <a:lnTo>
                  <a:pt x="3049158" y="535803"/>
                </a:lnTo>
                <a:lnTo>
                  <a:pt x="3060301" y="588259"/>
                </a:lnTo>
                <a:lnTo>
                  <a:pt x="3061716" y="614934"/>
                </a:lnTo>
                <a:lnTo>
                  <a:pt x="3060301" y="641608"/>
                </a:lnTo>
                <a:lnTo>
                  <a:pt x="3049158" y="694064"/>
                </a:lnTo>
                <a:lnTo>
                  <a:pt x="3027314" y="745174"/>
                </a:lnTo>
                <a:lnTo>
                  <a:pt x="2995226" y="794754"/>
                </a:lnTo>
                <a:lnTo>
                  <a:pt x="2953355" y="842619"/>
                </a:lnTo>
                <a:lnTo>
                  <a:pt x="2902160" y="888584"/>
                </a:lnTo>
                <a:lnTo>
                  <a:pt x="2842102" y="932466"/>
                </a:lnTo>
                <a:lnTo>
                  <a:pt x="2808892" y="953567"/>
                </a:lnTo>
                <a:lnTo>
                  <a:pt x="2773638" y="974078"/>
                </a:lnTo>
                <a:lnTo>
                  <a:pt x="2736398" y="993976"/>
                </a:lnTo>
                <a:lnTo>
                  <a:pt x="2697230" y="1013238"/>
                </a:lnTo>
                <a:lnTo>
                  <a:pt x="2656190" y="1031840"/>
                </a:lnTo>
                <a:lnTo>
                  <a:pt x="2613336" y="1049759"/>
                </a:lnTo>
                <a:lnTo>
                  <a:pt x="2568725" y="1066973"/>
                </a:lnTo>
                <a:lnTo>
                  <a:pt x="2522416" y="1083459"/>
                </a:lnTo>
                <a:lnTo>
                  <a:pt x="2474464" y="1099192"/>
                </a:lnTo>
                <a:lnTo>
                  <a:pt x="2424929" y="1114151"/>
                </a:lnTo>
                <a:lnTo>
                  <a:pt x="2373867" y="1128312"/>
                </a:lnTo>
                <a:lnTo>
                  <a:pt x="2321336" y="1141652"/>
                </a:lnTo>
                <a:lnTo>
                  <a:pt x="2267392" y="1154148"/>
                </a:lnTo>
                <a:lnTo>
                  <a:pt x="2212095" y="1165777"/>
                </a:lnTo>
                <a:lnTo>
                  <a:pt x="2155500" y="1176515"/>
                </a:lnTo>
                <a:lnTo>
                  <a:pt x="2097666" y="1186341"/>
                </a:lnTo>
                <a:lnTo>
                  <a:pt x="2038650" y="1195230"/>
                </a:lnTo>
                <a:lnTo>
                  <a:pt x="1978509" y="1203160"/>
                </a:lnTo>
                <a:lnTo>
                  <a:pt x="1917301" y="1210107"/>
                </a:lnTo>
                <a:lnTo>
                  <a:pt x="1855083" y="1216049"/>
                </a:lnTo>
                <a:lnTo>
                  <a:pt x="1791913" y="1220962"/>
                </a:lnTo>
                <a:lnTo>
                  <a:pt x="1727848" y="1224824"/>
                </a:lnTo>
                <a:lnTo>
                  <a:pt x="1662945" y="1227610"/>
                </a:lnTo>
                <a:lnTo>
                  <a:pt x="1597263" y="1229299"/>
                </a:lnTo>
                <a:lnTo>
                  <a:pt x="1530858" y="1229868"/>
                </a:lnTo>
                <a:lnTo>
                  <a:pt x="1464452" y="1229299"/>
                </a:lnTo>
                <a:lnTo>
                  <a:pt x="1398770" y="1227610"/>
                </a:lnTo>
                <a:lnTo>
                  <a:pt x="1333867" y="1224824"/>
                </a:lnTo>
                <a:lnTo>
                  <a:pt x="1269802" y="1220962"/>
                </a:lnTo>
                <a:lnTo>
                  <a:pt x="1206632" y="1216049"/>
                </a:lnTo>
                <a:lnTo>
                  <a:pt x="1144414" y="1210107"/>
                </a:lnTo>
                <a:lnTo>
                  <a:pt x="1083206" y="1203160"/>
                </a:lnTo>
                <a:lnTo>
                  <a:pt x="1023065" y="1195230"/>
                </a:lnTo>
                <a:lnTo>
                  <a:pt x="964049" y="1186341"/>
                </a:lnTo>
                <a:lnTo>
                  <a:pt x="906215" y="1176515"/>
                </a:lnTo>
                <a:lnTo>
                  <a:pt x="849620" y="1165777"/>
                </a:lnTo>
                <a:lnTo>
                  <a:pt x="794323" y="1154148"/>
                </a:lnTo>
                <a:lnTo>
                  <a:pt x="740379" y="1141652"/>
                </a:lnTo>
                <a:lnTo>
                  <a:pt x="687848" y="1128312"/>
                </a:lnTo>
                <a:lnTo>
                  <a:pt x="636786" y="1114151"/>
                </a:lnTo>
                <a:lnTo>
                  <a:pt x="587251" y="1099192"/>
                </a:lnTo>
                <a:lnTo>
                  <a:pt x="539299" y="1083459"/>
                </a:lnTo>
                <a:lnTo>
                  <a:pt x="492990" y="1066973"/>
                </a:lnTo>
                <a:lnTo>
                  <a:pt x="448379" y="1049759"/>
                </a:lnTo>
                <a:lnTo>
                  <a:pt x="405525" y="1031840"/>
                </a:lnTo>
                <a:lnTo>
                  <a:pt x="364485" y="1013238"/>
                </a:lnTo>
                <a:lnTo>
                  <a:pt x="325317" y="993976"/>
                </a:lnTo>
                <a:lnTo>
                  <a:pt x="288077" y="974078"/>
                </a:lnTo>
                <a:lnTo>
                  <a:pt x="252823" y="953567"/>
                </a:lnTo>
                <a:lnTo>
                  <a:pt x="219613" y="932466"/>
                </a:lnTo>
                <a:lnTo>
                  <a:pt x="159555" y="888584"/>
                </a:lnTo>
                <a:lnTo>
                  <a:pt x="108360" y="842619"/>
                </a:lnTo>
                <a:lnTo>
                  <a:pt x="66489" y="794754"/>
                </a:lnTo>
                <a:lnTo>
                  <a:pt x="34401" y="745174"/>
                </a:lnTo>
                <a:lnTo>
                  <a:pt x="12557" y="694064"/>
                </a:lnTo>
                <a:lnTo>
                  <a:pt x="1414" y="641608"/>
                </a:lnTo>
                <a:lnTo>
                  <a:pt x="0" y="614934"/>
                </a:lnTo>
                <a:close/>
              </a:path>
            </a:pathLst>
          </a:custGeom>
          <a:ln w="38100">
            <a:solidFill>
              <a:srgbClr val="4A7EBB"/>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30" name="object 19"/>
          <p:cNvSpPr/>
          <p:nvPr/>
        </p:nvSpPr>
        <p:spPr>
          <a:xfrm>
            <a:off x="2692096" y="890732"/>
            <a:ext cx="1661160" cy="530351"/>
          </a:xfrm>
          <a:prstGeom prst="rect">
            <a:avLst/>
          </a:prstGeom>
          <a:blipFill>
            <a:blip r:embed="rId8"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31" name="object 20"/>
          <p:cNvSpPr/>
          <p:nvPr/>
        </p:nvSpPr>
        <p:spPr>
          <a:xfrm>
            <a:off x="2730958" y="929594"/>
            <a:ext cx="1529080" cy="398145"/>
          </a:xfrm>
          <a:custGeom>
            <a:avLst/>
            <a:gdLst/>
            <a:ahLst/>
            <a:cxnLst/>
            <a:rect l="l" t="t" r="r" b="b"/>
            <a:pathLst>
              <a:path w="1529080" h="398144">
                <a:moveTo>
                  <a:pt x="1462278" y="0"/>
                </a:moveTo>
                <a:lnTo>
                  <a:pt x="66294" y="0"/>
                </a:lnTo>
                <a:lnTo>
                  <a:pt x="40488" y="5209"/>
                </a:lnTo>
                <a:lnTo>
                  <a:pt x="19416" y="19416"/>
                </a:lnTo>
                <a:lnTo>
                  <a:pt x="5209" y="40488"/>
                </a:lnTo>
                <a:lnTo>
                  <a:pt x="0" y="66294"/>
                </a:lnTo>
                <a:lnTo>
                  <a:pt x="0" y="331470"/>
                </a:lnTo>
                <a:lnTo>
                  <a:pt x="5209" y="357275"/>
                </a:lnTo>
                <a:lnTo>
                  <a:pt x="19416" y="378347"/>
                </a:lnTo>
                <a:lnTo>
                  <a:pt x="40488" y="392554"/>
                </a:lnTo>
                <a:lnTo>
                  <a:pt x="66294" y="397764"/>
                </a:lnTo>
                <a:lnTo>
                  <a:pt x="1462278" y="397764"/>
                </a:lnTo>
                <a:lnTo>
                  <a:pt x="1488083" y="392554"/>
                </a:lnTo>
                <a:lnTo>
                  <a:pt x="1509155" y="378347"/>
                </a:lnTo>
                <a:lnTo>
                  <a:pt x="1523362" y="357275"/>
                </a:lnTo>
                <a:lnTo>
                  <a:pt x="1528572" y="331470"/>
                </a:lnTo>
                <a:lnTo>
                  <a:pt x="1528572" y="66294"/>
                </a:lnTo>
                <a:lnTo>
                  <a:pt x="1523362" y="40488"/>
                </a:lnTo>
                <a:lnTo>
                  <a:pt x="1509155" y="19416"/>
                </a:lnTo>
                <a:lnTo>
                  <a:pt x="1488083" y="5209"/>
                </a:lnTo>
                <a:lnTo>
                  <a:pt x="1462278" y="0"/>
                </a:lnTo>
                <a:close/>
              </a:path>
            </a:pathLst>
          </a:custGeom>
          <a:solidFill>
            <a:srgbClr val="EBF1DE"/>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32" name="object 21"/>
          <p:cNvSpPr/>
          <p:nvPr/>
        </p:nvSpPr>
        <p:spPr>
          <a:xfrm>
            <a:off x="2730958" y="929594"/>
            <a:ext cx="1529080" cy="398145"/>
          </a:xfrm>
          <a:custGeom>
            <a:avLst/>
            <a:gdLst/>
            <a:ahLst/>
            <a:cxnLst/>
            <a:rect l="l" t="t" r="r" b="b"/>
            <a:pathLst>
              <a:path w="1529080" h="398144">
                <a:moveTo>
                  <a:pt x="0" y="66294"/>
                </a:moveTo>
                <a:lnTo>
                  <a:pt x="5209" y="40488"/>
                </a:lnTo>
                <a:lnTo>
                  <a:pt x="19416" y="19416"/>
                </a:lnTo>
                <a:lnTo>
                  <a:pt x="40488" y="5209"/>
                </a:lnTo>
                <a:lnTo>
                  <a:pt x="66294" y="0"/>
                </a:lnTo>
                <a:lnTo>
                  <a:pt x="1462278" y="0"/>
                </a:lnTo>
                <a:lnTo>
                  <a:pt x="1488083" y="5209"/>
                </a:lnTo>
                <a:lnTo>
                  <a:pt x="1509155" y="19416"/>
                </a:lnTo>
                <a:lnTo>
                  <a:pt x="1523362" y="40488"/>
                </a:lnTo>
                <a:lnTo>
                  <a:pt x="1528572" y="66294"/>
                </a:lnTo>
                <a:lnTo>
                  <a:pt x="1528572" y="331470"/>
                </a:lnTo>
                <a:lnTo>
                  <a:pt x="1523362" y="357275"/>
                </a:lnTo>
                <a:lnTo>
                  <a:pt x="1509155" y="378347"/>
                </a:lnTo>
                <a:lnTo>
                  <a:pt x="1488083" y="392554"/>
                </a:lnTo>
                <a:lnTo>
                  <a:pt x="1462278" y="397764"/>
                </a:lnTo>
                <a:lnTo>
                  <a:pt x="66294" y="397764"/>
                </a:lnTo>
                <a:lnTo>
                  <a:pt x="40488" y="392554"/>
                </a:lnTo>
                <a:lnTo>
                  <a:pt x="19416" y="378347"/>
                </a:lnTo>
                <a:lnTo>
                  <a:pt x="5209" y="357275"/>
                </a:lnTo>
                <a:lnTo>
                  <a:pt x="0" y="331470"/>
                </a:lnTo>
                <a:lnTo>
                  <a:pt x="0" y="66294"/>
                </a:lnTo>
                <a:close/>
              </a:path>
            </a:pathLst>
          </a:custGeom>
          <a:ln w="25908">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33" name="object 22"/>
          <p:cNvSpPr/>
          <p:nvPr/>
        </p:nvSpPr>
        <p:spPr>
          <a:xfrm>
            <a:off x="5217364" y="6140911"/>
            <a:ext cx="2392679" cy="498347"/>
          </a:xfrm>
          <a:prstGeom prst="rect">
            <a:avLst/>
          </a:prstGeom>
          <a:blipFill>
            <a:blip r:embed="rId9"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34" name="object 23"/>
          <p:cNvSpPr/>
          <p:nvPr/>
        </p:nvSpPr>
        <p:spPr>
          <a:xfrm>
            <a:off x="5256226" y="6179775"/>
            <a:ext cx="2260600" cy="365760"/>
          </a:xfrm>
          <a:custGeom>
            <a:avLst/>
            <a:gdLst/>
            <a:ahLst/>
            <a:cxnLst/>
            <a:rect l="l" t="t" r="r" b="b"/>
            <a:pathLst>
              <a:path w="2260600" h="365759">
                <a:moveTo>
                  <a:pt x="2199132" y="0"/>
                </a:moveTo>
                <a:lnTo>
                  <a:pt x="60960" y="0"/>
                </a:lnTo>
                <a:lnTo>
                  <a:pt x="37231" y="4790"/>
                </a:lnTo>
                <a:lnTo>
                  <a:pt x="17854" y="17854"/>
                </a:lnTo>
                <a:lnTo>
                  <a:pt x="4790" y="37231"/>
                </a:lnTo>
                <a:lnTo>
                  <a:pt x="0" y="60960"/>
                </a:lnTo>
                <a:lnTo>
                  <a:pt x="0" y="304800"/>
                </a:lnTo>
                <a:lnTo>
                  <a:pt x="4790" y="328528"/>
                </a:lnTo>
                <a:lnTo>
                  <a:pt x="17854" y="347905"/>
                </a:lnTo>
                <a:lnTo>
                  <a:pt x="37231" y="360969"/>
                </a:lnTo>
                <a:lnTo>
                  <a:pt x="60960" y="365760"/>
                </a:lnTo>
                <a:lnTo>
                  <a:pt x="2199132" y="365760"/>
                </a:lnTo>
                <a:lnTo>
                  <a:pt x="2222860" y="360969"/>
                </a:lnTo>
                <a:lnTo>
                  <a:pt x="2242237" y="347905"/>
                </a:lnTo>
                <a:lnTo>
                  <a:pt x="2255301" y="328528"/>
                </a:lnTo>
                <a:lnTo>
                  <a:pt x="2260092" y="304800"/>
                </a:lnTo>
                <a:lnTo>
                  <a:pt x="2260092" y="60960"/>
                </a:lnTo>
                <a:lnTo>
                  <a:pt x="2255301" y="37231"/>
                </a:lnTo>
                <a:lnTo>
                  <a:pt x="2242237" y="17854"/>
                </a:lnTo>
                <a:lnTo>
                  <a:pt x="2222860" y="4790"/>
                </a:lnTo>
                <a:lnTo>
                  <a:pt x="2199132" y="0"/>
                </a:lnTo>
                <a:close/>
              </a:path>
            </a:pathLst>
          </a:custGeom>
          <a:solidFill>
            <a:srgbClr val="EBF1DE"/>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35" name="object 24"/>
          <p:cNvSpPr/>
          <p:nvPr/>
        </p:nvSpPr>
        <p:spPr>
          <a:xfrm>
            <a:off x="5256226" y="6179775"/>
            <a:ext cx="2260600" cy="365760"/>
          </a:xfrm>
          <a:custGeom>
            <a:avLst/>
            <a:gdLst/>
            <a:ahLst/>
            <a:cxnLst/>
            <a:rect l="l" t="t" r="r" b="b"/>
            <a:pathLst>
              <a:path w="2260600" h="365759">
                <a:moveTo>
                  <a:pt x="0" y="60960"/>
                </a:moveTo>
                <a:lnTo>
                  <a:pt x="4790" y="37231"/>
                </a:lnTo>
                <a:lnTo>
                  <a:pt x="17854" y="17854"/>
                </a:lnTo>
                <a:lnTo>
                  <a:pt x="37231" y="4790"/>
                </a:lnTo>
                <a:lnTo>
                  <a:pt x="60960" y="0"/>
                </a:lnTo>
                <a:lnTo>
                  <a:pt x="2199132" y="0"/>
                </a:lnTo>
                <a:lnTo>
                  <a:pt x="2222860" y="4790"/>
                </a:lnTo>
                <a:lnTo>
                  <a:pt x="2242237" y="17854"/>
                </a:lnTo>
                <a:lnTo>
                  <a:pt x="2255301" y="37231"/>
                </a:lnTo>
                <a:lnTo>
                  <a:pt x="2260092" y="60960"/>
                </a:lnTo>
                <a:lnTo>
                  <a:pt x="2260092" y="304800"/>
                </a:lnTo>
                <a:lnTo>
                  <a:pt x="2255301" y="328528"/>
                </a:lnTo>
                <a:lnTo>
                  <a:pt x="2242237" y="347905"/>
                </a:lnTo>
                <a:lnTo>
                  <a:pt x="2222860" y="360969"/>
                </a:lnTo>
                <a:lnTo>
                  <a:pt x="2199132" y="365760"/>
                </a:lnTo>
                <a:lnTo>
                  <a:pt x="60960" y="365760"/>
                </a:lnTo>
                <a:lnTo>
                  <a:pt x="37231" y="360969"/>
                </a:lnTo>
                <a:lnTo>
                  <a:pt x="17854" y="347905"/>
                </a:lnTo>
                <a:lnTo>
                  <a:pt x="4790" y="328528"/>
                </a:lnTo>
                <a:lnTo>
                  <a:pt x="0" y="304800"/>
                </a:lnTo>
                <a:lnTo>
                  <a:pt x="0" y="60960"/>
                </a:lnTo>
                <a:close/>
              </a:path>
            </a:pathLst>
          </a:custGeom>
          <a:ln w="25908">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36" name="object 25"/>
          <p:cNvSpPr/>
          <p:nvPr/>
        </p:nvSpPr>
        <p:spPr>
          <a:xfrm>
            <a:off x="5520641" y="4787600"/>
            <a:ext cx="1554479" cy="1319784"/>
          </a:xfrm>
          <a:prstGeom prst="rect">
            <a:avLst/>
          </a:prstGeom>
          <a:blipFill>
            <a:blip r:embed="rId10"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37" name="object 26"/>
          <p:cNvSpPr/>
          <p:nvPr/>
        </p:nvSpPr>
        <p:spPr>
          <a:xfrm>
            <a:off x="5515306" y="6097478"/>
            <a:ext cx="384175" cy="13970"/>
          </a:xfrm>
          <a:custGeom>
            <a:avLst/>
            <a:gdLst/>
            <a:ahLst/>
            <a:cxnLst/>
            <a:rect l="l" t="t" r="r" b="b"/>
            <a:pathLst>
              <a:path w="384175" h="13970">
                <a:moveTo>
                  <a:pt x="0" y="13716"/>
                </a:moveTo>
                <a:lnTo>
                  <a:pt x="384048" y="13716"/>
                </a:lnTo>
                <a:lnTo>
                  <a:pt x="384048" y="0"/>
                </a:lnTo>
                <a:lnTo>
                  <a:pt x="0" y="0"/>
                </a:lnTo>
                <a:lnTo>
                  <a:pt x="0" y="13716"/>
                </a:lnTo>
                <a:close/>
              </a:path>
            </a:pathLst>
          </a:custGeom>
          <a:solidFill>
            <a:srgbClr val="FFFFFF"/>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38" name="object 27"/>
          <p:cNvSpPr/>
          <p:nvPr/>
        </p:nvSpPr>
        <p:spPr>
          <a:xfrm>
            <a:off x="5515306" y="5867353"/>
            <a:ext cx="384175" cy="243840"/>
          </a:xfrm>
          <a:custGeom>
            <a:avLst/>
            <a:gdLst/>
            <a:ahLst/>
            <a:cxnLst/>
            <a:rect l="l" t="t" r="r" b="b"/>
            <a:pathLst>
              <a:path w="384175" h="243839">
                <a:moveTo>
                  <a:pt x="0" y="0"/>
                </a:moveTo>
                <a:lnTo>
                  <a:pt x="384048" y="0"/>
                </a:lnTo>
                <a:lnTo>
                  <a:pt x="384048" y="243840"/>
                </a:lnTo>
                <a:lnTo>
                  <a:pt x="0" y="243840"/>
                </a:lnTo>
                <a:lnTo>
                  <a:pt x="0" y="0"/>
                </a:lnTo>
                <a:close/>
              </a:path>
            </a:pathLst>
          </a:custGeom>
          <a:ln w="25908">
            <a:solidFill>
              <a:srgbClr val="FFFFFF"/>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39" name="object 28"/>
          <p:cNvSpPr/>
          <p:nvPr/>
        </p:nvSpPr>
        <p:spPr>
          <a:xfrm>
            <a:off x="6501335" y="4783790"/>
            <a:ext cx="577850" cy="268605"/>
          </a:xfrm>
          <a:custGeom>
            <a:avLst/>
            <a:gdLst/>
            <a:ahLst/>
            <a:cxnLst/>
            <a:rect l="l" t="t" r="r" b="b"/>
            <a:pathLst>
              <a:path w="577850" h="268604">
                <a:moveTo>
                  <a:pt x="275949" y="194055"/>
                </a:moveTo>
                <a:lnTo>
                  <a:pt x="206298" y="194055"/>
                </a:lnTo>
                <a:lnTo>
                  <a:pt x="226898" y="268223"/>
                </a:lnTo>
                <a:lnTo>
                  <a:pt x="275949" y="194055"/>
                </a:lnTo>
                <a:close/>
              </a:path>
              <a:path w="577850" h="268604">
                <a:moveTo>
                  <a:pt x="373033" y="185458"/>
                </a:moveTo>
                <a:lnTo>
                  <a:pt x="281635" y="185458"/>
                </a:lnTo>
                <a:lnTo>
                  <a:pt x="354228" y="245084"/>
                </a:lnTo>
                <a:lnTo>
                  <a:pt x="373033" y="185458"/>
                </a:lnTo>
                <a:close/>
              </a:path>
              <a:path w="577850" h="268604">
                <a:moveTo>
                  <a:pt x="460514" y="179527"/>
                </a:moveTo>
                <a:lnTo>
                  <a:pt x="374904" y="179527"/>
                </a:lnTo>
                <a:lnTo>
                  <a:pt x="485203" y="224701"/>
                </a:lnTo>
                <a:lnTo>
                  <a:pt x="460514" y="179527"/>
                </a:lnTo>
                <a:close/>
              </a:path>
              <a:path w="577850" h="268604">
                <a:moveTo>
                  <a:pt x="456981" y="173062"/>
                </a:moveTo>
                <a:lnTo>
                  <a:pt x="151536" y="173062"/>
                </a:lnTo>
                <a:lnTo>
                  <a:pt x="127342" y="218757"/>
                </a:lnTo>
                <a:lnTo>
                  <a:pt x="206298" y="194055"/>
                </a:lnTo>
                <a:lnTo>
                  <a:pt x="275949" y="194055"/>
                </a:lnTo>
                <a:lnTo>
                  <a:pt x="281635" y="185458"/>
                </a:lnTo>
                <a:lnTo>
                  <a:pt x="373033" y="185458"/>
                </a:lnTo>
                <a:lnTo>
                  <a:pt x="374904" y="179527"/>
                </a:lnTo>
                <a:lnTo>
                  <a:pt x="460514" y="179527"/>
                </a:lnTo>
                <a:lnTo>
                  <a:pt x="456981" y="173062"/>
                </a:lnTo>
                <a:close/>
              </a:path>
              <a:path w="577850" h="268604">
                <a:moveTo>
                  <a:pt x="9893" y="28498"/>
                </a:moveTo>
                <a:lnTo>
                  <a:pt x="123723" y="94589"/>
                </a:lnTo>
                <a:lnTo>
                  <a:pt x="0" y="106972"/>
                </a:lnTo>
                <a:lnTo>
                  <a:pt x="99529" y="146215"/>
                </a:lnTo>
                <a:lnTo>
                  <a:pt x="3606" y="181140"/>
                </a:lnTo>
                <a:lnTo>
                  <a:pt x="151536" y="173062"/>
                </a:lnTo>
                <a:lnTo>
                  <a:pt x="456981" y="173062"/>
                </a:lnTo>
                <a:lnTo>
                  <a:pt x="450227" y="160705"/>
                </a:lnTo>
                <a:lnTo>
                  <a:pt x="564371" y="160705"/>
                </a:lnTo>
                <a:lnTo>
                  <a:pt x="470827" y="130073"/>
                </a:lnTo>
                <a:lnTo>
                  <a:pt x="564146" y="101041"/>
                </a:lnTo>
                <a:lnTo>
                  <a:pt x="446620" y="90830"/>
                </a:lnTo>
                <a:lnTo>
                  <a:pt x="462246" y="78473"/>
                </a:lnTo>
                <a:lnTo>
                  <a:pt x="195529" y="78473"/>
                </a:lnTo>
                <a:lnTo>
                  <a:pt x="9893" y="28498"/>
                </a:lnTo>
                <a:close/>
              </a:path>
              <a:path w="577850" h="268604">
                <a:moveTo>
                  <a:pt x="564371" y="160705"/>
                </a:moveTo>
                <a:lnTo>
                  <a:pt x="450227" y="160705"/>
                </a:lnTo>
                <a:lnTo>
                  <a:pt x="577596" y="165036"/>
                </a:lnTo>
                <a:lnTo>
                  <a:pt x="564371" y="160705"/>
                </a:lnTo>
                <a:close/>
              </a:path>
              <a:path w="577850" h="268604">
                <a:moveTo>
                  <a:pt x="223342" y="28498"/>
                </a:moveTo>
                <a:lnTo>
                  <a:pt x="195529" y="78473"/>
                </a:lnTo>
                <a:lnTo>
                  <a:pt x="462246" y="78473"/>
                </a:lnTo>
                <a:lnTo>
                  <a:pt x="470404" y="72021"/>
                </a:lnTo>
                <a:lnTo>
                  <a:pt x="288798" y="72021"/>
                </a:lnTo>
                <a:lnTo>
                  <a:pt x="223342" y="28498"/>
                </a:lnTo>
                <a:close/>
              </a:path>
              <a:path w="577850" h="268604">
                <a:moveTo>
                  <a:pt x="388327" y="0"/>
                </a:moveTo>
                <a:lnTo>
                  <a:pt x="288798" y="72021"/>
                </a:lnTo>
                <a:lnTo>
                  <a:pt x="470404" y="72021"/>
                </a:lnTo>
                <a:lnTo>
                  <a:pt x="477855" y="66128"/>
                </a:lnTo>
                <a:lnTo>
                  <a:pt x="378510" y="66128"/>
                </a:lnTo>
                <a:lnTo>
                  <a:pt x="388327" y="0"/>
                </a:lnTo>
                <a:close/>
              </a:path>
              <a:path w="577850" h="268604">
                <a:moveTo>
                  <a:pt x="491490" y="55346"/>
                </a:moveTo>
                <a:lnTo>
                  <a:pt x="378510" y="66128"/>
                </a:lnTo>
                <a:lnTo>
                  <a:pt x="477855" y="66128"/>
                </a:lnTo>
                <a:lnTo>
                  <a:pt x="491490" y="55346"/>
                </a:lnTo>
                <a:close/>
              </a:path>
            </a:pathLst>
          </a:custGeom>
          <a:solidFill>
            <a:srgbClr val="FFFFFF"/>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40" name="object 29"/>
          <p:cNvSpPr/>
          <p:nvPr/>
        </p:nvSpPr>
        <p:spPr>
          <a:xfrm>
            <a:off x="6501335" y="4783790"/>
            <a:ext cx="577850" cy="268605"/>
          </a:xfrm>
          <a:custGeom>
            <a:avLst/>
            <a:gdLst/>
            <a:ahLst/>
            <a:cxnLst/>
            <a:rect l="l" t="t" r="r" b="b"/>
            <a:pathLst>
              <a:path w="577850" h="268604">
                <a:moveTo>
                  <a:pt x="288798" y="72021"/>
                </a:moveTo>
                <a:lnTo>
                  <a:pt x="388327" y="0"/>
                </a:lnTo>
                <a:lnTo>
                  <a:pt x="378510" y="66128"/>
                </a:lnTo>
                <a:lnTo>
                  <a:pt x="491490" y="55346"/>
                </a:lnTo>
                <a:lnTo>
                  <a:pt x="446620" y="90830"/>
                </a:lnTo>
                <a:lnTo>
                  <a:pt x="564146" y="101041"/>
                </a:lnTo>
                <a:lnTo>
                  <a:pt x="470827" y="130073"/>
                </a:lnTo>
                <a:lnTo>
                  <a:pt x="577596" y="165036"/>
                </a:lnTo>
                <a:lnTo>
                  <a:pt x="450227" y="160705"/>
                </a:lnTo>
                <a:lnTo>
                  <a:pt x="485203" y="224701"/>
                </a:lnTo>
                <a:lnTo>
                  <a:pt x="374904" y="179527"/>
                </a:lnTo>
                <a:lnTo>
                  <a:pt x="354228" y="245084"/>
                </a:lnTo>
                <a:lnTo>
                  <a:pt x="281635" y="185458"/>
                </a:lnTo>
                <a:lnTo>
                  <a:pt x="226898" y="268223"/>
                </a:lnTo>
                <a:lnTo>
                  <a:pt x="206298" y="194055"/>
                </a:lnTo>
                <a:lnTo>
                  <a:pt x="127342" y="218757"/>
                </a:lnTo>
                <a:lnTo>
                  <a:pt x="151536" y="173062"/>
                </a:lnTo>
                <a:lnTo>
                  <a:pt x="3606" y="181140"/>
                </a:lnTo>
                <a:lnTo>
                  <a:pt x="99529" y="146215"/>
                </a:lnTo>
                <a:lnTo>
                  <a:pt x="0" y="106972"/>
                </a:lnTo>
                <a:lnTo>
                  <a:pt x="123723" y="94589"/>
                </a:lnTo>
                <a:lnTo>
                  <a:pt x="9893" y="28498"/>
                </a:lnTo>
                <a:lnTo>
                  <a:pt x="195529" y="78473"/>
                </a:lnTo>
                <a:lnTo>
                  <a:pt x="223342" y="28498"/>
                </a:lnTo>
                <a:lnTo>
                  <a:pt x="288798" y="72021"/>
                </a:lnTo>
                <a:close/>
              </a:path>
            </a:pathLst>
          </a:custGeom>
          <a:ln w="25908">
            <a:solidFill>
              <a:srgbClr val="F79646"/>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41" name="object 30"/>
          <p:cNvSpPr/>
          <p:nvPr/>
        </p:nvSpPr>
        <p:spPr>
          <a:xfrm>
            <a:off x="5916588" y="5972509"/>
            <a:ext cx="302260" cy="221615"/>
          </a:xfrm>
          <a:custGeom>
            <a:avLst/>
            <a:gdLst/>
            <a:ahLst/>
            <a:cxnLst/>
            <a:rect l="l" t="t" r="r" b="b"/>
            <a:pathLst>
              <a:path w="302260" h="221614">
                <a:moveTo>
                  <a:pt x="83438" y="55625"/>
                </a:moveTo>
                <a:lnTo>
                  <a:pt x="27812" y="55625"/>
                </a:lnTo>
                <a:lnTo>
                  <a:pt x="46374" y="99152"/>
                </a:lnTo>
                <a:lnTo>
                  <a:pt x="74041" y="137394"/>
                </a:lnTo>
                <a:lnTo>
                  <a:pt x="109479" y="169547"/>
                </a:lnTo>
                <a:lnTo>
                  <a:pt x="151353" y="194807"/>
                </a:lnTo>
                <a:lnTo>
                  <a:pt x="198326" y="212367"/>
                </a:lnTo>
                <a:lnTo>
                  <a:pt x="249065" y="221423"/>
                </a:lnTo>
                <a:lnTo>
                  <a:pt x="302234" y="221170"/>
                </a:lnTo>
                <a:lnTo>
                  <a:pt x="251326" y="211620"/>
                </a:lnTo>
                <a:lnTo>
                  <a:pt x="204621" y="193663"/>
                </a:lnTo>
                <a:lnTo>
                  <a:pt x="163299" y="168192"/>
                </a:lnTo>
                <a:lnTo>
                  <a:pt x="128541" y="136100"/>
                </a:lnTo>
                <a:lnTo>
                  <a:pt x="101528" y="98280"/>
                </a:lnTo>
                <a:lnTo>
                  <a:pt x="83438" y="55625"/>
                </a:lnTo>
                <a:close/>
              </a:path>
              <a:path w="302260" h="221614">
                <a:moveTo>
                  <a:pt x="47536" y="0"/>
                </a:moveTo>
                <a:lnTo>
                  <a:pt x="0" y="55625"/>
                </a:lnTo>
                <a:lnTo>
                  <a:pt x="111251" y="55625"/>
                </a:lnTo>
                <a:lnTo>
                  <a:pt x="47536" y="0"/>
                </a:lnTo>
                <a:close/>
              </a:path>
            </a:pathLst>
          </a:custGeom>
          <a:solidFill>
            <a:srgbClr val="FFFFFF"/>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42" name="object 31"/>
          <p:cNvSpPr/>
          <p:nvPr/>
        </p:nvSpPr>
        <p:spPr>
          <a:xfrm>
            <a:off x="6191010" y="5972509"/>
            <a:ext cx="310515" cy="222885"/>
          </a:xfrm>
          <a:custGeom>
            <a:avLst/>
            <a:gdLst/>
            <a:ahLst/>
            <a:cxnLst/>
            <a:rect l="l" t="t" r="r" b="b"/>
            <a:pathLst>
              <a:path w="310514" h="222885">
                <a:moveTo>
                  <a:pt x="310324" y="0"/>
                </a:moveTo>
                <a:lnTo>
                  <a:pt x="254698" y="0"/>
                </a:lnTo>
                <a:lnTo>
                  <a:pt x="249523" y="44842"/>
                </a:lnTo>
                <a:lnTo>
                  <a:pt x="234682" y="86608"/>
                </a:lnTo>
                <a:lnTo>
                  <a:pt x="211199" y="124403"/>
                </a:lnTo>
                <a:lnTo>
                  <a:pt x="180098" y="157333"/>
                </a:lnTo>
                <a:lnTo>
                  <a:pt x="142403" y="184503"/>
                </a:lnTo>
                <a:lnTo>
                  <a:pt x="99139" y="205018"/>
                </a:lnTo>
                <a:lnTo>
                  <a:pt x="51330" y="217983"/>
                </a:lnTo>
                <a:lnTo>
                  <a:pt x="0" y="222503"/>
                </a:lnTo>
                <a:lnTo>
                  <a:pt x="55625" y="222503"/>
                </a:lnTo>
                <a:lnTo>
                  <a:pt x="106956" y="217983"/>
                </a:lnTo>
                <a:lnTo>
                  <a:pt x="154765" y="205018"/>
                </a:lnTo>
                <a:lnTo>
                  <a:pt x="198029" y="184503"/>
                </a:lnTo>
                <a:lnTo>
                  <a:pt x="235724" y="157333"/>
                </a:lnTo>
                <a:lnTo>
                  <a:pt x="266825" y="124403"/>
                </a:lnTo>
                <a:lnTo>
                  <a:pt x="290308" y="86608"/>
                </a:lnTo>
                <a:lnTo>
                  <a:pt x="305149" y="44842"/>
                </a:lnTo>
                <a:lnTo>
                  <a:pt x="310324" y="0"/>
                </a:lnTo>
                <a:close/>
              </a:path>
            </a:pathLst>
          </a:custGeom>
          <a:solidFill>
            <a:srgbClr val="CECECE"/>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43" name="object 32"/>
          <p:cNvSpPr/>
          <p:nvPr/>
        </p:nvSpPr>
        <p:spPr>
          <a:xfrm>
            <a:off x="5916588" y="5972512"/>
            <a:ext cx="584835" cy="222885"/>
          </a:xfrm>
          <a:custGeom>
            <a:avLst/>
            <a:gdLst/>
            <a:ahLst/>
            <a:cxnLst/>
            <a:rect l="l" t="t" r="r" b="b"/>
            <a:pathLst>
              <a:path w="584835" h="222885">
                <a:moveTo>
                  <a:pt x="302234" y="221170"/>
                </a:moveTo>
                <a:lnTo>
                  <a:pt x="251326" y="211619"/>
                </a:lnTo>
                <a:lnTo>
                  <a:pt x="204621" y="193660"/>
                </a:lnTo>
                <a:lnTo>
                  <a:pt x="163299" y="168187"/>
                </a:lnTo>
                <a:lnTo>
                  <a:pt x="128541" y="136094"/>
                </a:lnTo>
                <a:lnTo>
                  <a:pt x="101528" y="98275"/>
                </a:lnTo>
                <a:lnTo>
                  <a:pt x="83439" y="55625"/>
                </a:lnTo>
                <a:lnTo>
                  <a:pt x="111252" y="55625"/>
                </a:lnTo>
                <a:lnTo>
                  <a:pt x="47536" y="0"/>
                </a:lnTo>
                <a:lnTo>
                  <a:pt x="0" y="55625"/>
                </a:lnTo>
                <a:lnTo>
                  <a:pt x="27813" y="55625"/>
                </a:lnTo>
                <a:lnTo>
                  <a:pt x="44519" y="95800"/>
                </a:lnTo>
                <a:lnTo>
                  <a:pt x="69083" y="131669"/>
                </a:lnTo>
                <a:lnTo>
                  <a:pt x="100493" y="162548"/>
                </a:lnTo>
                <a:lnTo>
                  <a:pt x="137742" y="187754"/>
                </a:lnTo>
                <a:lnTo>
                  <a:pt x="179819" y="206604"/>
                </a:lnTo>
                <a:lnTo>
                  <a:pt x="225715" y="218415"/>
                </a:lnTo>
                <a:lnTo>
                  <a:pt x="274421" y="222503"/>
                </a:lnTo>
                <a:lnTo>
                  <a:pt x="330047" y="222503"/>
                </a:lnTo>
                <a:lnTo>
                  <a:pt x="381377" y="217983"/>
                </a:lnTo>
                <a:lnTo>
                  <a:pt x="429187" y="205018"/>
                </a:lnTo>
                <a:lnTo>
                  <a:pt x="472451" y="184503"/>
                </a:lnTo>
                <a:lnTo>
                  <a:pt x="510146" y="157333"/>
                </a:lnTo>
                <a:lnTo>
                  <a:pt x="541247" y="124403"/>
                </a:lnTo>
                <a:lnTo>
                  <a:pt x="564730" y="86608"/>
                </a:lnTo>
                <a:lnTo>
                  <a:pt x="579571" y="44842"/>
                </a:lnTo>
                <a:lnTo>
                  <a:pt x="584746" y="0"/>
                </a:lnTo>
                <a:lnTo>
                  <a:pt x="529120" y="0"/>
                </a:lnTo>
                <a:lnTo>
                  <a:pt x="523945" y="44842"/>
                </a:lnTo>
                <a:lnTo>
                  <a:pt x="509104" y="86608"/>
                </a:lnTo>
                <a:lnTo>
                  <a:pt x="485621" y="124403"/>
                </a:lnTo>
                <a:lnTo>
                  <a:pt x="454520" y="157333"/>
                </a:lnTo>
                <a:lnTo>
                  <a:pt x="416825" y="184503"/>
                </a:lnTo>
                <a:lnTo>
                  <a:pt x="373561" y="205018"/>
                </a:lnTo>
                <a:lnTo>
                  <a:pt x="325751" y="217983"/>
                </a:lnTo>
                <a:lnTo>
                  <a:pt x="274421" y="222503"/>
                </a:lnTo>
              </a:path>
            </a:pathLst>
          </a:custGeom>
          <a:ln w="25908">
            <a:solidFill>
              <a:srgbClr val="00000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44" name="object 33"/>
          <p:cNvSpPr txBox="1"/>
          <p:nvPr/>
        </p:nvSpPr>
        <p:spPr>
          <a:xfrm>
            <a:off x="6260898" y="5247441"/>
            <a:ext cx="594360" cy="139141"/>
          </a:xfrm>
          <a:prstGeom prst="rect">
            <a:avLst/>
          </a:prstGeom>
        </p:spPr>
        <p:txBody>
          <a:bodyPr vert="horz" wrap="square" lIns="0" tIns="15875" rIns="0" bIns="0" rtlCol="0">
            <a:spAutoFit/>
          </a:bodyPr>
          <a:lstStyle/>
          <a:p>
            <a:pPr marL="12700">
              <a:lnSpc>
                <a:spcPct val="100000"/>
              </a:lnSpc>
              <a:spcBef>
                <a:spcPts val="125"/>
              </a:spcBef>
            </a:pPr>
            <a:r>
              <a:rPr sz="800" spc="-5" dirty="0">
                <a:solidFill>
                  <a:srgbClr val="FFFFFF"/>
                </a:solidFill>
                <a:latin typeface="Meiryo UI" panose="020B0604030504040204" pitchFamily="50" charset="-128"/>
                <a:ea typeface="Meiryo UI" panose="020B0604030504040204" pitchFamily="50" charset="-128"/>
                <a:cs typeface="Noto Sans CJK JP Regular"/>
              </a:rPr>
              <a:t>走る被験者</a:t>
            </a:r>
            <a:endParaRPr sz="800">
              <a:latin typeface="Meiryo UI" panose="020B0604030504040204" pitchFamily="50" charset="-128"/>
              <a:ea typeface="Meiryo UI" panose="020B0604030504040204" pitchFamily="50" charset="-128"/>
              <a:cs typeface="Noto Sans CJK JP Regular"/>
            </a:endParaRPr>
          </a:p>
        </p:txBody>
      </p:sp>
      <p:sp>
        <p:nvSpPr>
          <p:cNvPr id="145" name="object 34"/>
          <p:cNvSpPr txBox="1"/>
          <p:nvPr/>
        </p:nvSpPr>
        <p:spPr>
          <a:xfrm>
            <a:off x="5583096" y="5072241"/>
            <a:ext cx="476884" cy="139141"/>
          </a:xfrm>
          <a:prstGeom prst="rect">
            <a:avLst/>
          </a:prstGeom>
        </p:spPr>
        <p:txBody>
          <a:bodyPr vert="horz" wrap="square" lIns="0" tIns="15875" rIns="0" bIns="0" rtlCol="0">
            <a:spAutoFit/>
          </a:bodyPr>
          <a:lstStyle/>
          <a:p>
            <a:pPr marL="12700">
              <a:lnSpc>
                <a:spcPct val="100000"/>
              </a:lnSpc>
              <a:spcBef>
                <a:spcPts val="125"/>
              </a:spcBef>
            </a:pPr>
            <a:r>
              <a:rPr sz="800" spc="-15" dirty="0">
                <a:solidFill>
                  <a:srgbClr val="FFFFFF"/>
                </a:solidFill>
                <a:latin typeface="Meiryo UI" panose="020B0604030504040204" pitchFamily="50" charset="-128"/>
                <a:ea typeface="Meiryo UI" panose="020B0604030504040204" pitchFamily="50" charset="-128"/>
                <a:cs typeface="Noto Sans CJK JP Regular"/>
              </a:rPr>
              <a:t>走る骨格</a:t>
            </a:r>
            <a:endParaRPr sz="800">
              <a:latin typeface="Meiryo UI" panose="020B0604030504040204" pitchFamily="50" charset="-128"/>
              <a:ea typeface="Meiryo UI" panose="020B0604030504040204" pitchFamily="50" charset="-128"/>
              <a:cs typeface="Noto Sans CJK JP Regular"/>
            </a:endParaRPr>
          </a:p>
        </p:txBody>
      </p:sp>
      <p:sp>
        <p:nvSpPr>
          <p:cNvPr id="146" name="object 35"/>
          <p:cNvSpPr/>
          <p:nvPr/>
        </p:nvSpPr>
        <p:spPr>
          <a:xfrm>
            <a:off x="5455870" y="5862782"/>
            <a:ext cx="658495" cy="234950"/>
          </a:xfrm>
          <a:custGeom>
            <a:avLst/>
            <a:gdLst/>
            <a:ahLst/>
            <a:cxnLst/>
            <a:rect l="l" t="t" r="r" b="b"/>
            <a:pathLst>
              <a:path w="658495" h="234950">
                <a:moveTo>
                  <a:pt x="0" y="0"/>
                </a:moveTo>
                <a:lnTo>
                  <a:pt x="658368" y="0"/>
                </a:lnTo>
                <a:lnTo>
                  <a:pt x="658368" y="234696"/>
                </a:lnTo>
                <a:lnTo>
                  <a:pt x="0" y="234696"/>
                </a:lnTo>
                <a:lnTo>
                  <a:pt x="0" y="0"/>
                </a:lnTo>
                <a:close/>
              </a:path>
            </a:pathLst>
          </a:custGeom>
          <a:solidFill>
            <a:srgbClr val="FFFFFF"/>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47" name="object 36"/>
          <p:cNvSpPr/>
          <p:nvPr/>
        </p:nvSpPr>
        <p:spPr>
          <a:xfrm>
            <a:off x="5455870" y="5862782"/>
            <a:ext cx="658495" cy="234950"/>
          </a:xfrm>
          <a:custGeom>
            <a:avLst/>
            <a:gdLst/>
            <a:ahLst/>
            <a:cxnLst/>
            <a:rect l="l" t="t" r="r" b="b"/>
            <a:pathLst>
              <a:path w="658495" h="234950">
                <a:moveTo>
                  <a:pt x="0" y="0"/>
                </a:moveTo>
                <a:lnTo>
                  <a:pt x="658368" y="0"/>
                </a:lnTo>
                <a:lnTo>
                  <a:pt x="658368" y="234696"/>
                </a:lnTo>
                <a:lnTo>
                  <a:pt x="0" y="234696"/>
                </a:lnTo>
                <a:lnTo>
                  <a:pt x="0" y="0"/>
                </a:lnTo>
                <a:close/>
              </a:path>
            </a:pathLst>
          </a:custGeom>
          <a:ln w="25908">
            <a:solidFill>
              <a:srgbClr val="F79646"/>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48" name="object 37"/>
          <p:cNvSpPr txBox="1"/>
          <p:nvPr/>
        </p:nvSpPr>
        <p:spPr>
          <a:xfrm>
            <a:off x="5533734" y="5893754"/>
            <a:ext cx="495300" cy="138499"/>
          </a:xfrm>
          <a:prstGeom prst="rect">
            <a:avLst/>
          </a:prstGeom>
        </p:spPr>
        <p:txBody>
          <a:bodyPr vert="horz" wrap="square" lIns="0" tIns="15240" rIns="0" bIns="0" rtlCol="0">
            <a:spAutoFit/>
          </a:bodyPr>
          <a:lstStyle/>
          <a:p>
            <a:pPr marL="12700">
              <a:lnSpc>
                <a:spcPct val="100000"/>
              </a:lnSpc>
              <a:spcBef>
                <a:spcPts val="120"/>
              </a:spcBef>
            </a:pPr>
            <a:r>
              <a:rPr sz="800" spc="20" dirty="0">
                <a:solidFill>
                  <a:srgbClr val="FF0000"/>
                </a:solidFill>
                <a:latin typeface="Meiryo UI" panose="020B0604030504040204" pitchFamily="50" charset="-128"/>
                <a:ea typeface="Meiryo UI" panose="020B0604030504040204" pitchFamily="50" charset="-128"/>
                <a:cs typeface="Noto Sans CJK JP Regular"/>
              </a:rPr>
              <a:t>情報変換</a:t>
            </a:r>
            <a:endParaRPr sz="800">
              <a:latin typeface="Meiryo UI" panose="020B0604030504040204" pitchFamily="50" charset="-128"/>
              <a:ea typeface="Meiryo UI" panose="020B0604030504040204" pitchFamily="50" charset="-128"/>
              <a:cs typeface="Noto Sans CJK JP Regular"/>
            </a:endParaRPr>
          </a:p>
        </p:txBody>
      </p:sp>
      <p:sp>
        <p:nvSpPr>
          <p:cNvPr id="149" name="object 38"/>
          <p:cNvSpPr/>
          <p:nvPr/>
        </p:nvSpPr>
        <p:spPr>
          <a:xfrm>
            <a:off x="6024323" y="5085973"/>
            <a:ext cx="231140" cy="139700"/>
          </a:xfrm>
          <a:custGeom>
            <a:avLst/>
            <a:gdLst/>
            <a:ahLst/>
            <a:cxnLst/>
            <a:rect l="l" t="t" r="r" b="b"/>
            <a:pathLst>
              <a:path w="231139" h="139700">
                <a:moveTo>
                  <a:pt x="0" y="139357"/>
                </a:moveTo>
                <a:lnTo>
                  <a:pt x="231076" y="0"/>
                </a:lnTo>
              </a:path>
            </a:pathLst>
          </a:custGeom>
          <a:ln w="38100">
            <a:solidFill>
              <a:srgbClr val="FFFFFF"/>
            </a:solidFill>
            <a:prstDash val="lgDash"/>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50" name="object 39"/>
          <p:cNvSpPr/>
          <p:nvPr/>
        </p:nvSpPr>
        <p:spPr>
          <a:xfrm>
            <a:off x="6209578" y="5036773"/>
            <a:ext cx="127635" cy="108585"/>
          </a:xfrm>
          <a:custGeom>
            <a:avLst/>
            <a:gdLst/>
            <a:ahLst/>
            <a:cxnLst/>
            <a:rect l="l" t="t" r="r" b="b"/>
            <a:pathLst>
              <a:path w="127635" h="108585">
                <a:moveTo>
                  <a:pt x="127381" y="0"/>
                </a:moveTo>
                <a:lnTo>
                  <a:pt x="0" y="10096"/>
                </a:lnTo>
                <a:lnTo>
                  <a:pt x="59029" y="107975"/>
                </a:lnTo>
                <a:lnTo>
                  <a:pt x="127381" y="0"/>
                </a:lnTo>
                <a:close/>
              </a:path>
            </a:pathLst>
          </a:custGeom>
          <a:solidFill>
            <a:srgbClr val="FFFFFF"/>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51" name="object 40"/>
          <p:cNvSpPr txBox="1"/>
          <p:nvPr/>
        </p:nvSpPr>
        <p:spPr>
          <a:xfrm>
            <a:off x="6632970" y="4864701"/>
            <a:ext cx="495300" cy="139141"/>
          </a:xfrm>
          <a:prstGeom prst="rect">
            <a:avLst/>
          </a:prstGeom>
        </p:spPr>
        <p:txBody>
          <a:bodyPr vert="horz" wrap="square" lIns="0" tIns="15875" rIns="0" bIns="0" rtlCol="0">
            <a:spAutoFit/>
          </a:bodyPr>
          <a:lstStyle/>
          <a:p>
            <a:pPr marL="12700">
              <a:lnSpc>
                <a:spcPct val="100000"/>
              </a:lnSpc>
              <a:spcBef>
                <a:spcPts val="125"/>
              </a:spcBef>
            </a:pPr>
            <a:r>
              <a:rPr sz="800" spc="20" dirty="0">
                <a:solidFill>
                  <a:srgbClr val="FF0000"/>
                </a:solidFill>
                <a:latin typeface="Meiryo UI" panose="020B0604030504040204" pitchFamily="50" charset="-128"/>
                <a:ea typeface="Meiryo UI" panose="020B0604030504040204" pitchFamily="50" charset="-128"/>
                <a:cs typeface="Noto Sans CJK JP Regular"/>
              </a:rPr>
              <a:t>予測誤差</a:t>
            </a:r>
            <a:endParaRPr sz="800">
              <a:latin typeface="Meiryo UI" panose="020B0604030504040204" pitchFamily="50" charset="-128"/>
              <a:ea typeface="Meiryo UI" panose="020B0604030504040204" pitchFamily="50" charset="-128"/>
              <a:cs typeface="Noto Sans CJK JP Regular"/>
            </a:endParaRPr>
          </a:p>
        </p:txBody>
      </p:sp>
      <p:sp>
        <p:nvSpPr>
          <p:cNvPr id="152" name="object 41"/>
          <p:cNvSpPr txBox="1"/>
          <p:nvPr/>
        </p:nvSpPr>
        <p:spPr>
          <a:xfrm>
            <a:off x="6513526" y="5449778"/>
            <a:ext cx="760730" cy="170560"/>
          </a:xfrm>
          <a:prstGeom prst="rect">
            <a:avLst/>
          </a:prstGeom>
          <a:solidFill>
            <a:srgbClr val="FFFFFF"/>
          </a:solidFill>
          <a:ln w="25907">
            <a:solidFill>
              <a:srgbClr val="F79646"/>
            </a:solidFill>
          </a:ln>
        </p:spPr>
        <p:txBody>
          <a:bodyPr vert="horz" wrap="square" lIns="0" tIns="46990" rIns="0" bIns="0" rtlCol="0">
            <a:spAutoFit/>
          </a:bodyPr>
          <a:lstStyle/>
          <a:p>
            <a:pPr marL="90805">
              <a:lnSpc>
                <a:spcPct val="100000"/>
              </a:lnSpc>
              <a:spcBef>
                <a:spcPts val="370"/>
              </a:spcBef>
            </a:pPr>
            <a:r>
              <a:rPr sz="800" spc="-35" dirty="0">
                <a:solidFill>
                  <a:srgbClr val="FF0000"/>
                </a:solidFill>
                <a:latin typeface="Meiryo UI" panose="020B0604030504040204" pitchFamily="50" charset="-128"/>
                <a:ea typeface="Meiryo UI" panose="020B0604030504040204" pitchFamily="50" charset="-128"/>
                <a:cs typeface="Noto Sans CJK JP Regular"/>
              </a:rPr>
              <a:t>運動を</a:t>
            </a:r>
            <a:r>
              <a:rPr sz="800" spc="20" dirty="0">
                <a:solidFill>
                  <a:srgbClr val="FF0000"/>
                </a:solidFill>
                <a:latin typeface="Meiryo UI" panose="020B0604030504040204" pitchFamily="50" charset="-128"/>
                <a:ea typeface="Meiryo UI" panose="020B0604030504040204" pitchFamily="50" charset="-128"/>
                <a:cs typeface="Noto Sans CJK JP Regular"/>
              </a:rPr>
              <a:t>修正</a:t>
            </a:r>
            <a:endParaRPr sz="800">
              <a:latin typeface="Meiryo UI" panose="020B0604030504040204" pitchFamily="50" charset="-128"/>
              <a:ea typeface="Meiryo UI" panose="020B0604030504040204" pitchFamily="50" charset="-128"/>
              <a:cs typeface="Noto Sans CJK JP Regular"/>
            </a:endParaRPr>
          </a:p>
        </p:txBody>
      </p:sp>
      <p:sp>
        <p:nvSpPr>
          <p:cNvPr id="153" name="object 42"/>
          <p:cNvSpPr/>
          <p:nvPr/>
        </p:nvSpPr>
        <p:spPr>
          <a:xfrm>
            <a:off x="6790132" y="5060396"/>
            <a:ext cx="0" cy="227965"/>
          </a:xfrm>
          <a:custGeom>
            <a:avLst/>
            <a:gdLst/>
            <a:ahLst/>
            <a:cxnLst/>
            <a:rect l="l" t="t" r="r" b="b"/>
            <a:pathLst>
              <a:path h="227964">
                <a:moveTo>
                  <a:pt x="0" y="0"/>
                </a:moveTo>
                <a:lnTo>
                  <a:pt x="0" y="227736"/>
                </a:lnTo>
              </a:path>
            </a:pathLst>
          </a:custGeom>
          <a:ln w="57912">
            <a:solidFill>
              <a:srgbClr val="FFFFFF"/>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54" name="object 43"/>
          <p:cNvSpPr/>
          <p:nvPr/>
        </p:nvSpPr>
        <p:spPr>
          <a:xfrm>
            <a:off x="6703277" y="5259176"/>
            <a:ext cx="173990" cy="173990"/>
          </a:xfrm>
          <a:custGeom>
            <a:avLst/>
            <a:gdLst/>
            <a:ahLst/>
            <a:cxnLst/>
            <a:rect l="l" t="t" r="r" b="b"/>
            <a:pathLst>
              <a:path w="173989" h="173989">
                <a:moveTo>
                  <a:pt x="0" y="0"/>
                </a:moveTo>
                <a:lnTo>
                  <a:pt x="86855" y="173748"/>
                </a:lnTo>
                <a:lnTo>
                  <a:pt x="173736" y="12"/>
                </a:lnTo>
                <a:lnTo>
                  <a:pt x="0" y="0"/>
                </a:lnTo>
                <a:close/>
              </a:path>
            </a:pathLst>
          </a:custGeom>
          <a:solidFill>
            <a:srgbClr val="FFFFFF"/>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55" name="object 44"/>
          <p:cNvSpPr/>
          <p:nvPr/>
        </p:nvSpPr>
        <p:spPr>
          <a:xfrm>
            <a:off x="8228788" y="2814020"/>
            <a:ext cx="2106168" cy="402336"/>
          </a:xfrm>
          <a:prstGeom prst="rect">
            <a:avLst/>
          </a:prstGeom>
          <a:blipFill>
            <a:blip r:embed="rId11"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56" name="object 45"/>
          <p:cNvSpPr/>
          <p:nvPr/>
        </p:nvSpPr>
        <p:spPr>
          <a:xfrm>
            <a:off x="8267650" y="2852882"/>
            <a:ext cx="1973580" cy="269875"/>
          </a:xfrm>
          <a:custGeom>
            <a:avLst/>
            <a:gdLst/>
            <a:ahLst/>
            <a:cxnLst/>
            <a:rect l="l" t="t" r="r" b="b"/>
            <a:pathLst>
              <a:path w="1973579" h="269875">
                <a:moveTo>
                  <a:pt x="1928622" y="0"/>
                </a:moveTo>
                <a:lnTo>
                  <a:pt x="44958" y="0"/>
                </a:lnTo>
                <a:lnTo>
                  <a:pt x="27458" y="3533"/>
                </a:lnTo>
                <a:lnTo>
                  <a:pt x="13168" y="13168"/>
                </a:lnTo>
                <a:lnTo>
                  <a:pt x="3533" y="27458"/>
                </a:lnTo>
                <a:lnTo>
                  <a:pt x="0" y="44958"/>
                </a:lnTo>
                <a:lnTo>
                  <a:pt x="0" y="224790"/>
                </a:lnTo>
                <a:lnTo>
                  <a:pt x="3533" y="242289"/>
                </a:lnTo>
                <a:lnTo>
                  <a:pt x="13168" y="256579"/>
                </a:lnTo>
                <a:lnTo>
                  <a:pt x="27458" y="266214"/>
                </a:lnTo>
                <a:lnTo>
                  <a:pt x="44958" y="269748"/>
                </a:lnTo>
                <a:lnTo>
                  <a:pt x="1928622" y="269748"/>
                </a:lnTo>
                <a:lnTo>
                  <a:pt x="1946121" y="266214"/>
                </a:lnTo>
                <a:lnTo>
                  <a:pt x="1960411" y="256579"/>
                </a:lnTo>
                <a:lnTo>
                  <a:pt x="1970046" y="242289"/>
                </a:lnTo>
                <a:lnTo>
                  <a:pt x="1973580" y="224790"/>
                </a:lnTo>
                <a:lnTo>
                  <a:pt x="1973580" y="44958"/>
                </a:lnTo>
                <a:lnTo>
                  <a:pt x="1970046" y="27458"/>
                </a:lnTo>
                <a:lnTo>
                  <a:pt x="1960411" y="13168"/>
                </a:lnTo>
                <a:lnTo>
                  <a:pt x="1946121" y="3533"/>
                </a:lnTo>
                <a:lnTo>
                  <a:pt x="1928622" y="0"/>
                </a:lnTo>
                <a:close/>
              </a:path>
            </a:pathLst>
          </a:custGeom>
          <a:solidFill>
            <a:srgbClr val="EBF1DE"/>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57" name="object 46"/>
          <p:cNvSpPr/>
          <p:nvPr/>
        </p:nvSpPr>
        <p:spPr>
          <a:xfrm>
            <a:off x="8267650" y="2852882"/>
            <a:ext cx="1973580" cy="269875"/>
          </a:xfrm>
          <a:custGeom>
            <a:avLst/>
            <a:gdLst/>
            <a:ahLst/>
            <a:cxnLst/>
            <a:rect l="l" t="t" r="r" b="b"/>
            <a:pathLst>
              <a:path w="1973579" h="269875">
                <a:moveTo>
                  <a:pt x="0" y="44958"/>
                </a:moveTo>
                <a:lnTo>
                  <a:pt x="3533" y="27458"/>
                </a:lnTo>
                <a:lnTo>
                  <a:pt x="13168" y="13168"/>
                </a:lnTo>
                <a:lnTo>
                  <a:pt x="27458" y="3533"/>
                </a:lnTo>
                <a:lnTo>
                  <a:pt x="44958" y="0"/>
                </a:lnTo>
                <a:lnTo>
                  <a:pt x="1928622" y="0"/>
                </a:lnTo>
                <a:lnTo>
                  <a:pt x="1946121" y="3533"/>
                </a:lnTo>
                <a:lnTo>
                  <a:pt x="1960411" y="13168"/>
                </a:lnTo>
                <a:lnTo>
                  <a:pt x="1970046" y="27458"/>
                </a:lnTo>
                <a:lnTo>
                  <a:pt x="1973580" y="44958"/>
                </a:lnTo>
                <a:lnTo>
                  <a:pt x="1973580" y="224790"/>
                </a:lnTo>
                <a:lnTo>
                  <a:pt x="1970046" y="242289"/>
                </a:lnTo>
                <a:lnTo>
                  <a:pt x="1960411" y="256579"/>
                </a:lnTo>
                <a:lnTo>
                  <a:pt x="1946121" y="266214"/>
                </a:lnTo>
                <a:lnTo>
                  <a:pt x="1928622" y="269748"/>
                </a:lnTo>
                <a:lnTo>
                  <a:pt x="44958" y="269748"/>
                </a:lnTo>
                <a:lnTo>
                  <a:pt x="27458" y="266214"/>
                </a:lnTo>
                <a:lnTo>
                  <a:pt x="13168" y="256579"/>
                </a:lnTo>
                <a:lnTo>
                  <a:pt x="3533" y="242289"/>
                </a:lnTo>
                <a:lnTo>
                  <a:pt x="0" y="224790"/>
                </a:lnTo>
                <a:lnTo>
                  <a:pt x="0" y="44958"/>
                </a:lnTo>
                <a:close/>
              </a:path>
            </a:pathLst>
          </a:custGeom>
          <a:ln w="25908">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58" name="object 47"/>
          <p:cNvSpPr/>
          <p:nvPr/>
        </p:nvSpPr>
        <p:spPr>
          <a:xfrm>
            <a:off x="6297881" y="2059639"/>
            <a:ext cx="2202180" cy="1540764"/>
          </a:xfrm>
          <a:prstGeom prst="rect">
            <a:avLst/>
          </a:prstGeom>
          <a:blipFill>
            <a:blip r:embed="rId12"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59" name="object 48"/>
          <p:cNvSpPr/>
          <p:nvPr/>
        </p:nvSpPr>
        <p:spPr>
          <a:xfrm>
            <a:off x="6341391" y="2106414"/>
            <a:ext cx="2063114" cy="1396365"/>
          </a:xfrm>
          <a:custGeom>
            <a:avLst/>
            <a:gdLst/>
            <a:ahLst/>
            <a:cxnLst/>
            <a:rect l="l" t="t" r="r" b="b"/>
            <a:pathLst>
              <a:path w="2063115" h="1396364">
                <a:moveTo>
                  <a:pt x="1566164" y="0"/>
                </a:moveTo>
                <a:lnTo>
                  <a:pt x="1654746" y="159893"/>
                </a:lnTo>
                <a:lnTo>
                  <a:pt x="0" y="1076566"/>
                </a:lnTo>
                <a:lnTo>
                  <a:pt x="177152" y="1396352"/>
                </a:lnTo>
                <a:lnTo>
                  <a:pt x="1831898" y="479679"/>
                </a:lnTo>
                <a:lnTo>
                  <a:pt x="1966361" y="479679"/>
                </a:lnTo>
                <a:lnTo>
                  <a:pt x="2063102" y="142633"/>
                </a:lnTo>
                <a:lnTo>
                  <a:pt x="1566164" y="0"/>
                </a:lnTo>
                <a:close/>
              </a:path>
              <a:path w="2063115" h="1396364">
                <a:moveTo>
                  <a:pt x="1966361" y="479679"/>
                </a:moveTo>
                <a:lnTo>
                  <a:pt x="1831898" y="479679"/>
                </a:lnTo>
                <a:lnTo>
                  <a:pt x="1920468" y="639572"/>
                </a:lnTo>
                <a:lnTo>
                  <a:pt x="1966361" y="479679"/>
                </a:lnTo>
                <a:close/>
              </a:path>
            </a:pathLst>
          </a:custGeom>
          <a:solidFill>
            <a:srgbClr val="CCC1DA"/>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60" name="object 49"/>
          <p:cNvSpPr/>
          <p:nvPr/>
        </p:nvSpPr>
        <p:spPr>
          <a:xfrm>
            <a:off x="6341391" y="2106414"/>
            <a:ext cx="2063114" cy="1396365"/>
          </a:xfrm>
          <a:custGeom>
            <a:avLst/>
            <a:gdLst/>
            <a:ahLst/>
            <a:cxnLst/>
            <a:rect l="l" t="t" r="r" b="b"/>
            <a:pathLst>
              <a:path w="2063115" h="1396364">
                <a:moveTo>
                  <a:pt x="0" y="1076566"/>
                </a:moveTo>
                <a:lnTo>
                  <a:pt x="1654746" y="159893"/>
                </a:lnTo>
                <a:lnTo>
                  <a:pt x="1566164" y="0"/>
                </a:lnTo>
                <a:lnTo>
                  <a:pt x="2063102" y="142633"/>
                </a:lnTo>
                <a:lnTo>
                  <a:pt x="1920468" y="639572"/>
                </a:lnTo>
                <a:lnTo>
                  <a:pt x="1831898" y="479679"/>
                </a:lnTo>
                <a:lnTo>
                  <a:pt x="177152" y="1396352"/>
                </a:lnTo>
                <a:lnTo>
                  <a:pt x="0" y="1076566"/>
                </a:lnTo>
                <a:close/>
              </a:path>
            </a:pathLst>
          </a:custGeom>
          <a:ln w="25400">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63" name="object 52"/>
          <p:cNvSpPr txBox="1"/>
          <p:nvPr/>
        </p:nvSpPr>
        <p:spPr>
          <a:xfrm>
            <a:off x="4940803" y="3908906"/>
            <a:ext cx="1355725" cy="227626"/>
          </a:xfrm>
          <a:prstGeom prst="rect">
            <a:avLst/>
          </a:prstGeom>
        </p:spPr>
        <p:txBody>
          <a:bodyPr vert="horz" wrap="square" lIns="0" tIns="12065" rIns="0" bIns="0" rtlCol="0">
            <a:spAutoFit/>
          </a:bodyPr>
          <a:lstStyle/>
          <a:p>
            <a:pPr marL="12700" algn="ctr">
              <a:lnSpc>
                <a:spcPct val="100000"/>
              </a:lnSpc>
              <a:spcBef>
                <a:spcPts val="95"/>
              </a:spcBef>
            </a:pPr>
            <a:r>
              <a:rPr sz="1400" spc="-5" dirty="0" err="1">
                <a:latin typeface="Meiryo UI" panose="020B0604030504040204" pitchFamily="50" charset="-128"/>
                <a:ea typeface="Meiryo UI" panose="020B0604030504040204" pitchFamily="50" charset="-128"/>
                <a:cs typeface="Noto Sans CJK JP Regular"/>
              </a:rPr>
              <a:t>脳情報</a:t>
            </a:r>
            <a:endParaRPr sz="1400" dirty="0">
              <a:latin typeface="Meiryo UI" panose="020B0604030504040204" pitchFamily="50" charset="-128"/>
              <a:ea typeface="Meiryo UI" panose="020B0604030504040204" pitchFamily="50" charset="-128"/>
              <a:cs typeface="Arial"/>
            </a:endParaRPr>
          </a:p>
        </p:txBody>
      </p:sp>
      <p:sp>
        <p:nvSpPr>
          <p:cNvPr id="164" name="object 53"/>
          <p:cNvSpPr/>
          <p:nvPr/>
        </p:nvSpPr>
        <p:spPr>
          <a:xfrm>
            <a:off x="3755848" y="2282144"/>
            <a:ext cx="1595628" cy="1258823"/>
          </a:xfrm>
          <a:prstGeom prst="rect">
            <a:avLst/>
          </a:prstGeom>
          <a:blipFill>
            <a:blip r:embed="rId13"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65" name="object 54"/>
          <p:cNvSpPr/>
          <p:nvPr/>
        </p:nvSpPr>
        <p:spPr>
          <a:xfrm>
            <a:off x="3797238" y="2328092"/>
            <a:ext cx="1457325" cy="1115060"/>
          </a:xfrm>
          <a:custGeom>
            <a:avLst/>
            <a:gdLst/>
            <a:ahLst/>
            <a:cxnLst/>
            <a:rect l="l" t="t" r="r" b="b"/>
            <a:pathLst>
              <a:path w="1457325" h="1115060">
                <a:moveTo>
                  <a:pt x="1023449" y="514591"/>
                </a:moveTo>
                <a:lnTo>
                  <a:pt x="241376" y="514591"/>
                </a:lnTo>
                <a:lnTo>
                  <a:pt x="1253401" y="1114539"/>
                </a:lnTo>
                <a:lnTo>
                  <a:pt x="1456778" y="771474"/>
                </a:lnTo>
                <a:lnTo>
                  <a:pt x="1023449" y="514591"/>
                </a:lnTo>
                <a:close/>
              </a:path>
              <a:path w="1457325" h="1115060">
                <a:moveTo>
                  <a:pt x="546430" y="0"/>
                </a:moveTo>
                <a:lnTo>
                  <a:pt x="0" y="139687"/>
                </a:lnTo>
                <a:lnTo>
                  <a:pt x="139687" y="686130"/>
                </a:lnTo>
                <a:lnTo>
                  <a:pt x="241376" y="514591"/>
                </a:lnTo>
                <a:lnTo>
                  <a:pt x="1023449" y="514591"/>
                </a:lnTo>
                <a:lnTo>
                  <a:pt x="444741" y="171526"/>
                </a:lnTo>
                <a:lnTo>
                  <a:pt x="546430" y="0"/>
                </a:lnTo>
                <a:close/>
              </a:path>
            </a:pathLst>
          </a:custGeom>
          <a:solidFill>
            <a:srgbClr val="CCC1DA"/>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66" name="object 55"/>
          <p:cNvSpPr/>
          <p:nvPr/>
        </p:nvSpPr>
        <p:spPr>
          <a:xfrm>
            <a:off x="3797238" y="2328092"/>
            <a:ext cx="1457325" cy="1115060"/>
          </a:xfrm>
          <a:custGeom>
            <a:avLst/>
            <a:gdLst/>
            <a:ahLst/>
            <a:cxnLst/>
            <a:rect l="l" t="t" r="r" b="b"/>
            <a:pathLst>
              <a:path w="1457325" h="1115060">
                <a:moveTo>
                  <a:pt x="546430" y="0"/>
                </a:moveTo>
                <a:lnTo>
                  <a:pt x="444741" y="171526"/>
                </a:lnTo>
                <a:lnTo>
                  <a:pt x="1456778" y="771474"/>
                </a:lnTo>
                <a:lnTo>
                  <a:pt x="1253401" y="1114539"/>
                </a:lnTo>
                <a:lnTo>
                  <a:pt x="241376" y="514591"/>
                </a:lnTo>
                <a:lnTo>
                  <a:pt x="139687" y="686130"/>
                </a:lnTo>
                <a:lnTo>
                  <a:pt x="0" y="139687"/>
                </a:lnTo>
                <a:lnTo>
                  <a:pt x="546430" y="0"/>
                </a:lnTo>
                <a:close/>
              </a:path>
            </a:pathLst>
          </a:custGeom>
          <a:ln w="25400">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67" name="object 56"/>
          <p:cNvSpPr/>
          <p:nvPr/>
        </p:nvSpPr>
        <p:spPr>
          <a:xfrm>
            <a:off x="3806712" y="2449130"/>
            <a:ext cx="1205865" cy="724535"/>
          </a:xfrm>
          <a:custGeom>
            <a:avLst/>
            <a:gdLst/>
            <a:ahLst/>
            <a:cxnLst/>
            <a:rect l="l" t="t" r="r" b="b"/>
            <a:pathLst>
              <a:path w="1205864" h="724535">
                <a:moveTo>
                  <a:pt x="744372" y="519430"/>
                </a:moveTo>
                <a:lnTo>
                  <a:pt x="748372" y="542290"/>
                </a:lnTo>
                <a:lnTo>
                  <a:pt x="771350" y="542290"/>
                </a:lnTo>
                <a:lnTo>
                  <a:pt x="809099" y="524510"/>
                </a:lnTo>
                <a:lnTo>
                  <a:pt x="812689" y="520700"/>
                </a:lnTo>
                <a:lnTo>
                  <a:pt x="753954" y="520700"/>
                </a:lnTo>
                <a:lnTo>
                  <a:pt x="744372" y="519430"/>
                </a:lnTo>
                <a:close/>
              </a:path>
              <a:path w="1205864" h="724535">
                <a:moveTo>
                  <a:pt x="865136" y="508000"/>
                </a:moveTo>
                <a:lnTo>
                  <a:pt x="822604" y="508000"/>
                </a:lnTo>
                <a:lnTo>
                  <a:pt x="860780" y="530860"/>
                </a:lnTo>
                <a:lnTo>
                  <a:pt x="871766" y="511810"/>
                </a:lnTo>
                <a:lnTo>
                  <a:pt x="865136" y="508000"/>
                </a:lnTo>
                <a:close/>
              </a:path>
              <a:path w="1205864" h="724535">
                <a:moveTo>
                  <a:pt x="770115" y="453390"/>
                </a:moveTo>
                <a:lnTo>
                  <a:pt x="759434" y="471170"/>
                </a:lnTo>
                <a:lnTo>
                  <a:pt x="802779" y="496570"/>
                </a:lnTo>
                <a:lnTo>
                  <a:pt x="797426" y="504190"/>
                </a:lnTo>
                <a:lnTo>
                  <a:pt x="762625" y="520700"/>
                </a:lnTo>
                <a:lnTo>
                  <a:pt x="812689" y="520700"/>
                </a:lnTo>
                <a:lnTo>
                  <a:pt x="816279" y="516890"/>
                </a:lnTo>
                <a:lnTo>
                  <a:pt x="822604" y="508000"/>
                </a:lnTo>
                <a:lnTo>
                  <a:pt x="865136" y="508000"/>
                </a:lnTo>
                <a:lnTo>
                  <a:pt x="770115" y="453390"/>
                </a:lnTo>
                <a:close/>
              </a:path>
              <a:path w="1205864" h="724535">
                <a:moveTo>
                  <a:pt x="882269" y="482600"/>
                </a:moveTo>
                <a:lnTo>
                  <a:pt x="870966" y="483870"/>
                </a:lnTo>
                <a:lnTo>
                  <a:pt x="873861" y="502920"/>
                </a:lnTo>
                <a:lnTo>
                  <a:pt x="885456" y="500380"/>
                </a:lnTo>
                <a:lnTo>
                  <a:pt x="882269" y="482600"/>
                </a:lnTo>
                <a:close/>
              </a:path>
              <a:path w="1205864" h="724535">
                <a:moveTo>
                  <a:pt x="895883" y="472440"/>
                </a:moveTo>
                <a:lnTo>
                  <a:pt x="884580" y="474980"/>
                </a:lnTo>
                <a:lnTo>
                  <a:pt x="887260" y="492760"/>
                </a:lnTo>
                <a:lnTo>
                  <a:pt x="899071" y="491490"/>
                </a:lnTo>
                <a:lnTo>
                  <a:pt x="895883" y="472440"/>
                </a:lnTo>
                <a:close/>
              </a:path>
              <a:path w="1205864" h="724535">
                <a:moveTo>
                  <a:pt x="801052" y="430530"/>
                </a:moveTo>
                <a:lnTo>
                  <a:pt x="790663" y="448310"/>
                </a:lnTo>
                <a:lnTo>
                  <a:pt x="865479" y="491490"/>
                </a:lnTo>
                <a:lnTo>
                  <a:pt x="875868" y="473710"/>
                </a:lnTo>
                <a:lnTo>
                  <a:pt x="801052" y="430530"/>
                </a:lnTo>
                <a:close/>
              </a:path>
              <a:path w="1205864" h="724535">
                <a:moveTo>
                  <a:pt x="652627" y="400050"/>
                </a:moveTo>
                <a:lnTo>
                  <a:pt x="642543" y="416560"/>
                </a:lnTo>
                <a:lnTo>
                  <a:pt x="742645" y="474980"/>
                </a:lnTo>
                <a:lnTo>
                  <a:pt x="752741" y="457200"/>
                </a:lnTo>
                <a:lnTo>
                  <a:pt x="652627" y="400050"/>
                </a:lnTo>
                <a:close/>
              </a:path>
              <a:path w="1205864" h="724535">
                <a:moveTo>
                  <a:pt x="530466" y="370840"/>
                </a:moveTo>
                <a:lnTo>
                  <a:pt x="520077" y="388620"/>
                </a:lnTo>
                <a:lnTo>
                  <a:pt x="591794" y="429260"/>
                </a:lnTo>
                <a:lnTo>
                  <a:pt x="588822" y="435610"/>
                </a:lnTo>
                <a:lnTo>
                  <a:pt x="607923" y="445770"/>
                </a:lnTo>
                <a:lnTo>
                  <a:pt x="627663" y="411480"/>
                </a:lnTo>
                <a:lnTo>
                  <a:pt x="602183" y="411480"/>
                </a:lnTo>
                <a:lnTo>
                  <a:pt x="530466" y="370840"/>
                </a:lnTo>
                <a:close/>
              </a:path>
              <a:path w="1205864" h="724535">
                <a:moveTo>
                  <a:pt x="567639" y="309880"/>
                </a:moveTo>
                <a:lnTo>
                  <a:pt x="557250" y="327660"/>
                </a:lnTo>
                <a:lnTo>
                  <a:pt x="627418" y="368300"/>
                </a:lnTo>
                <a:lnTo>
                  <a:pt x="602183" y="411480"/>
                </a:lnTo>
                <a:lnTo>
                  <a:pt x="627663" y="411480"/>
                </a:lnTo>
                <a:lnTo>
                  <a:pt x="656907" y="360680"/>
                </a:lnTo>
                <a:lnTo>
                  <a:pt x="567639" y="309880"/>
                </a:lnTo>
                <a:close/>
              </a:path>
              <a:path w="1205864" h="724535">
                <a:moveTo>
                  <a:pt x="408851" y="326390"/>
                </a:moveTo>
                <a:lnTo>
                  <a:pt x="412838" y="349250"/>
                </a:lnTo>
                <a:lnTo>
                  <a:pt x="435821" y="349250"/>
                </a:lnTo>
                <a:lnTo>
                  <a:pt x="473565" y="331470"/>
                </a:lnTo>
                <a:lnTo>
                  <a:pt x="477155" y="327660"/>
                </a:lnTo>
                <a:lnTo>
                  <a:pt x="418428" y="327660"/>
                </a:lnTo>
                <a:lnTo>
                  <a:pt x="408851" y="326390"/>
                </a:lnTo>
                <a:close/>
              </a:path>
              <a:path w="1205864" h="724535">
                <a:moveTo>
                  <a:pt x="529615" y="314960"/>
                </a:moveTo>
                <a:lnTo>
                  <a:pt x="487070" y="314960"/>
                </a:lnTo>
                <a:lnTo>
                  <a:pt x="525259" y="337820"/>
                </a:lnTo>
                <a:lnTo>
                  <a:pt x="536244" y="318770"/>
                </a:lnTo>
                <a:lnTo>
                  <a:pt x="529615" y="314960"/>
                </a:lnTo>
                <a:close/>
              </a:path>
              <a:path w="1205864" h="724535">
                <a:moveTo>
                  <a:pt x="384581" y="307340"/>
                </a:moveTo>
                <a:lnTo>
                  <a:pt x="362966" y="307340"/>
                </a:lnTo>
                <a:lnTo>
                  <a:pt x="364274" y="316230"/>
                </a:lnTo>
                <a:lnTo>
                  <a:pt x="366306" y="322580"/>
                </a:lnTo>
                <a:lnTo>
                  <a:pt x="369049" y="327660"/>
                </a:lnTo>
                <a:lnTo>
                  <a:pt x="389382" y="317500"/>
                </a:lnTo>
                <a:lnTo>
                  <a:pt x="384581" y="307340"/>
                </a:lnTo>
                <a:close/>
              </a:path>
              <a:path w="1205864" h="724535">
                <a:moveTo>
                  <a:pt x="434594" y="260350"/>
                </a:moveTo>
                <a:lnTo>
                  <a:pt x="423900" y="278130"/>
                </a:lnTo>
                <a:lnTo>
                  <a:pt x="467245" y="303530"/>
                </a:lnTo>
                <a:lnTo>
                  <a:pt x="461892" y="311150"/>
                </a:lnTo>
                <a:lnTo>
                  <a:pt x="427097" y="327660"/>
                </a:lnTo>
                <a:lnTo>
                  <a:pt x="477155" y="327660"/>
                </a:lnTo>
                <a:lnTo>
                  <a:pt x="480745" y="323850"/>
                </a:lnTo>
                <a:lnTo>
                  <a:pt x="487070" y="314960"/>
                </a:lnTo>
                <a:lnTo>
                  <a:pt x="529615" y="314960"/>
                </a:lnTo>
                <a:lnTo>
                  <a:pt x="434594" y="260350"/>
                </a:lnTo>
                <a:close/>
              </a:path>
              <a:path w="1205864" h="724535">
                <a:moveTo>
                  <a:pt x="386321" y="293370"/>
                </a:moveTo>
                <a:lnTo>
                  <a:pt x="342188" y="293370"/>
                </a:lnTo>
                <a:lnTo>
                  <a:pt x="342646" y="313690"/>
                </a:lnTo>
                <a:lnTo>
                  <a:pt x="344766" y="313690"/>
                </a:lnTo>
                <a:lnTo>
                  <a:pt x="348907" y="312420"/>
                </a:lnTo>
                <a:lnTo>
                  <a:pt x="355066" y="311150"/>
                </a:lnTo>
                <a:lnTo>
                  <a:pt x="359054" y="309880"/>
                </a:lnTo>
                <a:lnTo>
                  <a:pt x="361696" y="308610"/>
                </a:lnTo>
                <a:lnTo>
                  <a:pt x="362966" y="307340"/>
                </a:lnTo>
                <a:lnTo>
                  <a:pt x="384581" y="307340"/>
                </a:lnTo>
                <a:lnTo>
                  <a:pt x="381965" y="300990"/>
                </a:lnTo>
                <a:lnTo>
                  <a:pt x="381546" y="295910"/>
                </a:lnTo>
                <a:lnTo>
                  <a:pt x="386321" y="293370"/>
                </a:lnTo>
                <a:close/>
              </a:path>
              <a:path w="1205864" h="724535">
                <a:moveTo>
                  <a:pt x="546735" y="289560"/>
                </a:moveTo>
                <a:lnTo>
                  <a:pt x="535432" y="290830"/>
                </a:lnTo>
                <a:lnTo>
                  <a:pt x="538340" y="309880"/>
                </a:lnTo>
                <a:lnTo>
                  <a:pt x="549935" y="307340"/>
                </a:lnTo>
                <a:lnTo>
                  <a:pt x="546735" y="289560"/>
                </a:lnTo>
                <a:close/>
              </a:path>
              <a:path w="1205864" h="724535">
                <a:moveTo>
                  <a:pt x="383133" y="181610"/>
                </a:moveTo>
                <a:lnTo>
                  <a:pt x="316636" y="297180"/>
                </a:lnTo>
                <a:lnTo>
                  <a:pt x="334175" y="307340"/>
                </a:lnTo>
                <a:lnTo>
                  <a:pt x="342188" y="293370"/>
                </a:lnTo>
                <a:lnTo>
                  <a:pt x="386321" y="293370"/>
                </a:lnTo>
                <a:lnTo>
                  <a:pt x="387778" y="292100"/>
                </a:lnTo>
                <a:lnTo>
                  <a:pt x="345795" y="292100"/>
                </a:lnTo>
                <a:lnTo>
                  <a:pt x="343674" y="290830"/>
                </a:lnTo>
                <a:lnTo>
                  <a:pt x="364451" y="255270"/>
                </a:lnTo>
                <a:lnTo>
                  <a:pt x="416737" y="255270"/>
                </a:lnTo>
                <a:lnTo>
                  <a:pt x="377520" y="232410"/>
                </a:lnTo>
                <a:lnTo>
                  <a:pt x="391464" y="208280"/>
                </a:lnTo>
                <a:lnTo>
                  <a:pt x="428077" y="208280"/>
                </a:lnTo>
                <a:lnTo>
                  <a:pt x="383133" y="181610"/>
                </a:lnTo>
                <a:close/>
              </a:path>
              <a:path w="1205864" h="724535">
                <a:moveTo>
                  <a:pt x="560349" y="279400"/>
                </a:moveTo>
                <a:lnTo>
                  <a:pt x="549046" y="281940"/>
                </a:lnTo>
                <a:lnTo>
                  <a:pt x="551726" y="299720"/>
                </a:lnTo>
                <a:lnTo>
                  <a:pt x="563549" y="298450"/>
                </a:lnTo>
                <a:lnTo>
                  <a:pt x="560349" y="279400"/>
                </a:lnTo>
                <a:close/>
              </a:path>
              <a:path w="1205864" h="724535">
                <a:moveTo>
                  <a:pt x="465518" y="237490"/>
                </a:moveTo>
                <a:lnTo>
                  <a:pt x="455129" y="255270"/>
                </a:lnTo>
                <a:lnTo>
                  <a:pt x="529945" y="298450"/>
                </a:lnTo>
                <a:lnTo>
                  <a:pt x="540346" y="280670"/>
                </a:lnTo>
                <a:lnTo>
                  <a:pt x="465518" y="237490"/>
                </a:lnTo>
                <a:close/>
              </a:path>
              <a:path w="1205864" h="724535">
                <a:moveTo>
                  <a:pt x="416737" y="255270"/>
                </a:moveTo>
                <a:lnTo>
                  <a:pt x="364451" y="255270"/>
                </a:lnTo>
                <a:lnTo>
                  <a:pt x="362966" y="259080"/>
                </a:lnTo>
                <a:lnTo>
                  <a:pt x="361848" y="265430"/>
                </a:lnTo>
                <a:lnTo>
                  <a:pt x="361086" y="271780"/>
                </a:lnTo>
                <a:lnTo>
                  <a:pt x="360121" y="279400"/>
                </a:lnTo>
                <a:lnTo>
                  <a:pt x="359841" y="284480"/>
                </a:lnTo>
                <a:lnTo>
                  <a:pt x="360222" y="285750"/>
                </a:lnTo>
                <a:lnTo>
                  <a:pt x="359092" y="287020"/>
                </a:lnTo>
                <a:lnTo>
                  <a:pt x="356628" y="288290"/>
                </a:lnTo>
                <a:lnTo>
                  <a:pt x="352831" y="289560"/>
                </a:lnTo>
                <a:lnTo>
                  <a:pt x="348843" y="290830"/>
                </a:lnTo>
                <a:lnTo>
                  <a:pt x="345795" y="292100"/>
                </a:lnTo>
                <a:lnTo>
                  <a:pt x="387778" y="292100"/>
                </a:lnTo>
                <a:lnTo>
                  <a:pt x="392150" y="288290"/>
                </a:lnTo>
                <a:lnTo>
                  <a:pt x="399008" y="279400"/>
                </a:lnTo>
                <a:lnTo>
                  <a:pt x="403980" y="274320"/>
                </a:lnTo>
                <a:lnTo>
                  <a:pt x="404903" y="273050"/>
                </a:lnTo>
                <a:lnTo>
                  <a:pt x="379387" y="273050"/>
                </a:lnTo>
                <a:lnTo>
                  <a:pt x="379450" y="269240"/>
                </a:lnTo>
                <a:lnTo>
                  <a:pt x="380644" y="264160"/>
                </a:lnTo>
                <a:lnTo>
                  <a:pt x="382981" y="257810"/>
                </a:lnTo>
                <a:lnTo>
                  <a:pt x="415180" y="257810"/>
                </a:lnTo>
                <a:lnTo>
                  <a:pt x="416737" y="255270"/>
                </a:lnTo>
                <a:close/>
              </a:path>
              <a:path w="1205864" h="724535">
                <a:moveTo>
                  <a:pt x="282270" y="228600"/>
                </a:moveTo>
                <a:lnTo>
                  <a:pt x="273964" y="242570"/>
                </a:lnTo>
                <a:lnTo>
                  <a:pt x="292544" y="254000"/>
                </a:lnTo>
                <a:lnTo>
                  <a:pt x="279768" y="275590"/>
                </a:lnTo>
                <a:lnTo>
                  <a:pt x="297840" y="285750"/>
                </a:lnTo>
                <a:lnTo>
                  <a:pt x="310603" y="264160"/>
                </a:lnTo>
                <a:lnTo>
                  <a:pt x="329066" y="264160"/>
                </a:lnTo>
                <a:lnTo>
                  <a:pt x="332841" y="257810"/>
                </a:lnTo>
                <a:lnTo>
                  <a:pt x="318909" y="248920"/>
                </a:lnTo>
                <a:lnTo>
                  <a:pt x="323659" y="241300"/>
                </a:lnTo>
                <a:lnTo>
                  <a:pt x="346430" y="241300"/>
                </a:lnTo>
                <a:lnTo>
                  <a:pt x="347865" y="238760"/>
                </a:lnTo>
                <a:lnTo>
                  <a:pt x="300850" y="238760"/>
                </a:lnTo>
                <a:lnTo>
                  <a:pt x="282270" y="228600"/>
                </a:lnTo>
                <a:close/>
              </a:path>
              <a:path w="1205864" h="724535">
                <a:moveTo>
                  <a:pt x="415180" y="257810"/>
                </a:moveTo>
                <a:lnTo>
                  <a:pt x="382981" y="257810"/>
                </a:lnTo>
                <a:lnTo>
                  <a:pt x="390207" y="261620"/>
                </a:lnTo>
                <a:lnTo>
                  <a:pt x="387045" y="266700"/>
                </a:lnTo>
                <a:lnTo>
                  <a:pt x="383438" y="270510"/>
                </a:lnTo>
                <a:lnTo>
                  <a:pt x="379387" y="273050"/>
                </a:lnTo>
                <a:lnTo>
                  <a:pt x="404903" y="273050"/>
                </a:lnTo>
                <a:lnTo>
                  <a:pt x="408592" y="267970"/>
                </a:lnTo>
                <a:lnTo>
                  <a:pt x="412844" y="261620"/>
                </a:lnTo>
                <a:lnTo>
                  <a:pt x="415180" y="257810"/>
                </a:lnTo>
                <a:close/>
              </a:path>
              <a:path w="1205864" h="724535">
                <a:moveTo>
                  <a:pt x="329066" y="264160"/>
                </a:moveTo>
                <a:lnTo>
                  <a:pt x="310603" y="264160"/>
                </a:lnTo>
                <a:lnTo>
                  <a:pt x="324535" y="271780"/>
                </a:lnTo>
                <a:lnTo>
                  <a:pt x="329066" y="264160"/>
                </a:lnTo>
                <a:close/>
              </a:path>
              <a:path w="1205864" h="724535">
                <a:moveTo>
                  <a:pt x="346430" y="241300"/>
                </a:moveTo>
                <a:lnTo>
                  <a:pt x="323659" y="241300"/>
                </a:lnTo>
                <a:lnTo>
                  <a:pt x="340690" y="251460"/>
                </a:lnTo>
                <a:lnTo>
                  <a:pt x="346430" y="241300"/>
                </a:lnTo>
                <a:close/>
              </a:path>
              <a:path w="1205864" h="724535">
                <a:moveTo>
                  <a:pt x="397573" y="218440"/>
                </a:moveTo>
                <a:lnTo>
                  <a:pt x="393090" y="234950"/>
                </a:lnTo>
                <a:lnTo>
                  <a:pt x="416648" y="248920"/>
                </a:lnTo>
                <a:lnTo>
                  <a:pt x="422719" y="246380"/>
                </a:lnTo>
                <a:lnTo>
                  <a:pt x="435610" y="224790"/>
                </a:lnTo>
                <a:lnTo>
                  <a:pt x="409041" y="224790"/>
                </a:lnTo>
                <a:lnTo>
                  <a:pt x="406349" y="223520"/>
                </a:lnTo>
                <a:lnTo>
                  <a:pt x="397573" y="218440"/>
                </a:lnTo>
                <a:close/>
              </a:path>
              <a:path w="1205864" h="724535">
                <a:moveTo>
                  <a:pt x="214668" y="217170"/>
                </a:moveTo>
                <a:lnTo>
                  <a:pt x="208788" y="236220"/>
                </a:lnTo>
                <a:lnTo>
                  <a:pt x="222719" y="243840"/>
                </a:lnTo>
                <a:lnTo>
                  <a:pt x="229032" y="246380"/>
                </a:lnTo>
                <a:lnTo>
                  <a:pt x="234559" y="246380"/>
                </a:lnTo>
                <a:lnTo>
                  <a:pt x="239300" y="243840"/>
                </a:lnTo>
                <a:lnTo>
                  <a:pt x="243255" y="238760"/>
                </a:lnTo>
                <a:lnTo>
                  <a:pt x="251293" y="224790"/>
                </a:lnTo>
                <a:lnTo>
                  <a:pt x="227177" y="224790"/>
                </a:lnTo>
                <a:lnTo>
                  <a:pt x="224472" y="222250"/>
                </a:lnTo>
                <a:lnTo>
                  <a:pt x="214668" y="217170"/>
                </a:lnTo>
                <a:close/>
              </a:path>
              <a:path w="1205864" h="724535">
                <a:moveTo>
                  <a:pt x="293573" y="204470"/>
                </a:moveTo>
                <a:lnTo>
                  <a:pt x="284962" y="218440"/>
                </a:lnTo>
                <a:lnTo>
                  <a:pt x="305600" y="231140"/>
                </a:lnTo>
                <a:lnTo>
                  <a:pt x="300850" y="238760"/>
                </a:lnTo>
                <a:lnTo>
                  <a:pt x="347865" y="238760"/>
                </a:lnTo>
                <a:lnTo>
                  <a:pt x="349300" y="236220"/>
                </a:lnTo>
                <a:lnTo>
                  <a:pt x="343103" y="232410"/>
                </a:lnTo>
                <a:lnTo>
                  <a:pt x="351624" y="223520"/>
                </a:lnTo>
                <a:lnTo>
                  <a:pt x="326593" y="223520"/>
                </a:lnTo>
                <a:lnTo>
                  <a:pt x="319887" y="219710"/>
                </a:lnTo>
                <a:lnTo>
                  <a:pt x="323793" y="209550"/>
                </a:lnTo>
                <a:lnTo>
                  <a:pt x="303377" y="209550"/>
                </a:lnTo>
                <a:lnTo>
                  <a:pt x="293573" y="204470"/>
                </a:lnTo>
                <a:close/>
              </a:path>
              <a:path w="1205864" h="724535">
                <a:moveTo>
                  <a:pt x="359457" y="208280"/>
                </a:moveTo>
                <a:lnTo>
                  <a:pt x="324281" y="208280"/>
                </a:lnTo>
                <a:lnTo>
                  <a:pt x="334086" y="213360"/>
                </a:lnTo>
                <a:lnTo>
                  <a:pt x="326593" y="223520"/>
                </a:lnTo>
                <a:lnTo>
                  <a:pt x="351624" y="223520"/>
                </a:lnTo>
                <a:lnTo>
                  <a:pt x="355231" y="226060"/>
                </a:lnTo>
                <a:lnTo>
                  <a:pt x="363842" y="210820"/>
                </a:lnTo>
                <a:lnTo>
                  <a:pt x="359457" y="208280"/>
                </a:lnTo>
                <a:close/>
              </a:path>
              <a:path w="1205864" h="724535">
                <a:moveTo>
                  <a:pt x="206743" y="152400"/>
                </a:moveTo>
                <a:lnTo>
                  <a:pt x="171119" y="213360"/>
                </a:lnTo>
                <a:lnTo>
                  <a:pt x="189179" y="224790"/>
                </a:lnTo>
                <a:lnTo>
                  <a:pt x="201345" y="203200"/>
                </a:lnTo>
                <a:lnTo>
                  <a:pt x="225389" y="203200"/>
                </a:lnTo>
                <a:lnTo>
                  <a:pt x="207289" y="193040"/>
                </a:lnTo>
                <a:lnTo>
                  <a:pt x="209664" y="189230"/>
                </a:lnTo>
                <a:lnTo>
                  <a:pt x="234503" y="189230"/>
                </a:lnTo>
                <a:lnTo>
                  <a:pt x="215595" y="177800"/>
                </a:lnTo>
                <a:lnTo>
                  <a:pt x="217970" y="173990"/>
                </a:lnTo>
                <a:lnTo>
                  <a:pt x="244853" y="173990"/>
                </a:lnTo>
                <a:lnTo>
                  <a:pt x="206743" y="152400"/>
                </a:lnTo>
                <a:close/>
              </a:path>
              <a:path w="1205864" h="724535">
                <a:moveTo>
                  <a:pt x="225389" y="203200"/>
                </a:moveTo>
                <a:lnTo>
                  <a:pt x="201345" y="203200"/>
                </a:lnTo>
                <a:lnTo>
                  <a:pt x="230759" y="219710"/>
                </a:lnTo>
                <a:lnTo>
                  <a:pt x="228981" y="224790"/>
                </a:lnTo>
                <a:lnTo>
                  <a:pt x="251293" y="224790"/>
                </a:lnTo>
                <a:lnTo>
                  <a:pt x="260062" y="209550"/>
                </a:lnTo>
                <a:lnTo>
                  <a:pt x="236702" y="209550"/>
                </a:lnTo>
                <a:lnTo>
                  <a:pt x="225389" y="203200"/>
                </a:lnTo>
                <a:close/>
              </a:path>
              <a:path w="1205864" h="724535">
                <a:moveTo>
                  <a:pt x="428077" y="208280"/>
                </a:moveTo>
                <a:lnTo>
                  <a:pt x="391464" y="208280"/>
                </a:lnTo>
                <a:lnTo>
                  <a:pt x="412623" y="220980"/>
                </a:lnTo>
                <a:lnTo>
                  <a:pt x="412038" y="220980"/>
                </a:lnTo>
                <a:lnTo>
                  <a:pt x="410946" y="224790"/>
                </a:lnTo>
                <a:lnTo>
                  <a:pt x="435610" y="224790"/>
                </a:lnTo>
                <a:lnTo>
                  <a:pt x="440918" y="215900"/>
                </a:lnTo>
                <a:lnTo>
                  <a:pt x="428077" y="208280"/>
                </a:lnTo>
                <a:close/>
              </a:path>
              <a:path w="1205864" h="724535">
                <a:moveTo>
                  <a:pt x="234503" y="189230"/>
                </a:moveTo>
                <a:lnTo>
                  <a:pt x="209664" y="189230"/>
                </a:lnTo>
                <a:lnTo>
                  <a:pt x="239077" y="205740"/>
                </a:lnTo>
                <a:lnTo>
                  <a:pt x="236702" y="209550"/>
                </a:lnTo>
                <a:lnTo>
                  <a:pt x="260062" y="209550"/>
                </a:lnTo>
                <a:lnTo>
                  <a:pt x="268100" y="195580"/>
                </a:lnTo>
                <a:lnTo>
                  <a:pt x="245008" y="195580"/>
                </a:lnTo>
                <a:lnTo>
                  <a:pt x="234503" y="189230"/>
                </a:lnTo>
                <a:close/>
              </a:path>
              <a:path w="1205864" h="724535">
                <a:moveTo>
                  <a:pt x="309664" y="179070"/>
                </a:moveTo>
                <a:lnTo>
                  <a:pt x="301053" y="194310"/>
                </a:lnTo>
                <a:lnTo>
                  <a:pt x="307759" y="198120"/>
                </a:lnTo>
                <a:lnTo>
                  <a:pt x="303377" y="209550"/>
                </a:lnTo>
                <a:lnTo>
                  <a:pt x="323793" y="209550"/>
                </a:lnTo>
                <a:lnTo>
                  <a:pt x="324281" y="208280"/>
                </a:lnTo>
                <a:lnTo>
                  <a:pt x="359457" y="208280"/>
                </a:lnTo>
                <a:lnTo>
                  <a:pt x="346303" y="200660"/>
                </a:lnTo>
                <a:lnTo>
                  <a:pt x="350456" y="193040"/>
                </a:lnTo>
                <a:lnTo>
                  <a:pt x="369189" y="193040"/>
                </a:lnTo>
                <a:lnTo>
                  <a:pt x="370560" y="190500"/>
                </a:lnTo>
                <a:lnTo>
                  <a:pt x="328764" y="190500"/>
                </a:lnTo>
                <a:lnTo>
                  <a:pt x="309664" y="179070"/>
                </a:lnTo>
                <a:close/>
              </a:path>
              <a:path w="1205864" h="724535">
                <a:moveTo>
                  <a:pt x="209626" y="74930"/>
                </a:moveTo>
                <a:lnTo>
                  <a:pt x="140449" y="195580"/>
                </a:lnTo>
                <a:lnTo>
                  <a:pt x="158508" y="205740"/>
                </a:lnTo>
                <a:lnTo>
                  <a:pt x="206311" y="123190"/>
                </a:lnTo>
                <a:lnTo>
                  <a:pt x="220034" y="123190"/>
                </a:lnTo>
                <a:lnTo>
                  <a:pt x="220497" y="116840"/>
                </a:lnTo>
                <a:lnTo>
                  <a:pt x="210464" y="115570"/>
                </a:lnTo>
                <a:lnTo>
                  <a:pt x="227685" y="86360"/>
                </a:lnTo>
                <a:lnTo>
                  <a:pt x="209626" y="74930"/>
                </a:lnTo>
                <a:close/>
              </a:path>
              <a:path w="1205864" h="724535">
                <a:moveTo>
                  <a:pt x="369189" y="193040"/>
                </a:moveTo>
                <a:lnTo>
                  <a:pt x="350456" y="193040"/>
                </a:lnTo>
                <a:lnTo>
                  <a:pt x="364388" y="201930"/>
                </a:lnTo>
                <a:lnTo>
                  <a:pt x="369189" y="193040"/>
                </a:lnTo>
                <a:close/>
              </a:path>
              <a:path w="1205864" h="724535">
                <a:moveTo>
                  <a:pt x="244853" y="173990"/>
                </a:moveTo>
                <a:lnTo>
                  <a:pt x="217970" y="173990"/>
                </a:lnTo>
                <a:lnTo>
                  <a:pt x="247383" y="191770"/>
                </a:lnTo>
                <a:lnTo>
                  <a:pt x="245008" y="195580"/>
                </a:lnTo>
                <a:lnTo>
                  <a:pt x="268100" y="195580"/>
                </a:lnTo>
                <a:lnTo>
                  <a:pt x="271754" y="189230"/>
                </a:lnTo>
                <a:lnTo>
                  <a:pt x="244853" y="173990"/>
                </a:lnTo>
                <a:close/>
              </a:path>
              <a:path w="1205864" h="724535">
                <a:moveTo>
                  <a:pt x="220034" y="123190"/>
                </a:moveTo>
                <a:lnTo>
                  <a:pt x="206311" y="123190"/>
                </a:lnTo>
                <a:lnTo>
                  <a:pt x="204279" y="134620"/>
                </a:lnTo>
                <a:lnTo>
                  <a:pt x="200126" y="142240"/>
                </a:lnTo>
                <a:lnTo>
                  <a:pt x="284238" y="190500"/>
                </a:lnTo>
                <a:lnTo>
                  <a:pt x="291947" y="176530"/>
                </a:lnTo>
                <a:lnTo>
                  <a:pt x="258927" y="157480"/>
                </a:lnTo>
                <a:lnTo>
                  <a:pt x="260705" y="154940"/>
                </a:lnTo>
                <a:lnTo>
                  <a:pt x="289408" y="154940"/>
                </a:lnTo>
                <a:lnTo>
                  <a:pt x="276461" y="147320"/>
                </a:lnTo>
                <a:lnTo>
                  <a:pt x="240868" y="147320"/>
                </a:lnTo>
                <a:lnTo>
                  <a:pt x="219202" y="134620"/>
                </a:lnTo>
                <a:lnTo>
                  <a:pt x="220034" y="123190"/>
                </a:lnTo>
                <a:close/>
              </a:path>
              <a:path w="1205864" h="724535">
                <a:moveTo>
                  <a:pt x="325831" y="158750"/>
                </a:moveTo>
                <a:lnTo>
                  <a:pt x="316915" y="173990"/>
                </a:lnTo>
                <a:lnTo>
                  <a:pt x="332917" y="182880"/>
                </a:lnTo>
                <a:lnTo>
                  <a:pt x="328764" y="190500"/>
                </a:lnTo>
                <a:lnTo>
                  <a:pt x="370560" y="190500"/>
                </a:lnTo>
                <a:lnTo>
                  <a:pt x="373303" y="185420"/>
                </a:lnTo>
                <a:lnTo>
                  <a:pt x="359359" y="177800"/>
                </a:lnTo>
                <a:lnTo>
                  <a:pt x="365432" y="167640"/>
                </a:lnTo>
                <a:lnTo>
                  <a:pt x="341820" y="167640"/>
                </a:lnTo>
                <a:lnTo>
                  <a:pt x="325831" y="158750"/>
                </a:lnTo>
                <a:close/>
              </a:path>
              <a:path w="1205864" h="724535">
                <a:moveTo>
                  <a:pt x="102767" y="143510"/>
                </a:moveTo>
                <a:lnTo>
                  <a:pt x="63741" y="143510"/>
                </a:lnTo>
                <a:lnTo>
                  <a:pt x="95211" y="162560"/>
                </a:lnTo>
                <a:lnTo>
                  <a:pt x="91655" y="167640"/>
                </a:lnTo>
                <a:lnTo>
                  <a:pt x="109715" y="179070"/>
                </a:lnTo>
                <a:lnTo>
                  <a:pt x="129201" y="144780"/>
                </a:lnTo>
                <a:lnTo>
                  <a:pt x="105016" y="144780"/>
                </a:lnTo>
                <a:lnTo>
                  <a:pt x="102767" y="143510"/>
                </a:lnTo>
                <a:close/>
              </a:path>
              <a:path w="1205864" h="724535">
                <a:moveTo>
                  <a:pt x="289408" y="154940"/>
                </a:moveTo>
                <a:lnTo>
                  <a:pt x="260705" y="154940"/>
                </a:lnTo>
                <a:lnTo>
                  <a:pt x="284441" y="168910"/>
                </a:lnTo>
                <a:lnTo>
                  <a:pt x="291566" y="156210"/>
                </a:lnTo>
                <a:lnTo>
                  <a:pt x="289408" y="154940"/>
                </a:lnTo>
                <a:close/>
              </a:path>
              <a:path w="1205864" h="724535">
                <a:moveTo>
                  <a:pt x="348653" y="156210"/>
                </a:moveTo>
                <a:lnTo>
                  <a:pt x="341820" y="167640"/>
                </a:lnTo>
                <a:lnTo>
                  <a:pt x="365432" y="167640"/>
                </a:lnTo>
                <a:lnTo>
                  <a:pt x="366191" y="166370"/>
                </a:lnTo>
                <a:lnTo>
                  <a:pt x="348653" y="156210"/>
                </a:lnTo>
                <a:close/>
              </a:path>
              <a:path w="1205864" h="724535">
                <a:moveTo>
                  <a:pt x="300454" y="139700"/>
                </a:moveTo>
                <a:lnTo>
                  <a:pt x="269316" y="139700"/>
                </a:lnTo>
                <a:lnTo>
                  <a:pt x="299758" y="157480"/>
                </a:lnTo>
                <a:lnTo>
                  <a:pt x="307479" y="143510"/>
                </a:lnTo>
                <a:lnTo>
                  <a:pt x="300454" y="139700"/>
                </a:lnTo>
                <a:close/>
              </a:path>
              <a:path w="1205864" h="724535">
                <a:moveTo>
                  <a:pt x="83972" y="67310"/>
                </a:moveTo>
                <a:lnTo>
                  <a:pt x="42113" y="139700"/>
                </a:lnTo>
                <a:lnTo>
                  <a:pt x="60172" y="149860"/>
                </a:lnTo>
                <a:lnTo>
                  <a:pt x="63741" y="143510"/>
                </a:lnTo>
                <a:lnTo>
                  <a:pt x="102767" y="143510"/>
                </a:lnTo>
                <a:lnTo>
                  <a:pt x="73533" y="127000"/>
                </a:lnTo>
                <a:lnTo>
                  <a:pt x="80060" y="115570"/>
                </a:lnTo>
                <a:lnTo>
                  <a:pt x="117949" y="115570"/>
                </a:lnTo>
                <a:lnTo>
                  <a:pt x="117754" y="114300"/>
                </a:lnTo>
                <a:lnTo>
                  <a:pt x="116928" y="110490"/>
                </a:lnTo>
                <a:lnTo>
                  <a:pt x="118757" y="109220"/>
                </a:lnTo>
                <a:lnTo>
                  <a:pt x="83629" y="109220"/>
                </a:lnTo>
                <a:lnTo>
                  <a:pt x="94310" y="90170"/>
                </a:lnTo>
                <a:lnTo>
                  <a:pt x="112776" y="90170"/>
                </a:lnTo>
                <a:lnTo>
                  <a:pt x="112191" y="87630"/>
                </a:lnTo>
                <a:lnTo>
                  <a:pt x="96100" y="87630"/>
                </a:lnTo>
                <a:lnTo>
                  <a:pt x="102031" y="77470"/>
                </a:lnTo>
                <a:lnTo>
                  <a:pt x="83972" y="67310"/>
                </a:lnTo>
                <a:close/>
              </a:path>
              <a:path w="1205864" h="724535">
                <a:moveTo>
                  <a:pt x="228104" y="119380"/>
                </a:moveTo>
                <a:lnTo>
                  <a:pt x="220979" y="132080"/>
                </a:lnTo>
                <a:lnTo>
                  <a:pt x="242646" y="144780"/>
                </a:lnTo>
                <a:lnTo>
                  <a:pt x="240868" y="147320"/>
                </a:lnTo>
                <a:lnTo>
                  <a:pt x="276461" y="147320"/>
                </a:lnTo>
                <a:lnTo>
                  <a:pt x="267830" y="142240"/>
                </a:lnTo>
                <a:lnTo>
                  <a:pt x="269316" y="139700"/>
                </a:lnTo>
                <a:lnTo>
                  <a:pt x="300454" y="139700"/>
                </a:lnTo>
                <a:lnTo>
                  <a:pt x="286404" y="132080"/>
                </a:lnTo>
                <a:lnTo>
                  <a:pt x="249770" y="132080"/>
                </a:lnTo>
                <a:lnTo>
                  <a:pt x="228104" y="119380"/>
                </a:lnTo>
                <a:close/>
              </a:path>
              <a:path w="1205864" h="724535">
                <a:moveTo>
                  <a:pt x="137140" y="130810"/>
                </a:moveTo>
                <a:lnTo>
                  <a:pt x="113322" y="130810"/>
                </a:lnTo>
                <a:lnTo>
                  <a:pt x="105016" y="144780"/>
                </a:lnTo>
                <a:lnTo>
                  <a:pt x="129201" y="144780"/>
                </a:lnTo>
                <a:lnTo>
                  <a:pt x="137140" y="130810"/>
                </a:lnTo>
                <a:close/>
              </a:path>
              <a:path w="1205864" h="724535">
                <a:moveTo>
                  <a:pt x="25971" y="105410"/>
                </a:moveTo>
                <a:lnTo>
                  <a:pt x="21551" y="127000"/>
                </a:lnTo>
                <a:lnTo>
                  <a:pt x="37033" y="135890"/>
                </a:lnTo>
                <a:lnTo>
                  <a:pt x="41910" y="134620"/>
                </a:lnTo>
                <a:lnTo>
                  <a:pt x="55664" y="110490"/>
                </a:lnTo>
                <a:lnTo>
                  <a:pt x="32804" y="110490"/>
                </a:lnTo>
                <a:lnTo>
                  <a:pt x="30099" y="107950"/>
                </a:lnTo>
                <a:lnTo>
                  <a:pt x="25971" y="105410"/>
                </a:lnTo>
                <a:close/>
              </a:path>
              <a:path w="1205864" h="724535">
                <a:moveTo>
                  <a:pt x="133515" y="95250"/>
                </a:moveTo>
                <a:lnTo>
                  <a:pt x="118668" y="121920"/>
                </a:lnTo>
                <a:lnTo>
                  <a:pt x="100203" y="121920"/>
                </a:lnTo>
                <a:lnTo>
                  <a:pt x="101523" y="127000"/>
                </a:lnTo>
                <a:lnTo>
                  <a:pt x="101777" y="132080"/>
                </a:lnTo>
                <a:lnTo>
                  <a:pt x="100977" y="135890"/>
                </a:lnTo>
                <a:lnTo>
                  <a:pt x="113322" y="130810"/>
                </a:lnTo>
                <a:lnTo>
                  <a:pt x="137140" y="130810"/>
                </a:lnTo>
                <a:lnTo>
                  <a:pt x="151574" y="105410"/>
                </a:lnTo>
                <a:lnTo>
                  <a:pt x="133515" y="95250"/>
                </a:lnTo>
                <a:close/>
              </a:path>
              <a:path w="1205864" h="724535">
                <a:moveTo>
                  <a:pt x="180098" y="96520"/>
                </a:moveTo>
                <a:lnTo>
                  <a:pt x="174526" y="106680"/>
                </a:lnTo>
                <a:lnTo>
                  <a:pt x="169086" y="114300"/>
                </a:lnTo>
                <a:lnTo>
                  <a:pt x="163777" y="120650"/>
                </a:lnTo>
                <a:lnTo>
                  <a:pt x="158597" y="127000"/>
                </a:lnTo>
                <a:lnTo>
                  <a:pt x="170611" y="135890"/>
                </a:lnTo>
                <a:lnTo>
                  <a:pt x="173790" y="132080"/>
                </a:lnTo>
                <a:lnTo>
                  <a:pt x="178223" y="125730"/>
                </a:lnTo>
                <a:lnTo>
                  <a:pt x="183911" y="116840"/>
                </a:lnTo>
                <a:lnTo>
                  <a:pt x="190855" y="104140"/>
                </a:lnTo>
                <a:lnTo>
                  <a:pt x="180098" y="96520"/>
                </a:lnTo>
                <a:close/>
              </a:path>
              <a:path w="1205864" h="724535">
                <a:moveTo>
                  <a:pt x="228536" y="99060"/>
                </a:moveTo>
                <a:lnTo>
                  <a:pt x="220814" y="111760"/>
                </a:lnTo>
                <a:lnTo>
                  <a:pt x="251256" y="129540"/>
                </a:lnTo>
                <a:lnTo>
                  <a:pt x="249770" y="132080"/>
                </a:lnTo>
                <a:lnTo>
                  <a:pt x="286404" y="132080"/>
                </a:lnTo>
                <a:lnTo>
                  <a:pt x="277037" y="127000"/>
                </a:lnTo>
                <a:lnTo>
                  <a:pt x="282384" y="116840"/>
                </a:lnTo>
                <a:lnTo>
                  <a:pt x="280127" y="115570"/>
                </a:lnTo>
                <a:lnTo>
                  <a:pt x="258978" y="115570"/>
                </a:lnTo>
                <a:lnTo>
                  <a:pt x="228536" y="99060"/>
                </a:lnTo>
                <a:close/>
              </a:path>
              <a:path w="1205864" h="724535">
                <a:moveTo>
                  <a:pt x="117949" y="115570"/>
                </a:moveTo>
                <a:lnTo>
                  <a:pt x="80060" y="115570"/>
                </a:lnTo>
                <a:lnTo>
                  <a:pt x="84747" y="130810"/>
                </a:lnTo>
                <a:lnTo>
                  <a:pt x="86372" y="130810"/>
                </a:lnTo>
                <a:lnTo>
                  <a:pt x="89204" y="129540"/>
                </a:lnTo>
                <a:lnTo>
                  <a:pt x="97294" y="124460"/>
                </a:lnTo>
                <a:lnTo>
                  <a:pt x="99606" y="123190"/>
                </a:lnTo>
                <a:lnTo>
                  <a:pt x="100203" y="121920"/>
                </a:lnTo>
                <a:lnTo>
                  <a:pt x="118668" y="121920"/>
                </a:lnTo>
                <a:lnTo>
                  <a:pt x="118338" y="118110"/>
                </a:lnTo>
                <a:lnTo>
                  <a:pt x="117949" y="115570"/>
                </a:lnTo>
                <a:close/>
              </a:path>
              <a:path w="1205864" h="724535">
                <a:moveTo>
                  <a:pt x="67627" y="0"/>
                </a:moveTo>
                <a:lnTo>
                  <a:pt x="27254" y="69850"/>
                </a:lnTo>
                <a:lnTo>
                  <a:pt x="0" y="97790"/>
                </a:lnTo>
                <a:lnTo>
                  <a:pt x="7543" y="119380"/>
                </a:lnTo>
                <a:lnTo>
                  <a:pt x="41694" y="82550"/>
                </a:lnTo>
                <a:lnTo>
                  <a:pt x="71589" y="82550"/>
                </a:lnTo>
                <a:lnTo>
                  <a:pt x="78105" y="71120"/>
                </a:lnTo>
                <a:lnTo>
                  <a:pt x="56273" y="71120"/>
                </a:lnTo>
                <a:lnTo>
                  <a:pt x="51117" y="68580"/>
                </a:lnTo>
                <a:lnTo>
                  <a:pt x="58826" y="54610"/>
                </a:lnTo>
                <a:lnTo>
                  <a:pt x="87515" y="54610"/>
                </a:lnTo>
                <a:lnTo>
                  <a:pt x="94754" y="41910"/>
                </a:lnTo>
                <a:lnTo>
                  <a:pt x="72898" y="41910"/>
                </a:lnTo>
                <a:lnTo>
                  <a:pt x="67741" y="39370"/>
                </a:lnTo>
                <a:lnTo>
                  <a:pt x="74866" y="26670"/>
                </a:lnTo>
                <a:lnTo>
                  <a:pt x="103441" y="26670"/>
                </a:lnTo>
                <a:lnTo>
                  <a:pt x="106337" y="21590"/>
                </a:lnTo>
                <a:lnTo>
                  <a:pt x="67627" y="0"/>
                </a:lnTo>
                <a:close/>
              </a:path>
              <a:path w="1205864" h="724535">
                <a:moveTo>
                  <a:pt x="264325" y="106680"/>
                </a:moveTo>
                <a:lnTo>
                  <a:pt x="258978" y="115570"/>
                </a:lnTo>
                <a:lnTo>
                  <a:pt x="280127" y="115570"/>
                </a:lnTo>
                <a:lnTo>
                  <a:pt x="264325" y="106680"/>
                </a:lnTo>
                <a:close/>
              </a:path>
              <a:path w="1205864" h="724535">
                <a:moveTo>
                  <a:pt x="71589" y="82550"/>
                </a:moveTo>
                <a:lnTo>
                  <a:pt x="41694" y="82550"/>
                </a:lnTo>
                <a:lnTo>
                  <a:pt x="47371" y="86360"/>
                </a:lnTo>
                <a:lnTo>
                  <a:pt x="35788" y="106680"/>
                </a:lnTo>
                <a:lnTo>
                  <a:pt x="34696" y="110490"/>
                </a:lnTo>
                <a:lnTo>
                  <a:pt x="55664" y="110490"/>
                </a:lnTo>
                <a:lnTo>
                  <a:pt x="71589" y="82550"/>
                </a:lnTo>
                <a:close/>
              </a:path>
              <a:path w="1205864" h="724535">
                <a:moveTo>
                  <a:pt x="124409" y="77470"/>
                </a:moveTo>
                <a:lnTo>
                  <a:pt x="119761" y="83820"/>
                </a:lnTo>
                <a:lnTo>
                  <a:pt x="115887" y="88900"/>
                </a:lnTo>
                <a:lnTo>
                  <a:pt x="112776" y="90170"/>
                </a:lnTo>
                <a:lnTo>
                  <a:pt x="94310" y="90170"/>
                </a:lnTo>
                <a:lnTo>
                  <a:pt x="95783" y="92710"/>
                </a:lnTo>
                <a:lnTo>
                  <a:pt x="96634" y="96520"/>
                </a:lnTo>
                <a:lnTo>
                  <a:pt x="96862" y="101600"/>
                </a:lnTo>
                <a:lnTo>
                  <a:pt x="95732" y="102870"/>
                </a:lnTo>
                <a:lnTo>
                  <a:pt x="93776" y="104140"/>
                </a:lnTo>
                <a:lnTo>
                  <a:pt x="91020" y="106680"/>
                </a:lnTo>
                <a:lnTo>
                  <a:pt x="87718" y="107950"/>
                </a:lnTo>
                <a:lnTo>
                  <a:pt x="85255" y="109220"/>
                </a:lnTo>
                <a:lnTo>
                  <a:pt x="118757" y="109220"/>
                </a:lnTo>
                <a:lnTo>
                  <a:pt x="121932" y="106680"/>
                </a:lnTo>
                <a:lnTo>
                  <a:pt x="126479" y="101600"/>
                </a:lnTo>
                <a:lnTo>
                  <a:pt x="131216" y="96520"/>
                </a:lnTo>
                <a:lnTo>
                  <a:pt x="134277" y="92710"/>
                </a:lnTo>
                <a:lnTo>
                  <a:pt x="135661" y="90170"/>
                </a:lnTo>
                <a:lnTo>
                  <a:pt x="124409" y="77470"/>
                </a:lnTo>
                <a:close/>
              </a:path>
              <a:path w="1205864" h="724535">
                <a:moveTo>
                  <a:pt x="131533" y="38100"/>
                </a:moveTo>
                <a:lnTo>
                  <a:pt x="131533" y="40640"/>
                </a:lnTo>
                <a:lnTo>
                  <a:pt x="129768" y="46990"/>
                </a:lnTo>
                <a:lnTo>
                  <a:pt x="126238" y="55880"/>
                </a:lnTo>
                <a:lnTo>
                  <a:pt x="123520" y="62230"/>
                </a:lnTo>
                <a:lnTo>
                  <a:pt x="121183" y="67310"/>
                </a:lnTo>
                <a:lnTo>
                  <a:pt x="119265" y="69850"/>
                </a:lnTo>
                <a:lnTo>
                  <a:pt x="135712" y="76200"/>
                </a:lnTo>
                <a:lnTo>
                  <a:pt x="131051" y="78740"/>
                </a:lnTo>
                <a:lnTo>
                  <a:pt x="145326" y="93980"/>
                </a:lnTo>
                <a:lnTo>
                  <a:pt x="150202" y="92710"/>
                </a:lnTo>
                <a:lnTo>
                  <a:pt x="155829" y="88900"/>
                </a:lnTo>
                <a:lnTo>
                  <a:pt x="162191" y="83820"/>
                </a:lnTo>
                <a:lnTo>
                  <a:pt x="168910" y="78740"/>
                </a:lnTo>
                <a:lnTo>
                  <a:pt x="172662" y="74930"/>
                </a:lnTo>
                <a:lnTo>
                  <a:pt x="137922" y="74930"/>
                </a:lnTo>
                <a:lnTo>
                  <a:pt x="139319" y="72390"/>
                </a:lnTo>
                <a:lnTo>
                  <a:pt x="141465" y="67310"/>
                </a:lnTo>
                <a:lnTo>
                  <a:pt x="147320" y="52070"/>
                </a:lnTo>
                <a:lnTo>
                  <a:pt x="149059" y="46990"/>
                </a:lnTo>
                <a:lnTo>
                  <a:pt x="149618" y="43180"/>
                </a:lnTo>
                <a:lnTo>
                  <a:pt x="131533" y="38100"/>
                </a:lnTo>
                <a:close/>
              </a:path>
              <a:path w="1205864" h="724535">
                <a:moveTo>
                  <a:pt x="110667" y="80010"/>
                </a:moveTo>
                <a:lnTo>
                  <a:pt x="96100" y="87630"/>
                </a:lnTo>
                <a:lnTo>
                  <a:pt x="112191" y="87630"/>
                </a:lnTo>
                <a:lnTo>
                  <a:pt x="111899" y="86360"/>
                </a:lnTo>
                <a:lnTo>
                  <a:pt x="111201" y="83820"/>
                </a:lnTo>
                <a:lnTo>
                  <a:pt x="110667" y="80010"/>
                </a:lnTo>
                <a:close/>
              </a:path>
              <a:path w="1205864" h="724535">
                <a:moveTo>
                  <a:pt x="163169" y="53340"/>
                </a:moveTo>
                <a:lnTo>
                  <a:pt x="137922" y="74930"/>
                </a:lnTo>
                <a:lnTo>
                  <a:pt x="172662" y="74930"/>
                </a:lnTo>
                <a:lnTo>
                  <a:pt x="173913" y="73660"/>
                </a:lnTo>
                <a:lnTo>
                  <a:pt x="177228" y="68580"/>
                </a:lnTo>
                <a:lnTo>
                  <a:pt x="163169" y="53340"/>
                </a:lnTo>
                <a:close/>
              </a:path>
              <a:path w="1205864" h="724535">
                <a:moveTo>
                  <a:pt x="87515" y="54610"/>
                </a:moveTo>
                <a:lnTo>
                  <a:pt x="58826" y="54610"/>
                </a:lnTo>
                <a:lnTo>
                  <a:pt x="63995" y="57150"/>
                </a:lnTo>
                <a:lnTo>
                  <a:pt x="56273" y="71120"/>
                </a:lnTo>
                <a:lnTo>
                  <a:pt x="78105" y="71120"/>
                </a:lnTo>
                <a:lnTo>
                  <a:pt x="87515" y="54610"/>
                </a:lnTo>
                <a:close/>
              </a:path>
              <a:path w="1205864" h="724535">
                <a:moveTo>
                  <a:pt x="106159" y="29210"/>
                </a:moveTo>
                <a:lnTo>
                  <a:pt x="94843" y="63500"/>
                </a:lnTo>
                <a:lnTo>
                  <a:pt x="113728" y="68580"/>
                </a:lnTo>
                <a:lnTo>
                  <a:pt x="118281" y="58420"/>
                </a:lnTo>
                <a:lnTo>
                  <a:pt x="121464" y="48260"/>
                </a:lnTo>
                <a:lnTo>
                  <a:pt x="123277" y="40640"/>
                </a:lnTo>
                <a:lnTo>
                  <a:pt x="123723" y="34290"/>
                </a:lnTo>
                <a:lnTo>
                  <a:pt x="106159" y="29210"/>
                </a:lnTo>
                <a:close/>
              </a:path>
              <a:path w="1205864" h="724535">
                <a:moveTo>
                  <a:pt x="103441" y="26670"/>
                </a:moveTo>
                <a:lnTo>
                  <a:pt x="74866" y="26670"/>
                </a:lnTo>
                <a:lnTo>
                  <a:pt x="80022" y="29210"/>
                </a:lnTo>
                <a:lnTo>
                  <a:pt x="72898" y="41910"/>
                </a:lnTo>
                <a:lnTo>
                  <a:pt x="94754" y="41910"/>
                </a:lnTo>
                <a:lnTo>
                  <a:pt x="103441" y="26670"/>
                </a:lnTo>
                <a:close/>
              </a:path>
              <a:path w="1205864" h="724535">
                <a:moveTo>
                  <a:pt x="1163421" y="653738"/>
                </a:moveTo>
                <a:lnTo>
                  <a:pt x="1124038" y="653738"/>
                </a:lnTo>
                <a:lnTo>
                  <a:pt x="1156550" y="672445"/>
                </a:lnTo>
                <a:lnTo>
                  <a:pt x="1136910" y="685916"/>
                </a:lnTo>
                <a:lnTo>
                  <a:pt x="1114486" y="695123"/>
                </a:lnTo>
                <a:lnTo>
                  <a:pt x="1089279" y="700065"/>
                </a:lnTo>
                <a:lnTo>
                  <a:pt x="1061288" y="700741"/>
                </a:lnTo>
                <a:lnTo>
                  <a:pt x="1066825" y="724541"/>
                </a:lnTo>
                <a:lnTo>
                  <a:pt x="1099425" y="722345"/>
                </a:lnTo>
                <a:lnTo>
                  <a:pt x="1130398" y="713720"/>
                </a:lnTo>
                <a:lnTo>
                  <a:pt x="1159747" y="698666"/>
                </a:lnTo>
                <a:lnTo>
                  <a:pt x="1187475" y="677182"/>
                </a:lnTo>
                <a:lnTo>
                  <a:pt x="1178484" y="660469"/>
                </a:lnTo>
                <a:lnTo>
                  <a:pt x="1175118" y="660469"/>
                </a:lnTo>
                <a:lnTo>
                  <a:pt x="1163421" y="653738"/>
                </a:lnTo>
                <a:close/>
              </a:path>
              <a:path w="1205864" h="724535">
                <a:moveTo>
                  <a:pt x="1140612" y="616578"/>
                </a:moveTo>
                <a:lnTo>
                  <a:pt x="1124186" y="627815"/>
                </a:lnTo>
                <a:lnTo>
                  <a:pt x="1107028" y="636744"/>
                </a:lnTo>
                <a:lnTo>
                  <a:pt x="1089139" y="643365"/>
                </a:lnTo>
                <a:lnTo>
                  <a:pt x="1070521" y="647680"/>
                </a:lnTo>
                <a:lnTo>
                  <a:pt x="1078585" y="669486"/>
                </a:lnTo>
                <a:lnTo>
                  <a:pt x="1090843" y="666452"/>
                </a:lnTo>
                <a:lnTo>
                  <a:pt x="1102507" y="662817"/>
                </a:lnTo>
                <a:lnTo>
                  <a:pt x="1113573" y="658579"/>
                </a:lnTo>
                <a:lnTo>
                  <a:pt x="1124038" y="653738"/>
                </a:lnTo>
                <a:lnTo>
                  <a:pt x="1163421" y="653738"/>
                </a:lnTo>
                <a:lnTo>
                  <a:pt x="1144155" y="642651"/>
                </a:lnTo>
                <a:lnTo>
                  <a:pt x="1155039" y="634485"/>
                </a:lnTo>
                <a:lnTo>
                  <a:pt x="1140612" y="616578"/>
                </a:lnTo>
                <a:close/>
              </a:path>
              <a:path w="1205864" h="724535">
                <a:moveTo>
                  <a:pt x="1177848" y="659288"/>
                </a:moveTo>
                <a:lnTo>
                  <a:pt x="1175118" y="660469"/>
                </a:lnTo>
                <a:lnTo>
                  <a:pt x="1178484" y="660469"/>
                </a:lnTo>
                <a:lnTo>
                  <a:pt x="1177848" y="659288"/>
                </a:lnTo>
                <a:close/>
              </a:path>
              <a:path w="1205864" h="724535">
                <a:moveTo>
                  <a:pt x="1182585" y="633164"/>
                </a:moveTo>
                <a:lnTo>
                  <a:pt x="1170241" y="634307"/>
                </a:lnTo>
                <a:lnTo>
                  <a:pt x="1173873" y="654259"/>
                </a:lnTo>
                <a:lnTo>
                  <a:pt x="1186726" y="653408"/>
                </a:lnTo>
                <a:lnTo>
                  <a:pt x="1182585" y="633164"/>
                </a:lnTo>
                <a:close/>
              </a:path>
              <a:path w="1205864" h="724535">
                <a:moveTo>
                  <a:pt x="937387" y="619842"/>
                </a:moveTo>
                <a:lnTo>
                  <a:pt x="934580" y="645013"/>
                </a:lnTo>
                <a:lnTo>
                  <a:pt x="953682" y="647849"/>
                </a:lnTo>
                <a:lnTo>
                  <a:pt x="971653" y="649519"/>
                </a:lnTo>
                <a:lnTo>
                  <a:pt x="988492" y="650021"/>
                </a:lnTo>
                <a:lnTo>
                  <a:pt x="1004201" y="649357"/>
                </a:lnTo>
                <a:lnTo>
                  <a:pt x="1020846" y="647213"/>
                </a:lnTo>
                <a:lnTo>
                  <a:pt x="1037540" y="643640"/>
                </a:lnTo>
                <a:lnTo>
                  <a:pt x="1054284" y="638636"/>
                </a:lnTo>
                <a:lnTo>
                  <a:pt x="1071079" y="632199"/>
                </a:lnTo>
                <a:lnTo>
                  <a:pt x="1070277" y="627246"/>
                </a:lnTo>
                <a:lnTo>
                  <a:pt x="986962" y="627246"/>
                </a:lnTo>
                <a:lnTo>
                  <a:pt x="971154" y="626220"/>
                </a:lnTo>
                <a:lnTo>
                  <a:pt x="954629" y="623751"/>
                </a:lnTo>
                <a:lnTo>
                  <a:pt x="937387" y="619842"/>
                </a:lnTo>
                <a:close/>
              </a:path>
              <a:path w="1205864" h="724535">
                <a:moveTo>
                  <a:pt x="1067155" y="607967"/>
                </a:moveTo>
                <a:lnTo>
                  <a:pt x="1018476" y="624769"/>
                </a:lnTo>
                <a:lnTo>
                  <a:pt x="986962" y="627246"/>
                </a:lnTo>
                <a:lnTo>
                  <a:pt x="1070277" y="627246"/>
                </a:lnTo>
                <a:lnTo>
                  <a:pt x="1067155" y="607967"/>
                </a:lnTo>
                <a:close/>
              </a:path>
              <a:path w="1205864" h="724535">
                <a:moveTo>
                  <a:pt x="926718" y="570833"/>
                </a:moveTo>
                <a:lnTo>
                  <a:pt x="904735" y="570833"/>
                </a:lnTo>
                <a:lnTo>
                  <a:pt x="880097" y="613670"/>
                </a:lnTo>
                <a:lnTo>
                  <a:pt x="896607" y="623169"/>
                </a:lnTo>
                <a:lnTo>
                  <a:pt x="926718" y="570833"/>
                </a:lnTo>
                <a:close/>
              </a:path>
              <a:path w="1205864" h="724535">
                <a:moveTo>
                  <a:pt x="999058" y="541318"/>
                </a:moveTo>
                <a:lnTo>
                  <a:pt x="976947" y="549890"/>
                </a:lnTo>
                <a:lnTo>
                  <a:pt x="981281" y="559291"/>
                </a:lnTo>
                <a:lnTo>
                  <a:pt x="985254" y="568575"/>
                </a:lnTo>
                <a:lnTo>
                  <a:pt x="988868" y="577740"/>
                </a:lnTo>
                <a:lnTo>
                  <a:pt x="992124" y="586784"/>
                </a:lnTo>
                <a:lnTo>
                  <a:pt x="1014742" y="578503"/>
                </a:lnTo>
                <a:lnTo>
                  <a:pt x="1010825" y="568307"/>
                </a:lnTo>
                <a:lnTo>
                  <a:pt x="1006905" y="558710"/>
                </a:lnTo>
                <a:lnTo>
                  <a:pt x="1002982" y="549714"/>
                </a:lnTo>
                <a:lnTo>
                  <a:pt x="999058" y="541318"/>
                </a:lnTo>
                <a:close/>
              </a:path>
              <a:path w="1205864" h="724535">
                <a:moveTo>
                  <a:pt x="868095" y="549763"/>
                </a:moveTo>
                <a:lnTo>
                  <a:pt x="870102" y="570147"/>
                </a:lnTo>
                <a:lnTo>
                  <a:pt x="878746" y="570568"/>
                </a:lnTo>
                <a:lnTo>
                  <a:pt x="887399" y="570823"/>
                </a:lnTo>
                <a:lnTo>
                  <a:pt x="896062" y="570911"/>
                </a:lnTo>
                <a:lnTo>
                  <a:pt x="926724" y="570823"/>
                </a:lnTo>
                <a:lnTo>
                  <a:pt x="928077" y="568470"/>
                </a:lnTo>
                <a:lnTo>
                  <a:pt x="934983" y="567811"/>
                </a:lnTo>
                <a:lnTo>
                  <a:pt x="943146" y="566156"/>
                </a:lnTo>
                <a:lnTo>
                  <a:pt x="952566" y="563505"/>
                </a:lnTo>
                <a:lnTo>
                  <a:pt x="963244" y="559860"/>
                </a:lnTo>
                <a:lnTo>
                  <a:pt x="959957" y="551609"/>
                </a:lnTo>
                <a:lnTo>
                  <a:pt x="893689" y="551609"/>
                </a:lnTo>
                <a:lnTo>
                  <a:pt x="868095" y="549763"/>
                </a:lnTo>
                <a:close/>
              </a:path>
              <a:path w="1205864" h="724535">
                <a:moveTo>
                  <a:pt x="956500" y="542931"/>
                </a:moveTo>
                <a:lnTo>
                  <a:pt x="937893" y="548193"/>
                </a:lnTo>
                <a:lnTo>
                  <a:pt x="916955" y="551086"/>
                </a:lnTo>
                <a:lnTo>
                  <a:pt x="893689" y="551609"/>
                </a:lnTo>
                <a:lnTo>
                  <a:pt x="959957" y="551609"/>
                </a:lnTo>
                <a:lnTo>
                  <a:pt x="956500" y="542931"/>
                </a:lnTo>
                <a:close/>
              </a:path>
              <a:path w="1205864" h="724535">
                <a:moveTo>
                  <a:pt x="1200937" y="643045"/>
                </a:moveTo>
                <a:lnTo>
                  <a:pt x="1189113" y="644480"/>
                </a:lnTo>
                <a:lnTo>
                  <a:pt x="1192237" y="664127"/>
                </a:lnTo>
                <a:lnTo>
                  <a:pt x="1205382" y="662768"/>
                </a:lnTo>
                <a:lnTo>
                  <a:pt x="1200937" y="643045"/>
                </a:lnTo>
                <a:close/>
              </a:path>
            </a:pathLst>
          </a:custGeom>
          <a:solidFill>
            <a:srgbClr val="000000"/>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69" name="object 58"/>
          <p:cNvSpPr/>
          <p:nvPr/>
        </p:nvSpPr>
        <p:spPr>
          <a:xfrm>
            <a:off x="2795729" y="1326596"/>
            <a:ext cx="1463039" cy="882395"/>
          </a:xfrm>
          <a:prstGeom prst="rect">
            <a:avLst/>
          </a:prstGeom>
          <a:blipFill>
            <a:blip r:embed="rId14"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70" name="object 59"/>
          <p:cNvSpPr txBox="1"/>
          <p:nvPr/>
        </p:nvSpPr>
        <p:spPr>
          <a:xfrm>
            <a:off x="2751266" y="958257"/>
            <a:ext cx="1522730" cy="167354"/>
          </a:xfrm>
          <a:prstGeom prst="rect">
            <a:avLst/>
          </a:prstGeom>
        </p:spPr>
        <p:txBody>
          <a:bodyPr vert="horz" wrap="square" lIns="0" tIns="13335" rIns="0" bIns="0" rtlCol="0">
            <a:spAutoFit/>
          </a:bodyPr>
          <a:lstStyle/>
          <a:p>
            <a:pPr marL="12700">
              <a:lnSpc>
                <a:spcPct val="100000"/>
              </a:lnSpc>
              <a:spcBef>
                <a:spcPts val="105"/>
              </a:spcBef>
            </a:pPr>
            <a:r>
              <a:rPr sz="1000" dirty="0">
                <a:latin typeface="Meiryo UI" panose="020B0604030504040204" pitchFamily="50" charset="-128"/>
                <a:ea typeface="Meiryo UI" panose="020B0604030504040204" pitchFamily="50" charset="-128"/>
                <a:cs typeface="Arial"/>
              </a:rPr>
              <a:t>CM</a:t>
            </a:r>
            <a:r>
              <a:rPr sz="1000" spc="-15" dirty="0">
                <a:latin typeface="Meiryo UI" panose="020B0604030504040204" pitchFamily="50" charset="-128"/>
                <a:ea typeface="Meiryo UI" panose="020B0604030504040204" pitchFamily="50" charset="-128"/>
                <a:cs typeface="Noto Sans CJK JP Regular"/>
              </a:rPr>
              <a:t>視聴中</a:t>
            </a:r>
            <a:r>
              <a:rPr sz="1000" spc="-25" dirty="0">
                <a:latin typeface="Meiryo UI" panose="020B0604030504040204" pitchFamily="50" charset="-128"/>
                <a:ea typeface="Meiryo UI" panose="020B0604030504040204" pitchFamily="50" charset="-128"/>
                <a:cs typeface="Noto Sans CJK JP Regular"/>
              </a:rPr>
              <a:t>の</a:t>
            </a:r>
            <a:r>
              <a:rPr sz="1000" spc="-10" dirty="0">
                <a:latin typeface="Meiryo UI" panose="020B0604030504040204" pitchFamily="50" charset="-128"/>
                <a:ea typeface="Meiryo UI" panose="020B0604030504040204" pitchFamily="50" charset="-128"/>
                <a:cs typeface="Noto Sans CJK JP Regular"/>
              </a:rPr>
              <a:t>脳活動</a:t>
            </a:r>
            <a:r>
              <a:rPr sz="1000" spc="-25" dirty="0">
                <a:latin typeface="Meiryo UI" panose="020B0604030504040204" pitchFamily="50" charset="-128"/>
                <a:ea typeface="Meiryo UI" panose="020B0604030504040204" pitchFamily="50" charset="-128"/>
                <a:cs typeface="Noto Sans CJK JP Regular"/>
              </a:rPr>
              <a:t>か</a:t>
            </a:r>
            <a:r>
              <a:rPr sz="1000" spc="-180" dirty="0">
                <a:latin typeface="Meiryo UI" panose="020B0604030504040204" pitchFamily="50" charset="-128"/>
                <a:ea typeface="Meiryo UI" panose="020B0604030504040204" pitchFamily="50" charset="-128"/>
                <a:cs typeface="Noto Sans CJK JP Regular"/>
              </a:rPr>
              <a:t>ら</a:t>
            </a:r>
            <a:r>
              <a:rPr sz="1000" spc="-75" dirty="0">
                <a:latin typeface="Meiryo UI" panose="020B0604030504040204" pitchFamily="50" charset="-128"/>
                <a:ea typeface="Meiryo UI" panose="020B0604030504040204" pitchFamily="50" charset="-128"/>
                <a:cs typeface="Noto Sans CJK JP Regular"/>
              </a:rPr>
              <a:t>の</a:t>
            </a:r>
            <a:endParaRPr sz="1000">
              <a:latin typeface="Meiryo UI" panose="020B0604030504040204" pitchFamily="50" charset="-128"/>
              <a:ea typeface="Meiryo UI" panose="020B0604030504040204" pitchFamily="50" charset="-128"/>
              <a:cs typeface="Noto Sans CJK JP Regular"/>
            </a:endParaRPr>
          </a:p>
        </p:txBody>
      </p:sp>
      <p:sp>
        <p:nvSpPr>
          <p:cNvPr id="171" name="object 60"/>
          <p:cNvSpPr txBox="1"/>
          <p:nvPr/>
        </p:nvSpPr>
        <p:spPr>
          <a:xfrm>
            <a:off x="3097275" y="1118253"/>
            <a:ext cx="830580" cy="167354"/>
          </a:xfrm>
          <a:prstGeom prst="rect">
            <a:avLst/>
          </a:prstGeom>
        </p:spPr>
        <p:txBody>
          <a:bodyPr vert="horz" wrap="square" lIns="0" tIns="13335" rIns="0" bIns="0" rtlCol="0">
            <a:spAutoFit/>
          </a:bodyPr>
          <a:lstStyle/>
          <a:p>
            <a:pPr marL="12700">
              <a:lnSpc>
                <a:spcPct val="100000"/>
              </a:lnSpc>
              <a:spcBef>
                <a:spcPts val="105"/>
              </a:spcBef>
            </a:pPr>
            <a:r>
              <a:rPr sz="1000" spc="5" dirty="0">
                <a:latin typeface="Meiryo UI" panose="020B0604030504040204" pitchFamily="50" charset="-128"/>
                <a:ea typeface="Meiryo UI" panose="020B0604030504040204" pitchFamily="50" charset="-128"/>
                <a:cs typeface="Noto Sans CJK JP Regular"/>
              </a:rPr>
              <a:t>知覚情報解読</a:t>
            </a:r>
            <a:endParaRPr sz="1000">
              <a:latin typeface="Meiryo UI" panose="020B0604030504040204" pitchFamily="50" charset="-128"/>
              <a:ea typeface="Meiryo UI" panose="020B0604030504040204" pitchFamily="50" charset="-128"/>
              <a:cs typeface="Noto Sans CJK JP Regular"/>
            </a:endParaRPr>
          </a:p>
        </p:txBody>
      </p:sp>
      <p:sp>
        <p:nvSpPr>
          <p:cNvPr id="172" name="object 61"/>
          <p:cNvSpPr/>
          <p:nvPr/>
        </p:nvSpPr>
        <p:spPr>
          <a:xfrm>
            <a:off x="2957273" y="2152604"/>
            <a:ext cx="1196340" cy="332232"/>
          </a:xfrm>
          <a:prstGeom prst="rect">
            <a:avLst/>
          </a:prstGeom>
          <a:blipFill>
            <a:blip r:embed="rId15"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73" name="object 62"/>
          <p:cNvSpPr/>
          <p:nvPr/>
        </p:nvSpPr>
        <p:spPr>
          <a:xfrm>
            <a:off x="2996135" y="2191466"/>
            <a:ext cx="1064260" cy="200025"/>
          </a:xfrm>
          <a:custGeom>
            <a:avLst/>
            <a:gdLst/>
            <a:ahLst/>
            <a:cxnLst/>
            <a:rect l="l" t="t" r="r" b="b"/>
            <a:pathLst>
              <a:path w="1064260" h="200025">
                <a:moveTo>
                  <a:pt x="1030478" y="0"/>
                </a:moveTo>
                <a:lnTo>
                  <a:pt x="33274" y="0"/>
                </a:lnTo>
                <a:lnTo>
                  <a:pt x="20322" y="2614"/>
                </a:lnTo>
                <a:lnTo>
                  <a:pt x="9745" y="9745"/>
                </a:lnTo>
                <a:lnTo>
                  <a:pt x="2614" y="20322"/>
                </a:lnTo>
                <a:lnTo>
                  <a:pt x="0" y="33274"/>
                </a:lnTo>
                <a:lnTo>
                  <a:pt x="0" y="166370"/>
                </a:lnTo>
                <a:lnTo>
                  <a:pt x="2614" y="179321"/>
                </a:lnTo>
                <a:lnTo>
                  <a:pt x="9745" y="189898"/>
                </a:lnTo>
                <a:lnTo>
                  <a:pt x="20322" y="197029"/>
                </a:lnTo>
                <a:lnTo>
                  <a:pt x="33274" y="199644"/>
                </a:lnTo>
                <a:lnTo>
                  <a:pt x="1030478" y="199644"/>
                </a:lnTo>
                <a:lnTo>
                  <a:pt x="1043429" y="197029"/>
                </a:lnTo>
                <a:lnTo>
                  <a:pt x="1054006" y="189898"/>
                </a:lnTo>
                <a:lnTo>
                  <a:pt x="1061137" y="179321"/>
                </a:lnTo>
                <a:lnTo>
                  <a:pt x="1063752" y="166370"/>
                </a:lnTo>
                <a:lnTo>
                  <a:pt x="1063752" y="33274"/>
                </a:lnTo>
                <a:lnTo>
                  <a:pt x="1061137" y="20322"/>
                </a:lnTo>
                <a:lnTo>
                  <a:pt x="1054006" y="9745"/>
                </a:lnTo>
                <a:lnTo>
                  <a:pt x="1043429" y="2614"/>
                </a:lnTo>
                <a:lnTo>
                  <a:pt x="1030478" y="0"/>
                </a:lnTo>
                <a:close/>
              </a:path>
            </a:pathLst>
          </a:custGeom>
          <a:solidFill>
            <a:srgbClr val="EBF1DE"/>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74" name="object 63"/>
          <p:cNvSpPr/>
          <p:nvPr/>
        </p:nvSpPr>
        <p:spPr>
          <a:xfrm>
            <a:off x="2996135" y="2191466"/>
            <a:ext cx="1064260" cy="200025"/>
          </a:xfrm>
          <a:custGeom>
            <a:avLst/>
            <a:gdLst/>
            <a:ahLst/>
            <a:cxnLst/>
            <a:rect l="l" t="t" r="r" b="b"/>
            <a:pathLst>
              <a:path w="1064260" h="200025">
                <a:moveTo>
                  <a:pt x="0" y="33274"/>
                </a:moveTo>
                <a:lnTo>
                  <a:pt x="2614" y="20322"/>
                </a:lnTo>
                <a:lnTo>
                  <a:pt x="9745" y="9745"/>
                </a:lnTo>
                <a:lnTo>
                  <a:pt x="20322" y="2614"/>
                </a:lnTo>
                <a:lnTo>
                  <a:pt x="33274" y="0"/>
                </a:lnTo>
                <a:lnTo>
                  <a:pt x="1030478" y="0"/>
                </a:lnTo>
                <a:lnTo>
                  <a:pt x="1043429" y="2614"/>
                </a:lnTo>
                <a:lnTo>
                  <a:pt x="1054006" y="9745"/>
                </a:lnTo>
                <a:lnTo>
                  <a:pt x="1061137" y="20322"/>
                </a:lnTo>
                <a:lnTo>
                  <a:pt x="1063752" y="33274"/>
                </a:lnTo>
                <a:lnTo>
                  <a:pt x="1063752" y="166370"/>
                </a:lnTo>
                <a:lnTo>
                  <a:pt x="1061137" y="179321"/>
                </a:lnTo>
                <a:lnTo>
                  <a:pt x="1054006" y="189898"/>
                </a:lnTo>
                <a:lnTo>
                  <a:pt x="1043429" y="197029"/>
                </a:lnTo>
                <a:lnTo>
                  <a:pt x="1030478" y="199644"/>
                </a:lnTo>
                <a:lnTo>
                  <a:pt x="33274" y="199644"/>
                </a:lnTo>
                <a:lnTo>
                  <a:pt x="20322" y="197029"/>
                </a:lnTo>
                <a:lnTo>
                  <a:pt x="9745" y="189898"/>
                </a:lnTo>
                <a:lnTo>
                  <a:pt x="2614" y="179321"/>
                </a:lnTo>
                <a:lnTo>
                  <a:pt x="0" y="166370"/>
                </a:lnTo>
                <a:lnTo>
                  <a:pt x="0" y="33274"/>
                </a:lnTo>
                <a:close/>
              </a:path>
            </a:pathLst>
          </a:custGeom>
          <a:ln w="25907">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75" name="object 64"/>
          <p:cNvSpPr txBox="1"/>
          <p:nvPr/>
        </p:nvSpPr>
        <p:spPr>
          <a:xfrm>
            <a:off x="3207323" y="2195238"/>
            <a:ext cx="561975" cy="167354"/>
          </a:xfrm>
          <a:prstGeom prst="rect">
            <a:avLst/>
          </a:prstGeom>
        </p:spPr>
        <p:txBody>
          <a:bodyPr vert="horz" wrap="square" lIns="0" tIns="13335" rIns="0" bIns="0" rtlCol="0">
            <a:spAutoFit/>
          </a:bodyPr>
          <a:lstStyle/>
          <a:p>
            <a:pPr marL="12700">
              <a:lnSpc>
                <a:spcPct val="100000"/>
              </a:lnSpc>
              <a:spcBef>
                <a:spcPts val="105"/>
              </a:spcBef>
            </a:pPr>
            <a:r>
              <a:rPr sz="1000" spc="5" dirty="0">
                <a:solidFill>
                  <a:srgbClr val="C00000"/>
                </a:solidFill>
                <a:latin typeface="Meiryo UI" panose="020B0604030504040204" pitchFamily="50" charset="-128"/>
                <a:ea typeface="Meiryo UI" panose="020B0604030504040204" pitchFamily="50" charset="-128"/>
                <a:cs typeface="Noto Sans CJK JP Regular"/>
              </a:rPr>
              <a:t>商用開始</a:t>
            </a:r>
            <a:endParaRPr sz="1000">
              <a:latin typeface="Meiryo UI" panose="020B0604030504040204" pitchFamily="50" charset="-128"/>
              <a:ea typeface="Meiryo UI" panose="020B0604030504040204" pitchFamily="50" charset="-128"/>
              <a:cs typeface="Noto Sans CJK JP Regular"/>
            </a:endParaRPr>
          </a:p>
        </p:txBody>
      </p:sp>
      <p:sp>
        <p:nvSpPr>
          <p:cNvPr id="176" name="object 65"/>
          <p:cNvSpPr/>
          <p:nvPr/>
        </p:nvSpPr>
        <p:spPr>
          <a:xfrm>
            <a:off x="4929329" y="1154383"/>
            <a:ext cx="1917191" cy="864107"/>
          </a:xfrm>
          <a:prstGeom prst="rect">
            <a:avLst/>
          </a:prstGeom>
          <a:blipFill>
            <a:blip r:embed="rId16"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78" name="object 67"/>
          <p:cNvSpPr/>
          <p:nvPr/>
        </p:nvSpPr>
        <p:spPr>
          <a:xfrm>
            <a:off x="5387655" y="2257887"/>
            <a:ext cx="664845" cy="532130"/>
          </a:xfrm>
          <a:custGeom>
            <a:avLst/>
            <a:gdLst/>
            <a:ahLst/>
            <a:cxnLst/>
            <a:rect l="l" t="t" r="r" b="b"/>
            <a:pathLst>
              <a:path w="664845" h="532130">
                <a:moveTo>
                  <a:pt x="498347" y="265938"/>
                </a:moveTo>
                <a:lnTo>
                  <a:pt x="166115" y="265938"/>
                </a:lnTo>
                <a:lnTo>
                  <a:pt x="166115" y="531876"/>
                </a:lnTo>
                <a:lnTo>
                  <a:pt x="498347" y="531876"/>
                </a:lnTo>
                <a:lnTo>
                  <a:pt x="498347" y="265938"/>
                </a:lnTo>
                <a:close/>
              </a:path>
              <a:path w="664845" h="532130">
                <a:moveTo>
                  <a:pt x="332231" y="0"/>
                </a:moveTo>
                <a:lnTo>
                  <a:pt x="0" y="265938"/>
                </a:lnTo>
                <a:lnTo>
                  <a:pt x="664463" y="265938"/>
                </a:lnTo>
                <a:lnTo>
                  <a:pt x="332231" y="0"/>
                </a:lnTo>
                <a:close/>
              </a:path>
            </a:pathLst>
          </a:custGeom>
          <a:solidFill>
            <a:srgbClr val="CCC1DA"/>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80" name="object 69"/>
          <p:cNvSpPr txBox="1"/>
          <p:nvPr/>
        </p:nvSpPr>
        <p:spPr>
          <a:xfrm>
            <a:off x="4880726" y="672891"/>
            <a:ext cx="2502535" cy="174407"/>
          </a:xfrm>
          <a:prstGeom prst="rect">
            <a:avLst/>
          </a:prstGeom>
        </p:spPr>
        <p:txBody>
          <a:bodyPr vert="horz" wrap="square" lIns="0" tIns="12700" rIns="0" bIns="0" rtlCol="0">
            <a:spAutoFit/>
          </a:bodyPr>
          <a:lstStyle/>
          <a:p>
            <a:pPr marL="73660">
              <a:lnSpc>
                <a:spcPct val="100000"/>
              </a:lnSpc>
              <a:spcBef>
                <a:spcPts val="1000"/>
              </a:spcBef>
            </a:pPr>
            <a:r>
              <a:rPr sz="1050" spc="-60" dirty="0" err="1">
                <a:latin typeface="Meiryo UI" panose="020B0604030504040204" pitchFamily="50" charset="-128"/>
                <a:ea typeface="Meiryo UI" panose="020B0604030504040204" pitchFamily="50" charset="-128"/>
                <a:cs typeface="Noto Sans CJK JP Regular"/>
              </a:rPr>
              <a:t>機械学習・人工</a:t>
            </a:r>
            <a:r>
              <a:rPr sz="1050" spc="-75" dirty="0" err="1">
                <a:latin typeface="Meiryo UI" panose="020B0604030504040204" pitchFamily="50" charset="-128"/>
                <a:ea typeface="Meiryo UI" panose="020B0604030504040204" pitchFamily="50" charset="-128"/>
                <a:cs typeface="Noto Sans CJK JP Regular"/>
              </a:rPr>
              <a:t>知</a:t>
            </a:r>
            <a:r>
              <a:rPr sz="1050" spc="5" dirty="0" err="1">
                <a:latin typeface="Meiryo UI" panose="020B0604030504040204" pitchFamily="50" charset="-128"/>
                <a:ea typeface="Meiryo UI" panose="020B0604030504040204" pitchFamily="50" charset="-128"/>
                <a:cs typeface="Noto Sans CJK JP Regular"/>
              </a:rPr>
              <a:t>能</a:t>
            </a:r>
            <a:r>
              <a:rPr sz="1050" spc="-10" dirty="0" err="1">
                <a:latin typeface="Meiryo UI" panose="020B0604030504040204" pitchFamily="50" charset="-128"/>
                <a:ea typeface="Meiryo UI" panose="020B0604030504040204" pitchFamily="50" charset="-128"/>
                <a:cs typeface="Noto Sans CJK JP Regular"/>
              </a:rPr>
              <a:t>技</a:t>
            </a:r>
            <a:r>
              <a:rPr sz="1050" spc="-105" dirty="0" err="1">
                <a:latin typeface="Meiryo UI" panose="020B0604030504040204" pitchFamily="50" charset="-128"/>
                <a:ea typeface="Meiryo UI" panose="020B0604030504040204" pitchFamily="50" charset="-128"/>
                <a:cs typeface="Noto Sans CJK JP Regular"/>
              </a:rPr>
              <a:t>術</a:t>
            </a:r>
            <a:r>
              <a:rPr sz="1050" spc="-110" dirty="0" err="1">
                <a:latin typeface="Meiryo UI" panose="020B0604030504040204" pitchFamily="50" charset="-128"/>
                <a:ea typeface="Meiryo UI" panose="020B0604030504040204" pitchFamily="50" charset="-128"/>
                <a:cs typeface="Noto Sans CJK JP Regular"/>
              </a:rPr>
              <a:t>と</a:t>
            </a:r>
            <a:r>
              <a:rPr sz="1050" spc="-10" dirty="0" err="1">
                <a:latin typeface="Meiryo UI" panose="020B0604030504040204" pitchFamily="50" charset="-128"/>
                <a:ea typeface="Meiryo UI" panose="020B0604030504040204" pitchFamily="50" charset="-128"/>
                <a:cs typeface="Noto Sans CJK JP Regular"/>
              </a:rPr>
              <a:t>脳</a:t>
            </a:r>
            <a:r>
              <a:rPr sz="1050" spc="5" dirty="0" err="1">
                <a:latin typeface="Meiryo UI" panose="020B0604030504040204" pitchFamily="50" charset="-128"/>
                <a:ea typeface="Meiryo UI" panose="020B0604030504040204" pitchFamily="50" charset="-128"/>
                <a:cs typeface="Noto Sans CJK JP Regular"/>
              </a:rPr>
              <a:t>情</a:t>
            </a:r>
            <a:r>
              <a:rPr sz="1050" spc="-10" dirty="0" err="1">
                <a:latin typeface="Meiryo UI" panose="020B0604030504040204" pitchFamily="50" charset="-128"/>
                <a:ea typeface="Meiryo UI" panose="020B0604030504040204" pitchFamily="50" charset="-128"/>
                <a:cs typeface="Noto Sans CJK JP Regular"/>
              </a:rPr>
              <a:t>報</a:t>
            </a:r>
            <a:r>
              <a:rPr sz="1050" spc="-85" dirty="0" err="1">
                <a:latin typeface="Meiryo UI" panose="020B0604030504040204" pitchFamily="50" charset="-128"/>
                <a:ea typeface="Meiryo UI" panose="020B0604030504040204" pitchFamily="50" charset="-128"/>
                <a:cs typeface="Noto Sans CJK JP Regular"/>
              </a:rPr>
              <a:t>の</a:t>
            </a:r>
            <a:r>
              <a:rPr sz="1050" spc="5" dirty="0" err="1">
                <a:latin typeface="Meiryo UI" panose="020B0604030504040204" pitchFamily="50" charset="-128"/>
                <a:ea typeface="Meiryo UI" panose="020B0604030504040204" pitchFamily="50" charset="-128"/>
                <a:cs typeface="Noto Sans CJK JP Regular"/>
              </a:rPr>
              <a:t>融合</a:t>
            </a:r>
            <a:endParaRPr sz="1050" dirty="0">
              <a:latin typeface="Meiryo UI" panose="020B0604030504040204" pitchFamily="50" charset="-128"/>
              <a:ea typeface="Meiryo UI" panose="020B0604030504040204" pitchFamily="50" charset="-128"/>
              <a:cs typeface="Noto Sans CJK JP Regular"/>
            </a:endParaRPr>
          </a:p>
        </p:txBody>
      </p:sp>
      <p:sp>
        <p:nvSpPr>
          <p:cNvPr id="181" name="object 70"/>
          <p:cNvSpPr/>
          <p:nvPr/>
        </p:nvSpPr>
        <p:spPr>
          <a:xfrm>
            <a:off x="5802581" y="1952960"/>
            <a:ext cx="1461515" cy="399288"/>
          </a:xfrm>
          <a:prstGeom prst="rect">
            <a:avLst/>
          </a:prstGeom>
          <a:blipFill>
            <a:blip r:embed="rId17"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82" name="object 71"/>
          <p:cNvSpPr/>
          <p:nvPr/>
        </p:nvSpPr>
        <p:spPr>
          <a:xfrm>
            <a:off x="5841443" y="1991822"/>
            <a:ext cx="1329055" cy="266700"/>
          </a:xfrm>
          <a:custGeom>
            <a:avLst/>
            <a:gdLst/>
            <a:ahLst/>
            <a:cxnLst/>
            <a:rect l="l" t="t" r="r" b="b"/>
            <a:pathLst>
              <a:path w="1329054" h="266700">
                <a:moveTo>
                  <a:pt x="1284478" y="0"/>
                </a:moveTo>
                <a:lnTo>
                  <a:pt x="44450" y="0"/>
                </a:lnTo>
                <a:lnTo>
                  <a:pt x="27148" y="3493"/>
                </a:lnTo>
                <a:lnTo>
                  <a:pt x="13019" y="13019"/>
                </a:lnTo>
                <a:lnTo>
                  <a:pt x="3493" y="27148"/>
                </a:lnTo>
                <a:lnTo>
                  <a:pt x="0" y="44450"/>
                </a:lnTo>
                <a:lnTo>
                  <a:pt x="0" y="222250"/>
                </a:lnTo>
                <a:lnTo>
                  <a:pt x="3493" y="239551"/>
                </a:lnTo>
                <a:lnTo>
                  <a:pt x="13019" y="253680"/>
                </a:lnTo>
                <a:lnTo>
                  <a:pt x="27148" y="263206"/>
                </a:lnTo>
                <a:lnTo>
                  <a:pt x="44450" y="266700"/>
                </a:lnTo>
                <a:lnTo>
                  <a:pt x="1284478" y="266700"/>
                </a:lnTo>
                <a:lnTo>
                  <a:pt x="1301779" y="263206"/>
                </a:lnTo>
                <a:lnTo>
                  <a:pt x="1315908" y="253680"/>
                </a:lnTo>
                <a:lnTo>
                  <a:pt x="1325434" y="239551"/>
                </a:lnTo>
                <a:lnTo>
                  <a:pt x="1328928" y="222250"/>
                </a:lnTo>
                <a:lnTo>
                  <a:pt x="1328928" y="44450"/>
                </a:lnTo>
                <a:lnTo>
                  <a:pt x="1325434" y="27148"/>
                </a:lnTo>
                <a:lnTo>
                  <a:pt x="1315908" y="13019"/>
                </a:lnTo>
                <a:lnTo>
                  <a:pt x="1301779" y="3493"/>
                </a:lnTo>
                <a:lnTo>
                  <a:pt x="1284478" y="0"/>
                </a:lnTo>
                <a:close/>
              </a:path>
            </a:pathLst>
          </a:custGeom>
          <a:solidFill>
            <a:srgbClr val="EBF1DE"/>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83" name="object 72"/>
          <p:cNvSpPr/>
          <p:nvPr/>
        </p:nvSpPr>
        <p:spPr>
          <a:xfrm>
            <a:off x="5841443" y="1991822"/>
            <a:ext cx="1329055" cy="266700"/>
          </a:xfrm>
          <a:custGeom>
            <a:avLst/>
            <a:gdLst/>
            <a:ahLst/>
            <a:cxnLst/>
            <a:rect l="l" t="t" r="r" b="b"/>
            <a:pathLst>
              <a:path w="1329054" h="266700">
                <a:moveTo>
                  <a:pt x="0" y="44450"/>
                </a:moveTo>
                <a:lnTo>
                  <a:pt x="3493" y="27148"/>
                </a:lnTo>
                <a:lnTo>
                  <a:pt x="13019" y="13019"/>
                </a:lnTo>
                <a:lnTo>
                  <a:pt x="27148" y="3493"/>
                </a:lnTo>
                <a:lnTo>
                  <a:pt x="44450" y="0"/>
                </a:lnTo>
                <a:lnTo>
                  <a:pt x="1284478" y="0"/>
                </a:lnTo>
                <a:lnTo>
                  <a:pt x="1301779" y="3493"/>
                </a:lnTo>
                <a:lnTo>
                  <a:pt x="1315908" y="13019"/>
                </a:lnTo>
                <a:lnTo>
                  <a:pt x="1325434" y="27148"/>
                </a:lnTo>
                <a:lnTo>
                  <a:pt x="1328928" y="44450"/>
                </a:lnTo>
                <a:lnTo>
                  <a:pt x="1328928" y="222250"/>
                </a:lnTo>
                <a:lnTo>
                  <a:pt x="1325434" y="239551"/>
                </a:lnTo>
                <a:lnTo>
                  <a:pt x="1315908" y="253680"/>
                </a:lnTo>
                <a:lnTo>
                  <a:pt x="1301779" y="263206"/>
                </a:lnTo>
                <a:lnTo>
                  <a:pt x="1284478" y="266700"/>
                </a:lnTo>
                <a:lnTo>
                  <a:pt x="44450" y="266700"/>
                </a:lnTo>
                <a:lnTo>
                  <a:pt x="27148" y="263206"/>
                </a:lnTo>
                <a:lnTo>
                  <a:pt x="13019" y="253680"/>
                </a:lnTo>
                <a:lnTo>
                  <a:pt x="3493" y="239551"/>
                </a:lnTo>
                <a:lnTo>
                  <a:pt x="0" y="222250"/>
                </a:lnTo>
                <a:lnTo>
                  <a:pt x="0" y="44450"/>
                </a:lnTo>
                <a:close/>
              </a:path>
            </a:pathLst>
          </a:custGeom>
          <a:ln w="25908">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84" name="object 73"/>
          <p:cNvSpPr txBox="1"/>
          <p:nvPr/>
        </p:nvSpPr>
        <p:spPr>
          <a:xfrm>
            <a:off x="5880520" y="2034430"/>
            <a:ext cx="1315085" cy="167354"/>
          </a:xfrm>
          <a:prstGeom prst="rect">
            <a:avLst/>
          </a:prstGeom>
        </p:spPr>
        <p:txBody>
          <a:bodyPr vert="horz" wrap="square" lIns="0" tIns="13335" rIns="0" bIns="0" rtlCol="0">
            <a:spAutoFit/>
          </a:bodyPr>
          <a:lstStyle/>
          <a:p>
            <a:pPr marL="12700">
              <a:lnSpc>
                <a:spcPct val="100000"/>
              </a:lnSpc>
              <a:spcBef>
                <a:spcPts val="105"/>
              </a:spcBef>
            </a:pPr>
            <a:r>
              <a:rPr sz="1000" spc="-45" dirty="0">
                <a:latin typeface="Meiryo UI" panose="020B0604030504040204" pitchFamily="50" charset="-128"/>
                <a:ea typeface="Meiryo UI" panose="020B0604030504040204" pitchFamily="50" charset="-128"/>
                <a:cs typeface="Noto Sans CJK JP Regular"/>
              </a:rPr>
              <a:t>脳情報モ</a:t>
            </a:r>
            <a:r>
              <a:rPr sz="1000" spc="-50" dirty="0">
                <a:latin typeface="Meiryo UI" panose="020B0604030504040204" pitchFamily="50" charset="-128"/>
                <a:ea typeface="Meiryo UI" panose="020B0604030504040204" pitchFamily="50" charset="-128"/>
                <a:cs typeface="Noto Sans CJK JP Regular"/>
              </a:rPr>
              <a:t>デ</a:t>
            </a:r>
            <a:r>
              <a:rPr sz="1000" spc="-85" dirty="0">
                <a:latin typeface="Meiryo UI" panose="020B0604030504040204" pitchFamily="50" charset="-128"/>
                <a:ea typeface="Meiryo UI" panose="020B0604030504040204" pitchFamily="50" charset="-128"/>
                <a:cs typeface="Noto Sans CJK JP Regular"/>
              </a:rPr>
              <a:t>ルの</a:t>
            </a:r>
            <a:r>
              <a:rPr sz="1000" spc="5" dirty="0">
                <a:latin typeface="Meiryo UI" panose="020B0604030504040204" pitchFamily="50" charset="-128"/>
                <a:ea typeface="Meiryo UI" panose="020B0604030504040204" pitchFamily="50" charset="-128"/>
                <a:cs typeface="Noto Sans CJK JP Regular"/>
              </a:rPr>
              <a:t>高度化</a:t>
            </a:r>
            <a:endParaRPr sz="1000">
              <a:latin typeface="Meiryo UI" panose="020B0604030504040204" pitchFamily="50" charset="-128"/>
              <a:ea typeface="Meiryo UI" panose="020B0604030504040204" pitchFamily="50" charset="-128"/>
              <a:cs typeface="Noto Sans CJK JP Regular"/>
            </a:endParaRPr>
          </a:p>
        </p:txBody>
      </p:sp>
      <p:sp>
        <p:nvSpPr>
          <p:cNvPr id="185" name="object 74"/>
          <p:cNvSpPr txBox="1"/>
          <p:nvPr/>
        </p:nvSpPr>
        <p:spPr>
          <a:xfrm>
            <a:off x="6501335" y="1014590"/>
            <a:ext cx="1163955" cy="167354"/>
          </a:xfrm>
          <a:prstGeom prst="rect">
            <a:avLst/>
          </a:prstGeom>
        </p:spPr>
        <p:txBody>
          <a:bodyPr vert="horz" wrap="square" lIns="0" tIns="13335" rIns="0" bIns="0" rtlCol="0">
            <a:spAutoFit/>
          </a:bodyPr>
          <a:lstStyle/>
          <a:p>
            <a:pPr marL="12700">
              <a:lnSpc>
                <a:spcPct val="100000"/>
              </a:lnSpc>
              <a:spcBef>
                <a:spcPts val="105"/>
              </a:spcBef>
            </a:pPr>
            <a:r>
              <a:rPr sz="1000" spc="5" dirty="0">
                <a:solidFill>
                  <a:srgbClr val="C00000"/>
                </a:solidFill>
                <a:latin typeface="Meiryo UI" panose="020B0604030504040204" pitchFamily="50" charset="-128"/>
                <a:ea typeface="Meiryo UI" panose="020B0604030504040204" pitchFamily="50" charset="-128"/>
                <a:cs typeface="Noto Sans CJK JP Regular"/>
              </a:rPr>
              <a:t>脳型</a:t>
            </a:r>
            <a:r>
              <a:rPr sz="1000" dirty="0">
                <a:solidFill>
                  <a:srgbClr val="C00000"/>
                </a:solidFill>
                <a:latin typeface="Meiryo UI" panose="020B0604030504040204" pitchFamily="50" charset="-128"/>
                <a:ea typeface="Meiryo UI" panose="020B0604030504040204" pitchFamily="50" charset="-128"/>
                <a:cs typeface="Arial"/>
              </a:rPr>
              <a:t>learning</a:t>
            </a:r>
            <a:r>
              <a:rPr sz="1000" spc="-85" dirty="0">
                <a:solidFill>
                  <a:srgbClr val="C00000"/>
                </a:solidFill>
                <a:latin typeface="Meiryo UI" panose="020B0604030504040204" pitchFamily="50" charset="-128"/>
                <a:ea typeface="Meiryo UI" panose="020B0604030504040204" pitchFamily="50" charset="-128"/>
                <a:cs typeface="Noto Sans CJK JP Regular"/>
              </a:rPr>
              <a:t>の</a:t>
            </a:r>
            <a:r>
              <a:rPr sz="1000" spc="5" dirty="0">
                <a:solidFill>
                  <a:srgbClr val="C00000"/>
                </a:solidFill>
                <a:latin typeface="Meiryo UI" panose="020B0604030504040204" pitchFamily="50" charset="-128"/>
                <a:ea typeface="Meiryo UI" panose="020B0604030504040204" pitchFamily="50" charset="-128"/>
                <a:cs typeface="Noto Sans CJK JP Regular"/>
              </a:rPr>
              <a:t>深化</a:t>
            </a:r>
            <a:endParaRPr sz="1000" dirty="0">
              <a:latin typeface="Meiryo UI" panose="020B0604030504040204" pitchFamily="50" charset="-128"/>
              <a:ea typeface="Meiryo UI" panose="020B0604030504040204" pitchFamily="50" charset="-128"/>
              <a:cs typeface="Noto Sans CJK JP Regular"/>
            </a:endParaRPr>
          </a:p>
        </p:txBody>
      </p:sp>
      <p:sp>
        <p:nvSpPr>
          <p:cNvPr id="186" name="object 75"/>
          <p:cNvSpPr txBox="1"/>
          <p:nvPr/>
        </p:nvSpPr>
        <p:spPr>
          <a:xfrm>
            <a:off x="1604493" y="1157740"/>
            <a:ext cx="964565" cy="321242"/>
          </a:xfrm>
          <a:prstGeom prst="rect">
            <a:avLst/>
          </a:prstGeom>
        </p:spPr>
        <p:txBody>
          <a:bodyPr vert="horz" wrap="square" lIns="0" tIns="13335" rIns="0" bIns="0" rtlCol="0">
            <a:spAutoFit/>
          </a:bodyPr>
          <a:lstStyle/>
          <a:p>
            <a:pPr marL="12700" marR="5080" indent="86360">
              <a:lnSpc>
                <a:spcPct val="100000"/>
              </a:lnSpc>
              <a:spcBef>
                <a:spcPts val="105"/>
              </a:spcBef>
            </a:pPr>
            <a:r>
              <a:rPr sz="1000" spc="-10" dirty="0">
                <a:latin typeface="Meiryo UI" panose="020B0604030504040204" pitchFamily="50" charset="-128"/>
                <a:ea typeface="Meiryo UI" panose="020B0604030504040204" pitchFamily="50" charset="-128"/>
                <a:cs typeface="Noto Sans CJK JP Regular"/>
              </a:rPr>
              <a:t>脳活動</a:t>
            </a:r>
            <a:r>
              <a:rPr sz="1000" spc="-15" dirty="0">
                <a:latin typeface="Meiryo UI" panose="020B0604030504040204" pitchFamily="50" charset="-128"/>
                <a:ea typeface="Meiryo UI" panose="020B0604030504040204" pitchFamily="50" charset="-128"/>
                <a:cs typeface="Noto Sans CJK JP Regular"/>
              </a:rPr>
              <a:t>か</a:t>
            </a:r>
            <a:r>
              <a:rPr sz="1000" spc="-180" dirty="0">
                <a:latin typeface="Meiryo UI" panose="020B0604030504040204" pitchFamily="50" charset="-128"/>
                <a:ea typeface="Meiryo UI" panose="020B0604030504040204" pitchFamily="50" charset="-128"/>
                <a:cs typeface="Noto Sans CJK JP Regular"/>
              </a:rPr>
              <a:t>ら</a:t>
            </a:r>
            <a:r>
              <a:rPr sz="1000" spc="-75" dirty="0">
                <a:latin typeface="Meiryo UI" panose="020B0604030504040204" pitchFamily="50" charset="-128"/>
                <a:ea typeface="Meiryo UI" panose="020B0604030504040204" pitchFamily="50" charset="-128"/>
                <a:cs typeface="Noto Sans CJK JP Regular"/>
              </a:rPr>
              <a:t>の </a:t>
            </a:r>
            <a:r>
              <a:rPr sz="1000" spc="5" dirty="0">
                <a:latin typeface="Meiryo UI" panose="020B0604030504040204" pitchFamily="50" charset="-128"/>
                <a:ea typeface="Meiryo UI" panose="020B0604030504040204" pitchFamily="50" charset="-128"/>
                <a:cs typeface="Noto Sans CJK JP Regular"/>
              </a:rPr>
              <a:t>認知内容文章化</a:t>
            </a:r>
            <a:endParaRPr sz="1000">
              <a:latin typeface="Meiryo UI" panose="020B0604030504040204" pitchFamily="50" charset="-128"/>
              <a:ea typeface="Meiryo UI" panose="020B0604030504040204" pitchFamily="50" charset="-128"/>
              <a:cs typeface="Noto Sans CJK JP Regular"/>
            </a:endParaRPr>
          </a:p>
        </p:txBody>
      </p:sp>
      <p:sp>
        <p:nvSpPr>
          <p:cNvPr id="187" name="object 76"/>
          <p:cNvSpPr/>
          <p:nvPr/>
        </p:nvSpPr>
        <p:spPr>
          <a:xfrm>
            <a:off x="1599388" y="1526239"/>
            <a:ext cx="932688" cy="932688"/>
          </a:xfrm>
          <a:prstGeom prst="rect">
            <a:avLst/>
          </a:prstGeom>
          <a:blipFill>
            <a:blip r:embed="rId18"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88" name="object 77"/>
          <p:cNvSpPr txBox="1"/>
          <p:nvPr/>
        </p:nvSpPr>
        <p:spPr>
          <a:xfrm>
            <a:off x="1561120" y="2511417"/>
            <a:ext cx="1047115" cy="321242"/>
          </a:xfrm>
          <a:prstGeom prst="rect">
            <a:avLst/>
          </a:prstGeom>
        </p:spPr>
        <p:txBody>
          <a:bodyPr vert="horz" wrap="square" lIns="0" tIns="13335" rIns="0" bIns="0" rtlCol="0">
            <a:spAutoFit/>
          </a:bodyPr>
          <a:lstStyle/>
          <a:p>
            <a:pPr algn="ctr">
              <a:lnSpc>
                <a:spcPct val="100000"/>
              </a:lnSpc>
              <a:spcBef>
                <a:spcPts val="105"/>
              </a:spcBef>
            </a:pPr>
            <a:r>
              <a:rPr sz="1000" spc="5" dirty="0">
                <a:solidFill>
                  <a:srgbClr val="C00000"/>
                </a:solidFill>
                <a:latin typeface="Meiryo UI" panose="020B0604030504040204" pitchFamily="50" charset="-128"/>
                <a:ea typeface="Meiryo UI" panose="020B0604030504040204" pitchFamily="50" charset="-128"/>
                <a:cs typeface="Noto Sans CJK JP Regular"/>
              </a:rPr>
              <a:t>脳科学</a:t>
            </a:r>
            <a:r>
              <a:rPr sz="1000" spc="-385" dirty="0">
                <a:solidFill>
                  <a:srgbClr val="C00000"/>
                </a:solidFill>
                <a:latin typeface="Meiryo UI" panose="020B0604030504040204" pitchFamily="50" charset="-128"/>
                <a:ea typeface="Meiryo UI" panose="020B0604030504040204" pitchFamily="50" charset="-128"/>
                <a:cs typeface="Noto Sans CJK JP Regular"/>
              </a:rPr>
              <a:t>ｘ</a:t>
            </a:r>
            <a:r>
              <a:rPr sz="1000" spc="5" dirty="0">
                <a:solidFill>
                  <a:srgbClr val="C00000"/>
                </a:solidFill>
                <a:latin typeface="Meiryo UI" panose="020B0604030504040204" pitchFamily="50" charset="-128"/>
                <a:ea typeface="Meiryo UI" panose="020B0604030504040204" pitchFamily="50" charset="-128"/>
                <a:cs typeface="Noto Sans CJK JP Regular"/>
              </a:rPr>
              <a:t>深層</a:t>
            </a:r>
            <a:r>
              <a:rPr sz="1000" spc="-10" dirty="0">
                <a:solidFill>
                  <a:srgbClr val="C00000"/>
                </a:solidFill>
                <a:latin typeface="Meiryo UI" panose="020B0604030504040204" pitchFamily="50" charset="-128"/>
                <a:ea typeface="Meiryo UI" panose="020B0604030504040204" pitchFamily="50" charset="-128"/>
                <a:cs typeface="Noto Sans CJK JP Regular"/>
              </a:rPr>
              <a:t>学習</a:t>
            </a:r>
            <a:endParaRPr sz="1000">
              <a:latin typeface="Meiryo UI" panose="020B0604030504040204" pitchFamily="50" charset="-128"/>
              <a:ea typeface="Meiryo UI" panose="020B0604030504040204" pitchFamily="50" charset="-128"/>
              <a:cs typeface="Noto Sans CJK JP Regular"/>
            </a:endParaRPr>
          </a:p>
          <a:p>
            <a:pPr marL="2540" algn="ctr">
              <a:lnSpc>
                <a:spcPct val="100000"/>
              </a:lnSpc>
            </a:pPr>
            <a:r>
              <a:rPr sz="1000" spc="-385" dirty="0">
                <a:solidFill>
                  <a:srgbClr val="C00000"/>
                </a:solidFill>
                <a:latin typeface="Meiryo UI" panose="020B0604030504040204" pitchFamily="50" charset="-128"/>
                <a:ea typeface="Meiryo UI" panose="020B0604030504040204" pitchFamily="50" charset="-128"/>
                <a:cs typeface="Noto Sans CJK JP Regular"/>
              </a:rPr>
              <a:t>ｘ</a:t>
            </a:r>
            <a:r>
              <a:rPr sz="1000" spc="5" dirty="0">
                <a:solidFill>
                  <a:srgbClr val="C00000"/>
                </a:solidFill>
                <a:latin typeface="Meiryo UI" panose="020B0604030504040204" pitchFamily="50" charset="-128"/>
                <a:ea typeface="Meiryo UI" panose="020B0604030504040204" pitchFamily="50" charset="-128"/>
                <a:cs typeface="Noto Sans CJK JP Regular"/>
              </a:rPr>
              <a:t>自然言語処理</a:t>
            </a:r>
            <a:endParaRPr sz="1000">
              <a:latin typeface="Meiryo UI" panose="020B0604030504040204" pitchFamily="50" charset="-128"/>
              <a:ea typeface="Meiryo UI" panose="020B0604030504040204" pitchFamily="50" charset="-128"/>
              <a:cs typeface="Noto Sans CJK JP Regular"/>
            </a:endParaRPr>
          </a:p>
        </p:txBody>
      </p:sp>
      <p:sp>
        <p:nvSpPr>
          <p:cNvPr id="189" name="object 78"/>
          <p:cNvSpPr/>
          <p:nvPr/>
        </p:nvSpPr>
        <p:spPr>
          <a:xfrm>
            <a:off x="8446721" y="1393652"/>
            <a:ext cx="1429512" cy="1219200"/>
          </a:xfrm>
          <a:prstGeom prst="rect">
            <a:avLst/>
          </a:prstGeom>
          <a:blipFill>
            <a:blip r:embed="rId19"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90" name="object 79"/>
          <p:cNvSpPr txBox="1"/>
          <p:nvPr/>
        </p:nvSpPr>
        <p:spPr>
          <a:xfrm>
            <a:off x="8275664" y="1131259"/>
            <a:ext cx="3485006" cy="167354"/>
          </a:xfrm>
          <a:prstGeom prst="rect">
            <a:avLst/>
          </a:prstGeom>
        </p:spPr>
        <p:txBody>
          <a:bodyPr vert="horz" wrap="square" lIns="0" tIns="13335" rIns="0" bIns="0" rtlCol="0">
            <a:spAutoFit/>
          </a:bodyPr>
          <a:lstStyle/>
          <a:p>
            <a:pPr marL="242570" marR="5080" indent="-230504">
              <a:lnSpc>
                <a:spcPct val="100000"/>
              </a:lnSpc>
              <a:spcBef>
                <a:spcPts val="105"/>
              </a:spcBef>
            </a:pPr>
            <a:r>
              <a:rPr sz="1000" spc="-160" dirty="0">
                <a:latin typeface="Meiryo UI" panose="020B0604030504040204" pitchFamily="50" charset="-128"/>
                <a:ea typeface="Meiryo UI" panose="020B0604030504040204" pitchFamily="50" charset="-128"/>
                <a:cs typeface="Noto Sans CJK JP Regular"/>
              </a:rPr>
              <a:t>脳（扁桃体）</a:t>
            </a:r>
            <a:r>
              <a:rPr sz="1000" spc="-170" dirty="0">
                <a:latin typeface="Meiryo UI" panose="020B0604030504040204" pitchFamily="50" charset="-128"/>
                <a:ea typeface="Meiryo UI" panose="020B0604030504040204" pitchFamily="50" charset="-128"/>
                <a:cs typeface="Noto Sans CJK JP Regular"/>
              </a:rPr>
              <a:t>の</a:t>
            </a:r>
            <a:r>
              <a:rPr sz="1000" spc="-20" dirty="0">
                <a:latin typeface="Meiryo UI" panose="020B0604030504040204" pitchFamily="50" charset="-128"/>
                <a:ea typeface="Meiryo UI" panose="020B0604030504040204" pitchFamily="50" charset="-128"/>
                <a:cs typeface="Noto Sans CJK JP Regular"/>
              </a:rPr>
              <a:t>活動</a:t>
            </a:r>
            <a:r>
              <a:rPr sz="1000" spc="-30" dirty="0">
                <a:latin typeface="Meiryo UI" panose="020B0604030504040204" pitchFamily="50" charset="-128"/>
                <a:ea typeface="Meiryo UI" panose="020B0604030504040204" pitchFamily="50" charset="-128"/>
                <a:cs typeface="Noto Sans CJK JP Regular"/>
              </a:rPr>
              <a:t>パ</a:t>
            </a:r>
            <a:r>
              <a:rPr sz="1000" spc="-204" dirty="0">
                <a:latin typeface="Meiryo UI" panose="020B0604030504040204" pitchFamily="50" charset="-128"/>
                <a:ea typeface="Meiryo UI" panose="020B0604030504040204" pitchFamily="50" charset="-128"/>
                <a:cs typeface="Noto Sans CJK JP Regular"/>
              </a:rPr>
              <a:t>タ</a:t>
            </a:r>
            <a:r>
              <a:rPr sz="1000" spc="-165" dirty="0">
                <a:latin typeface="Meiryo UI" panose="020B0604030504040204" pitchFamily="50" charset="-128"/>
                <a:ea typeface="Meiryo UI" panose="020B0604030504040204" pitchFamily="50" charset="-128"/>
                <a:cs typeface="Noto Sans CJK JP Regular"/>
              </a:rPr>
              <a:t>ー</a:t>
            </a:r>
            <a:r>
              <a:rPr sz="1000" spc="-140" dirty="0">
                <a:latin typeface="Meiryo UI" panose="020B0604030504040204" pitchFamily="50" charset="-128"/>
                <a:ea typeface="Meiryo UI" panose="020B0604030504040204" pitchFamily="50" charset="-128"/>
                <a:cs typeface="Noto Sans CJK JP Regular"/>
              </a:rPr>
              <a:t>ン</a:t>
            </a:r>
            <a:r>
              <a:rPr sz="1000" spc="-130" dirty="0">
                <a:latin typeface="Meiryo UI" panose="020B0604030504040204" pitchFamily="50" charset="-128"/>
                <a:ea typeface="Meiryo UI" panose="020B0604030504040204" pitchFamily="50" charset="-128"/>
                <a:cs typeface="Noto Sans CJK JP Regular"/>
              </a:rPr>
              <a:t>と </a:t>
            </a:r>
            <a:r>
              <a:rPr sz="1000" spc="-15" dirty="0">
                <a:latin typeface="Meiryo UI" panose="020B0604030504040204" pitchFamily="50" charset="-128"/>
                <a:ea typeface="Meiryo UI" panose="020B0604030504040204" pitchFamily="50" charset="-128"/>
                <a:cs typeface="Noto Sans CJK JP Regular"/>
              </a:rPr>
              <a:t>鬱傾向</a:t>
            </a:r>
            <a:r>
              <a:rPr sz="1000" spc="-25" dirty="0">
                <a:latin typeface="Meiryo UI" panose="020B0604030504040204" pitchFamily="50" charset="-128"/>
                <a:ea typeface="Meiryo UI" panose="020B0604030504040204" pitchFamily="50" charset="-128"/>
                <a:cs typeface="Noto Sans CJK JP Regular"/>
              </a:rPr>
              <a:t>の</a:t>
            </a:r>
            <a:r>
              <a:rPr sz="1000" spc="-60" dirty="0">
                <a:latin typeface="Meiryo UI" panose="020B0604030504040204" pitchFamily="50" charset="-128"/>
                <a:ea typeface="Meiryo UI" panose="020B0604030504040204" pitchFamily="50" charset="-128"/>
                <a:cs typeface="Noto Sans CJK JP Regular"/>
              </a:rPr>
              <a:t>相関を</a:t>
            </a:r>
            <a:r>
              <a:rPr sz="1000" spc="5" dirty="0">
                <a:latin typeface="Meiryo UI" panose="020B0604030504040204" pitchFamily="50" charset="-128"/>
                <a:ea typeface="Meiryo UI" panose="020B0604030504040204" pitchFamily="50" charset="-128"/>
                <a:cs typeface="Noto Sans CJK JP Regular"/>
              </a:rPr>
              <a:t>発見</a:t>
            </a:r>
            <a:endParaRPr sz="1000" dirty="0">
              <a:latin typeface="Meiryo UI" panose="020B0604030504040204" pitchFamily="50" charset="-128"/>
              <a:ea typeface="Meiryo UI" panose="020B0604030504040204" pitchFamily="50" charset="-128"/>
              <a:cs typeface="Noto Sans CJK JP Regular"/>
            </a:endParaRPr>
          </a:p>
        </p:txBody>
      </p:sp>
      <p:sp>
        <p:nvSpPr>
          <p:cNvPr id="191" name="object 80"/>
          <p:cNvSpPr/>
          <p:nvPr/>
        </p:nvSpPr>
        <p:spPr>
          <a:xfrm>
            <a:off x="6568835" y="2290475"/>
            <a:ext cx="1706829" cy="1026833"/>
          </a:xfrm>
          <a:prstGeom prst="rect">
            <a:avLst/>
          </a:prstGeom>
          <a:blipFill>
            <a:blip r:embed="rId20"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92" name="object 81"/>
          <p:cNvSpPr txBox="1"/>
          <p:nvPr/>
        </p:nvSpPr>
        <p:spPr>
          <a:xfrm>
            <a:off x="8519110" y="2619976"/>
            <a:ext cx="1313815" cy="167354"/>
          </a:xfrm>
          <a:prstGeom prst="rect">
            <a:avLst/>
          </a:prstGeom>
        </p:spPr>
        <p:txBody>
          <a:bodyPr vert="horz" wrap="square" lIns="0" tIns="13335" rIns="0" bIns="0" rtlCol="0">
            <a:spAutoFit/>
          </a:bodyPr>
          <a:lstStyle/>
          <a:p>
            <a:pPr marL="12700">
              <a:lnSpc>
                <a:spcPct val="100000"/>
              </a:lnSpc>
              <a:spcBef>
                <a:spcPts val="105"/>
              </a:spcBef>
            </a:pPr>
            <a:r>
              <a:rPr sz="1000" spc="5" dirty="0">
                <a:solidFill>
                  <a:srgbClr val="C00000"/>
                </a:solidFill>
                <a:latin typeface="Meiryo UI" panose="020B0604030504040204" pitchFamily="50" charset="-128"/>
                <a:ea typeface="Meiryo UI" panose="020B0604030504040204" pitchFamily="50" charset="-128"/>
                <a:cs typeface="Noto Sans CJK JP Regular"/>
              </a:rPr>
              <a:t>脳活動計測</a:t>
            </a:r>
            <a:r>
              <a:rPr sz="1000" spc="-385" dirty="0">
                <a:solidFill>
                  <a:srgbClr val="C00000"/>
                </a:solidFill>
                <a:latin typeface="Meiryo UI" panose="020B0604030504040204" pitchFamily="50" charset="-128"/>
                <a:ea typeface="Meiryo UI" panose="020B0604030504040204" pitchFamily="50" charset="-128"/>
                <a:cs typeface="Noto Sans CJK JP Regular"/>
              </a:rPr>
              <a:t>ｘ</a:t>
            </a:r>
            <a:r>
              <a:rPr sz="1000" spc="-10" dirty="0">
                <a:solidFill>
                  <a:srgbClr val="C00000"/>
                </a:solidFill>
                <a:latin typeface="Meiryo UI" panose="020B0604030504040204" pitchFamily="50" charset="-128"/>
                <a:ea typeface="Meiryo UI" panose="020B0604030504040204" pitchFamily="50" charset="-128"/>
                <a:cs typeface="Noto Sans CJK JP Regular"/>
              </a:rPr>
              <a:t>機</a:t>
            </a:r>
            <a:r>
              <a:rPr sz="1000" spc="5" dirty="0">
                <a:solidFill>
                  <a:srgbClr val="C00000"/>
                </a:solidFill>
                <a:latin typeface="Meiryo UI" panose="020B0604030504040204" pitchFamily="50" charset="-128"/>
                <a:ea typeface="Meiryo UI" panose="020B0604030504040204" pitchFamily="50" charset="-128"/>
                <a:cs typeface="Noto Sans CJK JP Regular"/>
              </a:rPr>
              <a:t>械</a:t>
            </a:r>
            <a:r>
              <a:rPr sz="1000" spc="-10" dirty="0">
                <a:solidFill>
                  <a:srgbClr val="C00000"/>
                </a:solidFill>
                <a:latin typeface="Meiryo UI" panose="020B0604030504040204" pitchFamily="50" charset="-128"/>
                <a:ea typeface="Meiryo UI" panose="020B0604030504040204" pitchFamily="50" charset="-128"/>
                <a:cs typeface="Noto Sans CJK JP Regular"/>
              </a:rPr>
              <a:t>学習</a:t>
            </a:r>
            <a:endParaRPr sz="1000">
              <a:latin typeface="Meiryo UI" panose="020B0604030504040204" pitchFamily="50" charset="-128"/>
              <a:ea typeface="Meiryo UI" panose="020B0604030504040204" pitchFamily="50" charset="-128"/>
              <a:cs typeface="Noto Sans CJK JP Regular"/>
            </a:endParaRPr>
          </a:p>
        </p:txBody>
      </p:sp>
      <p:sp>
        <p:nvSpPr>
          <p:cNvPr id="193" name="object 82"/>
          <p:cNvSpPr txBox="1"/>
          <p:nvPr/>
        </p:nvSpPr>
        <p:spPr>
          <a:xfrm>
            <a:off x="8461308" y="2887128"/>
            <a:ext cx="1671320" cy="167354"/>
          </a:xfrm>
          <a:prstGeom prst="rect">
            <a:avLst/>
          </a:prstGeom>
        </p:spPr>
        <p:txBody>
          <a:bodyPr vert="horz" wrap="square" lIns="0" tIns="13335" rIns="0" bIns="0" rtlCol="0">
            <a:spAutoFit/>
          </a:bodyPr>
          <a:lstStyle/>
          <a:p>
            <a:pPr marL="12700">
              <a:lnSpc>
                <a:spcPct val="100000"/>
              </a:lnSpc>
              <a:spcBef>
                <a:spcPts val="105"/>
              </a:spcBef>
            </a:pPr>
            <a:r>
              <a:rPr sz="1000" spc="-85" dirty="0">
                <a:latin typeface="Meiryo UI" panose="020B0604030504040204" pitchFamily="50" charset="-128"/>
                <a:ea typeface="Meiryo UI" panose="020B0604030504040204" pitchFamily="50" charset="-128"/>
                <a:cs typeface="Noto Sans CJK JP Regular"/>
              </a:rPr>
              <a:t>行動予測・心</a:t>
            </a:r>
            <a:r>
              <a:rPr sz="1000" spc="-95" dirty="0">
                <a:latin typeface="Meiryo UI" panose="020B0604030504040204" pitchFamily="50" charset="-128"/>
                <a:ea typeface="Meiryo UI" panose="020B0604030504040204" pitchFamily="50" charset="-128"/>
                <a:cs typeface="Noto Sans CJK JP Regular"/>
              </a:rPr>
              <a:t>の</a:t>
            </a:r>
            <a:r>
              <a:rPr sz="1000" spc="5" dirty="0">
                <a:latin typeface="Meiryo UI" panose="020B0604030504040204" pitchFamily="50" charset="-128"/>
                <a:ea typeface="Meiryo UI" panose="020B0604030504040204" pitchFamily="50" charset="-128"/>
                <a:cs typeface="Noto Sans CJK JP Regular"/>
              </a:rPr>
              <a:t>健</a:t>
            </a:r>
            <a:r>
              <a:rPr sz="1000" spc="-10" dirty="0">
                <a:latin typeface="Meiryo UI" panose="020B0604030504040204" pitchFamily="50" charset="-128"/>
                <a:ea typeface="Meiryo UI" panose="020B0604030504040204" pitchFamily="50" charset="-128"/>
                <a:cs typeface="Noto Sans CJK JP Regular"/>
              </a:rPr>
              <a:t>康</a:t>
            </a:r>
            <a:r>
              <a:rPr sz="1000" spc="-55" dirty="0">
                <a:latin typeface="Meiryo UI" panose="020B0604030504040204" pitchFamily="50" charset="-128"/>
                <a:ea typeface="Meiryo UI" panose="020B0604030504040204" pitchFamily="50" charset="-128"/>
                <a:cs typeface="Noto Sans CJK JP Regular"/>
              </a:rPr>
              <a:t>へ</a:t>
            </a:r>
            <a:r>
              <a:rPr sz="1000" spc="-85" dirty="0">
                <a:latin typeface="Meiryo UI" panose="020B0604030504040204" pitchFamily="50" charset="-128"/>
                <a:ea typeface="Meiryo UI" panose="020B0604030504040204" pitchFamily="50" charset="-128"/>
                <a:cs typeface="Noto Sans CJK JP Regular"/>
              </a:rPr>
              <a:t>の</a:t>
            </a:r>
            <a:r>
              <a:rPr sz="1000" spc="5" dirty="0">
                <a:latin typeface="Meiryo UI" panose="020B0604030504040204" pitchFamily="50" charset="-128"/>
                <a:ea typeface="Meiryo UI" panose="020B0604030504040204" pitchFamily="50" charset="-128"/>
                <a:cs typeface="Noto Sans CJK JP Regular"/>
              </a:rPr>
              <a:t>応用</a:t>
            </a:r>
            <a:endParaRPr sz="1000">
              <a:latin typeface="Meiryo UI" panose="020B0604030504040204" pitchFamily="50" charset="-128"/>
              <a:ea typeface="Meiryo UI" panose="020B0604030504040204" pitchFamily="50" charset="-128"/>
              <a:cs typeface="Noto Sans CJK JP Regular"/>
            </a:endParaRPr>
          </a:p>
        </p:txBody>
      </p:sp>
      <p:sp>
        <p:nvSpPr>
          <p:cNvPr id="194" name="object 83"/>
          <p:cNvSpPr/>
          <p:nvPr/>
        </p:nvSpPr>
        <p:spPr>
          <a:xfrm>
            <a:off x="9862517" y="3255219"/>
            <a:ext cx="1665868" cy="1238740"/>
          </a:xfrm>
          <a:prstGeom prst="rect">
            <a:avLst/>
          </a:prstGeom>
          <a:blipFill>
            <a:blip r:embed="rId21"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95" name="object 84"/>
          <p:cNvSpPr/>
          <p:nvPr/>
        </p:nvSpPr>
        <p:spPr>
          <a:xfrm>
            <a:off x="8654926" y="3292088"/>
            <a:ext cx="1152332" cy="969252"/>
          </a:xfrm>
          <a:prstGeom prst="rect">
            <a:avLst/>
          </a:prstGeom>
          <a:blipFill>
            <a:blip r:embed="rId22"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96" name="object 85"/>
          <p:cNvSpPr/>
          <p:nvPr/>
        </p:nvSpPr>
        <p:spPr>
          <a:xfrm>
            <a:off x="6384749" y="3572971"/>
            <a:ext cx="2177795" cy="1056132"/>
          </a:xfrm>
          <a:prstGeom prst="rect">
            <a:avLst/>
          </a:prstGeom>
          <a:blipFill>
            <a:blip r:embed="rId23"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97" name="object 86"/>
          <p:cNvSpPr/>
          <p:nvPr/>
        </p:nvSpPr>
        <p:spPr>
          <a:xfrm>
            <a:off x="6438660" y="3652518"/>
            <a:ext cx="2038985" cy="907415"/>
          </a:xfrm>
          <a:custGeom>
            <a:avLst/>
            <a:gdLst/>
            <a:ahLst/>
            <a:cxnLst/>
            <a:rect l="l" t="t" r="r" b="b"/>
            <a:pathLst>
              <a:path w="2038984" h="907414">
                <a:moveTo>
                  <a:pt x="81495" y="0"/>
                </a:moveTo>
                <a:lnTo>
                  <a:pt x="0" y="322198"/>
                </a:lnTo>
                <a:lnTo>
                  <a:pt x="1675422" y="745985"/>
                </a:lnTo>
                <a:lnTo>
                  <a:pt x="1634680" y="907084"/>
                </a:lnTo>
                <a:lnTo>
                  <a:pt x="2038362" y="666394"/>
                </a:lnTo>
                <a:lnTo>
                  <a:pt x="1893715" y="423786"/>
                </a:lnTo>
                <a:lnTo>
                  <a:pt x="1756918" y="423786"/>
                </a:lnTo>
                <a:lnTo>
                  <a:pt x="81495" y="0"/>
                </a:lnTo>
                <a:close/>
              </a:path>
              <a:path w="2038984" h="907414">
                <a:moveTo>
                  <a:pt x="1797672" y="262699"/>
                </a:moveTo>
                <a:lnTo>
                  <a:pt x="1756918" y="423786"/>
                </a:lnTo>
                <a:lnTo>
                  <a:pt x="1893715" y="423786"/>
                </a:lnTo>
                <a:lnTo>
                  <a:pt x="1797672" y="262699"/>
                </a:lnTo>
                <a:close/>
              </a:path>
            </a:pathLst>
          </a:custGeom>
          <a:solidFill>
            <a:srgbClr val="CCC1DA"/>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98" name="object 87"/>
          <p:cNvSpPr/>
          <p:nvPr/>
        </p:nvSpPr>
        <p:spPr>
          <a:xfrm>
            <a:off x="6426315" y="3615199"/>
            <a:ext cx="2038985" cy="907415"/>
          </a:xfrm>
          <a:custGeom>
            <a:avLst/>
            <a:gdLst/>
            <a:ahLst/>
            <a:cxnLst/>
            <a:rect l="l" t="t" r="r" b="b"/>
            <a:pathLst>
              <a:path w="2038984" h="907414">
                <a:moveTo>
                  <a:pt x="81495" y="0"/>
                </a:moveTo>
                <a:lnTo>
                  <a:pt x="1756917" y="423786"/>
                </a:lnTo>
                <a:lnTo>
                  <a:pt x="1797672" y="262699"/>
                </a:lnTo>
                <a:lnTo>
                  <a:pt x="2038362" y="666394"/>
                </a:lnTo>
                <a:lnTo>
                  <a:pt x="1634680" y="907084"/>
                </a:lnTo>
                <a:lnTo>
                  <a:pt x="1675422" y="745985"/>
                </a:lnTo>
                <a:lnTo>
                  <a:pt x="0" y="322199"/>
                </a:lnTo>
                <a:lnTo>
                  <a:pt x="81495" y="0"/>
                </a:lnTo>
                <a:close/>
              </a:path>
            </a:pathLst>
          </a:custGeom>
          <a:ln w="25400">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99" name="object 88"/>
          <p:cNvSpPr/>
          <p:nvPr/>
        </p:nvSpPr>
        <p:spPr>
          <a:xfrm>
            <a:off x="6617629" y="3786535"/>
            <a:ext cx="1590446" cy="516813"/>
          </a:xfrm>
          <a:prstGeom prst="rect">
            <a:avLst/>
          </a:prstGeom>
          <a:blipFill>
            <a:blip r:embed="rId24"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00" name="object 89"/>
          <p:cNvSpPr txBox="1"/>
          <p:nvPr/>
        </p:nvSpPr>
        <p:spPr>
          <a:xfrm>
            <a:off x="8803730" y="4267712"/>
            <a:ext cx="1555609" cy="174407"/>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C00000"/>
                </a:solidFill>
                <a:latin typeface="Meiryo UI" panose="020B0604030504040204" pitchFamily="50" charset="-128"/>
                <a:ea typeface="Meiryo UI" panose="020B0604030504040204" pitchFamily="50" charset="-128"/>
                <a:cs typeface="Noto Sans CJK JP Regular"/>
              </a:rPr>
              <a:t>痛</a:t>
            </a:r>
            <a:r>
              <a:rPr sz="1050" spc="-40" dirty="0">
                <a:solidFill>
                  <a:srgbClr val="C00000"/>
                </a:solidFill>
                <a:latin typeface="Meiryo UI" panose="020B0604030504040204" pitchFamily="50" charset="-128"/>
                <a:ea typeface="Meiryo UI" panose="020B0604030504040204" pitchFamily="50" charset="-128"/>
                <a:cs typeface="Noto Sans CJK JP Regular"/>
              </a:rPr>
              <a:t>みの脳</a:t>
            </a:r>
            <a:r>
              <a:rPr sz="1050" dirty="0">
                <a:solidFill>
                  <a:srgbClr val="C00000"/>
                </a:solidFill>
                <a:latin typeface="Meiryo UI" panose="020B0604030504040204" pitchFamily="50" charset="-128"/>
                <a:ea typeface="Meiryo UI" panose="020B0604030504040204" pitchFamily="50" charset="-128"/>
                <a:cs typeface="Noto Sans CJK JP Regular"/>
              </a:rPr>
              <a:t>内</a:t>
            </a:r>
            <a:r>
              <a:rPr sz="1050" spc="135" dirty="0">
                <a:solidFill>
                  <a:srgbClr val="C00000"/>
                </a:solidFill>
                <a:latin typeface="Meiryo UI" panose="020B0604030504040204" pitchFamily="50" charset="-128"/>
                <a:ea typeface="Meiryo UI" panose="020B0604030504040204" pitchFamily="50" charset="-128"/>
                <a:cs typeface="Noto Sans CJK JP Regular"/>
              </a:rPr>
              <a:t>ﾈｯﾄﾜｰｸ</a:t>
            </a:r>
            <a:endParaRPr sz="1050" dirty="0">
              <a:latin typeface="Meiryo UI" panose="020B0604030504040204" pitchFamily="50" charset="-128"/>
              <a:ea typeface="Meiryo UI" panose="020B0604030504040204" pitchFamily="50" charset="-128"/>
              <a:cs typeface="Noto Sans CJK JP Regular"/>
            </a:endParaRPr>
          </a:p>
        </p:txBody>
      </p:sp>
      <p:sp>
        <p:nvSpPr>
          <p:cNvPr id="201" name="object 90"/>
          <p:cNvSpPr/>
          <p:nvPr/>
        </p:nvSpPr>
        <p:spPr>
          <a:xfrm>
            <a:off x="8474941" y="4493958"/>
            <a:ext cx="2194374" cy="1454658"/>
          </a:xfrm>
          <a:prstGeom prst="rect">
            <a:avLst/>
          </a:prstGeom>
          <a:blipFill>
            <a:blip r:embed="rId25"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02" name="object 91"/>
          <p:cNvSpPr txBox="1"/>
          <p:nvPr/>
        </p:nvSpPr>
        <p:spPr>
          <a:xfrm>
            <a:off x="10551061" y="5247441"/>
            <a:ext cx="1658451" cy="167354"/>
          </a:xfrm>
          <a:prstGeom prst="rect">
            <a:avLst/>
          </a:prstGeom>
        </p:spPr>
        <p:txBody>
          <a:bodyPr vert="horz" wrap="square" lIns="0" tIns="13335" rIns="0" bIns="0" rtlCol="0">
            <a:spAutoFit/>
          </a:bodyPr>
          <a:lstStyle/>
          <a:p>
            <a:pPr marL="24765" marR="5080" indent="-12700">
              <a:lnSpc>
                <a:spcPct val="100000"/>
              </a:lnSpc>
              <a:spcBef>
                <a:spcPts val="105"/>
              </a:spcBef>
            </a:pPr>
            <a:r>
              <a:rPr sz="1000" spc="-10" dirty="0">
                <a:solidFill>
                  <a:srgbClr val="C00000"/>
                </a:solidFill>
                <a:latin typeface="Meiryo UI" panose="020B0604030504040204" pitchFamily="50" charset="-128"/>
                <a:ea typeface="Meiryo UI" panose="020B0604030504040204" pitchFamily="50" charset="-128"/>
                <a:cs typeface="Noto Sans CJK JP Regular"/>
              </a:rPr>
              <a:t>統合失調症の </a:t>
            </a:r>
            <a:r>
              <a:rPr sz="1000" spc="75" dirty="0">
                <a:solidFill>
                  <a:srgbClr val="C00000"/>
                </a:solidFill>
                <a:latin typeface="Meiryo UI" panose="020B0604030504040204" pitchFamily="50" charset="-128"/>
                <a:ea typeface="Meiryo UI" panose="020B0604030504040204" pitchFamily="50" charset="-128"/>
                <a:cs typeface="Noto Sans CJK JP Regular"/>
              </a:rPr>
              <a:t>脳内ﾈ</a:t>
            </a:r>
            <a:r>
              <a:rPr sz="1000" spc="40" dirty="0">
                <a:solidFill>
                  <a:srgbClr val="C00000"/>
                </a:solidFill>
                <a:latin typeface="Meiryo UI" panose="020B0604030504040204" pitchFamily="50" charset="-128"/>
                <a:ea typeface="Meiryo UI" panose="020B0604030504040204" pitchFamily="50" charset="-128"/>
                <a:cs typeface="Noto Sans CJK JP Regular"/>
              </a:rPr>
              <a:t>ｯ</a:t>
            </a:r>
            <a:r>
              <a:rPr sz="1000" spc="-15" dirty="0">
                <a:solidFill>
                  <a:srgbClr val="C00000"/>
                </a:solidFill>
                <a:latin typeface="Meiryo UI" panose="020B0604030504040204" pitchFamily="50" charset="-128"/>
                <a:ea typeface="Meiryo UI" panose="020B0604030504040204" pitchFamily="50" charset="-128"/>
                <a:cs typeface="Noto Sans CJK JP Regular"/>
              </a:rPr>
              <a:t>ﾄ</a:t>
            </a:r>
            <a:r>
              <a:rPr sz="1000" spc="175" dirty="0">
                <a:solidFill>
                  <a:srgbClr val="C00000"/>
                </a:solidFill>
                <a:latin typeface="Meiryo UI" panose="020B0604030504040204" pitchFamily="50" charset="-128"/>
                <a:ea typeface="Meiryo UI" panose="020B0604030504040204" pitchFamily="50" charset="-128"/>
                <a:cs typeface="Noto Sans CJK JP Regular"/>
              </a:rPr>
              <a:t>ﾜ</a:t>
            </a:r>
            <a:r>
              <a:rPr sz="1000" spc="165" dirty="0">
                <a:solidFill>
                  <a:srgbClr val="C00000"/>
                </a:solidFill>
                <a:latin typeface="Meiryo UI" panose="020B0604030504040204" pitchFamily="50" charset="-128"/>
                <a:ea typeface="Meiryo UI" panose="020B0604030504040204" pitchFamily="50" charset="-128"/>
                <a:cs typeface="Noto Sans CJK JP Regular"/>
              </a:rPr>
              <a:t>ｰ</a:t>
            </a:r>
            <a:r>
              <a:rPr sz="1000" spc="175" dirty="0">
                <a:solidFill>
                  <a:srgbClr val="C00000"/>
                </a:solidFill>
                <a:latin typeface="Meiryo UI" panose="020B0604030504040204" pitchFamily="50" charset="-128"/>
                <a:ea typeface="Meiryo UI" panose="020B0604030504040204" pitchFamily="50" charset="-128"/>
                <a:cs typeface="Noto Sans CJK JP Regular"/>
              </a:rPr>
              <a:t>ｸ</a:t>
            </a:r>
            <a:endParaRPr sz="1000" dirty="0">
              <a:latin typeface="Meiryo UI" panose="020B0604030504040204" pitchFamily="50" charset="-128"/>
              <a:ea typeface="Meiryo UI" panose="020B0604030504040204" pitchFamily="50" charset="-128"/>
              <a:cs typeface="Noto Sans CJK JP Regular"/>
            </a:endParaRPr>
          </a:p>
        </p:txBody>
      </p:sp>
      <p:sp>
        <p:nvSpPr>
          <p:cNvPr id="206" name="object 95"/>
          <p:cNvSpPr txBox="1"/>
          <p:nvPr/>
        </p:nvSpPr>
        <p:spPr>
          <a:xfrm>
            <a:off x="8562544" y="6083316"/>
            <a:ext cx="3629455" cy="175048"/>
          </a:xfrm>
          <a:prstGeom prst="rect">
            <a:avLst/>
          </a:prstGeom>
        </p:spPr>
        <p:txBody>
          <a:bodyPr vert="horz" wrap="square" lIns="0" tIns="13335" rIns="0" bIns="0" rtlCol="0">
            <a:spAutoFit/>
          </a:bodyPr>
          <a:lstStyle/>
          <a:p>
            <a:pPr marL="12700" marR="5080" indent="27305">
              <a:lnSpc>
                <a:spcPct val="100000"/>
              </a:lnSpc>
              <a:spcBef>
                <a:spcPts val="105"/>
              </a:spcBef>
            </a:pPr>
            <a:r>
              <a:rPr sz="1050" dirty="0">
                <a:latin typeface="Meiryo UI" panose="020B0604030504040204" pitchFamily="50" charset="-128"/>
                <a:ea typeface="Meiryo UI" panose="020B0604030504040204" pitchFamily="50" charset="-128"/>
                <a:cs typeface="Arial"/>
              </a:rPr>
              <a:t>BiGData</a:t>
            </a:r>
            <a:r>
              <a:rPr sz="1050" spc="-215" dirty="0">
                <a:latin typeface="Meiryo UI" panose="020B0604030504040204" pitchFamily="50" charset="-128"/>
                <a:ea typeface="Meiryo UI" panose="020B0604030504040204" pitchFamily="50" charset="-128"/>
                <a:cs typeface="Noto Sans CJK JP Regular"/>
              </a:rPr>
              <a:t>と</a:t>
            </a:r>
            <a:r>
              <a:rPr sz="1050" spc="5" dirty="0">
                <a:latin typeface="Meiryo UI" panose="020B0604030504040204" pitchFamily="50" charset="-128"/>
                <a:ea typeface="Meiryo UI" panose="020B0604030504040204" pitchFamily="50" charset="-128"/>
                <a:cs typeface="Noto Sans CJK JP Regular"/>
              </a:rPr>
              <a:t>脳機能</a:t>
            </a:r>
            <a:r>
              <a:rPr sz="1050" spc="-10" dirty="0">
                <a:latin typeface="Meiryo UI" panose="020B0604030504040204" pitchFamily="50" charset="-128"/>
                <a:ea typeface="Meiryo UI" panose="020B0604030504040204" pitchFamily="50" charset="-128"/>
                <a:cs typeface="Noto Sans CJK JP Regular"/>
              </a:rPr>
              <a:t>定</a:t>
            </a:r>
            <a:r>
              <a:rPr sz="1050" spc="-110" dirty="0">
                <a:latin typeface="Meiryo UI" panose="020B0604030504040204" pitchFamily="50" charset="-128"/>
                <a:ea typeface="Meiryo UI" panose="020B0604030504040204" pitchFamily="50" charset="-128"/>
                <a:cs typeface="Noto Sans CJK JP Regular"/>
              </a:rPr>
              <a:t>量</a:t>
            </a:r>
            <a:r>
              <a:rPr sz="1050" spc="-125" dirty="0">
                <a:latin typeface="Meiryo UI" panose="020B0604030504040204" pitchFamily="50" charset="-128"/>
                <a:ea typeface="Meiryo UI" panose="020B0604030504040204" pitchFamily="50" charset="-128"/>
                <a:cs typeface="Noto Sans CJK JP Regular"/>
              </a:rPr>
              <a:t>イ</a:t>
            </a:r>
            <a:r>
              <a:rPr sz="1050" spc="-200" dirty="0">
                <a:latin typeface="Meiryo UI" panose="020B0604030504040204" pitchFamily="50" charset="-128"/>
                <a:ea typeface="Meiryo UI" panose="020B0604030504040204" pitchFamily="50" charset="-128"/>
                <a:cs typeface="Noto Sans CJK JP Regular"/>
              </a:rPr>
              <a:t>メ</a:t>
            </a:r>
            <a:r>
              <a:rPr sz="1050" spc="-204" dirty="0">
                <a:latin typeface="Meiryo UI" panose="020B0604030504040204" pitchFamily="50" charset="-128"/>
                <a:ea typeface="Meiryo UI" panose="020B0604030504040204" pitchFamily="50" charset="-128"/>
                <a:cs typeface="Noto Sans CJK JP Regular"/>
              </a:rPr>
              <a:t>ー</a:t>
            </a:r>
            <a:r>
              <a:rPr sz="1050" spc="-135" dirty="0">
                <a:latin typeface="Meiryo UI" panose="020B0604030504040204" pitchFamily="50" charset="-128"/>
                <a:ea typeface="Meiryo UI" panose="020B0604030504040204" pitchFamily="50" charset="-128"/>
                <a:cs typeface="Noto Sans CJK JP Regular"/>
              </a:rPr>
              <a:t>ジ </a:t>
            </a:r>
            <a:r>
              <a:rPr sz="1050" spc="-140" dirty="0">
                <a:latin typeface="Meiryo UI" panose="020B0604030504040204" pitchFamily="50" charset="-128"/>
                <a:ea typeface="Meiryo UI" panose="020B0604030504040204" pitchFamily="50" charset="-128"/>
                <a:cs typeface="Noto Sans CJK JP Regular"/>
              </a:rPr>
              <a:t>ン</a:t>
            </a:r>
            <a:r>
              <a:rPr sz="1050" spc="-155" dirty="0">
                <a:latin typeface="Meiryo UI" panose="020B0604030504040204" pitchFamily="50" charset="-128"/>
                <a:ea typeface="Meiryo UI" panose="020B0604030504040204" pitchFamily="50" charset="-128"/>
                <a:cs typeface="Noto Sans CJK JP Regular"/>
              </a:rPr>
              <a:t>グ</a:t>
            </a:r>
            <a:r>
              <a:rPr sz="1050" spc="-85" dirty="0">
                <a:latin typeface="Meiryo UI" panose="020B0604030504040204" pitchFamily="50" charset="-128"/>
                <a:ea typeface="Meiryo UI" panose="020B0604030504040204" pitchFamily="50" charset="-128"/>
                <a:cs typeface="Noto Sans CJK JP Regular"/>
              </a:rPr>
              <a:t>に</a:t>
            </a:r>
            <a:r>
              <a:rPr sz="1050" spc="-140" dirty="0">
                <a:latin typeface="Meiryo UI" panose="020B0604030504040204" pitchFamily="50" charset="-128"/>
                <a:ea typeface="Meiryo UI" panose="020B0604030504040204" pitchFamily="50" charset="-128"/>
                <a:cs typeface="Noto Sans CJK JP Regular"/>
              </a:rPr>
              <a:t>よ</a:t>
            </a:r>
            <a:r>
              <a:rPr sz="1050" spc="-165" dirty="0">
                <a:latin typeface="Meiryo UI" panose="020B0604030504040204" pitchFamily="50" charset="-128"/>
                <a:ea typeface="Meiryo UI" panose="020B0604030504040204" pitchFamily="50" charset="-128"/>
                <a:cs typeface="Noto Sans CJK JP Regular"/>
              </a:rPr>
              <a:t>る</a:t>
            </a:r>
            <a:r>
              <a:rPr sz="1050" spc="5" dirty="0">
                <a:latin typeface="Meiryo UI" panose="020B0604030504040204" pitchFamily="50" charset="-128"/>
                <a:ea typeface="Meiryo UI" panose="020B0604030504040204" pitchFamily="50" charset="-128"/>
                <a:cs typeface="Noto Sans CJK JP Regular"/>
              </a:rPr>
              <a:t>医療創</a:t>
            </a:r>
            <a:r>
              <a:rPr sz="1050" spc="-10" dirty="0">
                <a:latin typeface="Meiryo UI" panose="020B0604030504040204" pitchFamily="50" charset="-128"/>
                <a:ea typeface="Meiryo UI" panose="020B0604030504040204" pitchFamily="50" charset="-128"/>
                <a:cs typeface="Noto Sans CJK JP Regular"/>
              </a:rPr>
              <a:t>薬</a:t>
            </a:r>
            <a:r>
              <a:rPr sz="1050" spc="5" dirty="0">
                <a:latin typeface="Meiryo UI" panose="020B0604030504040204" pitchFamily="50" charset="-128"/>
                <a:ea typeface="Meiryo UI" panose="020B0604030504040204" pitchFamily="50" charset="-128"/>
                <a:cs typeface="Noto Sans CJK JP Regular"/>
              </a:rPr>
              <a:t>技</a:t>
            </a:r>
            <a:r>
              <a:rPr sz="1050" spc="-10" dirty="0">
                <a:latin typeface="Meiryo UI" panose="020B0604030504040204" pitchFamily="50" charset="-128"/>
                <a:ea typeface="Meiryo UI" panose="020B0604030504040204" pitchFamily="50" charset="-128"/>
                <a:cs typeface="Noto Sans CJK JP Regular"/>
              </a:rPr>
              <a:t>術</a:t>
            </a:r>
            <a:r>
              <a:rPr sz="1050" spc="-85" dirty="0">
                <a:latin typeface="Meiryo UI" panose="020B0604030504040204" pitchFamily="50" charset="-128"/>
                <a:ea typeface="Meiryo UI" panose="020B0604030504040204" pitchFamily="50" charset="-128"/>
                <a:cs typeface="Noto Sans CJK JP Regular"/>
              </a:rPr>
              <a:t>の</a:t>
            </a:r>
            <a:r>
              <a:rPr sz="1050" spc="5" dirty="0">
                <a:latin typeface="Meiryo UI" panose="020B0604030504040204" pitchFamily="50" charset="-128"/>
                <a:ea typeface="Meiryo UI" panose="020B0604030504040204" pitchFamily="50" charset="-128"/>
                <a:cs typeface="Noto Sans CJK JP Regular"/>
              </a:rPr>
              <a:t>革新</a:t>
            </a:r>
            <a:endParaRPr sz="1050" dirty="0">
              <a:latin typeface="Meiryo UI" panose="020B0604030504040204" pitchFamily="50" charset="-128"/>
              <a:ea typeface="Meiryo UI" panose="020B0604030504040204" pitchFamily="50" charset="-128"/>
              <a:cs typeface="Noto Sans CJK JP Regular"/>
            </a:endParaRPr>
          </a:p>
        </p:txBody>
      </p:sp>
      <p:sp>
        <p:nvSpPr>
          <p:cNvPr id="207" name="object 96"/>
          <p:cNvSpPr/>
          <p:nvPr/>
        </p:nvSpPr>
        <p:spPr>
          <a:xfrm>
            <a:off x="5156405" y="4213052"/>
            <a:ext cx="1915667" cy="731519"/>
          </a:xfrm>
          <a:prstGeom prst="rect">
            <a:avLst/>
          </a:prstGeom>
          <a:blipFill>
            <a:blip r:embed="rId26"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08" name="object 97"/>
          <p:cNvSpPr/>
          <p:nvPr/>
        </p:nvSpPr>
        <p:spPr>
          <a:xfrm>
            <a:off x="5256226" y="4251914"/>
            <a:ext cx="1661160" cy="599440"/>
          </a:xfrm>
          <a:custGeom>
            <a:avLst/>
            <a:gdLst/>
            <a:ahLst/>
            <a:cxnLst/>
            <a:rect l="l" t="t" r="r" b="b"/>
            <a:pathLst>
              <a:path w="1661160" h="599439">
                <a:moveTo>
                  <a:pt x="1661160" y="299466"/>
                </a:moveTo>
                <a:lnTo>
                  <a:pt x="0" y="299466"/>
                </a:lnTo>
                <a:lnTo>
                  <a:pt x="830580" y="598932"/>
                </a:lnTo>
                <a:lnTo>
                  <a:pt x="1661160" y="299466"/>
                </a:lnTo>
                <a:close/>
              </a:path>
              <a:path w="1661160" h="599439">
                <a:moveTo>
                  <a:pt x="1245870" y="0"/>
                </a:moveTo>
                <a:lnTo>
                  <a:pt x="415290" y="0"/>
                </a:lnTo>
                <a:lnTo>
                  <a:pt x="415290" y="299466"/>
                </a:lnTo>
                <a:lnTo>
                  <a:pt x="1245870" y="299466"/>
                </a:lnTo>
                <a:lnTo>
                  <a:pt x="1245870" y="0"/>
                </a:lnTo>
                <a:close/>
              </a:path>
            </a:pathLst>
          </a:custGeom>
          <a:solidFill>
            <a:srgbClr val="CCC1DA"/>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09" name="object 98"/>
          <p:cNvSpPr/>
          <p:nvPr/>
        </p:nvSpPr>
        <p:spPr>
          <a:xfrm>
            <a:off x="5256226" y="4251914"/>
            <a:ext cx="1661160" cy="599440"/>
          </a:xfrm>
          <a:custGeom>
            <a:avLst/>
            <a:gdLst/>
            <a:ahLst/>
            <a:cxnLst/>
            <a:rect l="l" t="t" r="r" b="b"/>
            <a:pathLst>
              <a:path w="1661160" h="599439">
                <a:moveTo>
                  <a:pt x="0" y="299466"/>
                </a:moveTo>
                <a:lnTo>
                  <a:pt x="415290" y="299466"/>
                </a:lnTo>
                <a:lnTo>
                  <a:pt x="415290" y="0"/>
                </a:lnTo>
                <a:lnTo>
                  <a:pt x="1245870" y="0"/>
                </a:lnTo>
                <a:lnTo>
                  <a:pt x="1245870" y="299466"/>
                </a:lnTo>
                <a:lnTo>
                  <a:pt x="1661160" y="299466"/>
                </a:lnTo>
                <a:lnTo>
                  <a:pt x="830580" y="598932"/>
                </a:lnTo>
                <a:lnTo>
                  <a:pt x="0" y="299466"/>
                </a:lnTo>
                <a:close/>
              </a:path>
            </a:pathLst>
          </a:custGeom>
          <a:ln w="25908">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10" name="object 99"/>
          <p:cNvSpPr txBox="1"/>
          <p:nvPr/>
        </p:nvSpPr>
        <p:spPr>
          <a:xfrm>
            <a:off x="5673777" y="4289315"/>
            <a:ext cx="858519" cy="351378"/>
          </a:xfrm>
          <a:prstGeom prst="rect">
            <a:avLst/>
          </a:prstGeom>
        </p:spPr>
        <p:txBody>
          <a:bodyPr vert="horz" wrap="square" lIns="0" tIns="12700" rIns="0" bIns="0" rtlCol="0">
            <a:spAutoFit/>
          </a:bodyPr>
          <a:lstStyle/>
          <a:p>
            <a:pPr marL="1270" algn="ctr">
              <a:lnSpc>
                <a:spcPct val="100000"/>
              </a:lnSpc>
              <a:spcBef>
                <a:spcPts val="100"/>
              </a:spcBef>
            </a:pPr>
            <a:r>
              <a:rPr sz="1100" spc="-150" dirty="0">
                <a:latin typeface="Meiryo UI" panose="020B0604030504040204" pitchFamily="50" charset="-128"/>
                <a:ea typeface="Meiryo UI" panose="020B0604030504040204" pitchFamily="50" charset="-128"/>
                <a:cs typeface="Noto Sans CJK JP Regular"/>
              </a:rPr>
              <a:t>ニ</a:t>
            </a:r>
            <a:r>
              <a:rPr sz="1100" spc="-290" dirty="0">
                <a:latin typeface="Meiryo UI" panose="020B0604030504040204" pitchFamily="50" charset="-128"/>
                <a:ea typeface="Meiryo UI" panose="020B0604030504040204" pitchFamily="50" charset="-128"/>
                <a:cs typeface="Noto Sans CJK JP Regular"/>
              </a:rPr>
              <a:t>ュ</a:t>
            </a:r>
            <a:r>
              <a:rPr sz="1100" spc="-285" dirty="0">
                <a:latin typeface="Meiryo UI" panose="020B0604030504040204" pitchFamily="50" charset="-128"/>
                <a:ea typeface="Meiryo UI" panose="020B0604030504040204" pitchFamily="50" charset="-128"/>
                <a:cs typeface="Noto Sans CJK JP Regular"/>
              </a:rPr>
              <a:t>ー</a:t>
            </a:r>
            <a:r>
              <a:rPr sz="1100" spc="-235" dirty="0">
                <a:latin typeface="Meiryo UI" panose="020B0604030504040204" pitchFamily="50" charset="-128"/>
                <a:ea typeface="Meiryo UI" panose="020B0604030504040204" pitchFamily="50" charset="-128"/>
                <a:cs typeface="Noto Sans CJK JP Regular"/>
              </a:rPr>
              <a:t>ロ</a:t>
            </a:r>
            <a:endParaRPr sz="1100" dirty="0">
              <a:latin typeface="Meiryo UI" panose="020B0604030504040204" pitchFamily="50" charset="-128"/>
              <a:ea typeface="Meiryo UI" panose="020B0604030504040204" pitchFamily="50" charset="-128"/>
              <a:cs typeface="Noto Sans CJK JP Regular"/>
            </a:endParaRPr>
          </a:p>
          <a:p>
            <a:pPr algn="ctr">
              <a:lnSpc>
                <a:spcPct val="100000"/>
              </a:lnSpc>
            </a:pPr>
            <a:r>
              <a:rPr sz="1100" spc="-295" dirty="0">
                <a:latin typeface="Meiryo UI" panose="020B0604030504040204" pitchFamily="50" charset="-128"/>
                <a:ea typeface="Meiryo UI" panose="020B0604030504040204" pitchFamily="50" charset="-128"/>
                <a:cs typeface="Noto Sans CJK JP Regular"/>
              </a:rPr>
              <a:t>フィ</a:t>
            </a:r>
            <a:r>
              <a:rPr sz="1100" spc="-290" dirty="0">
                <a:latin typeface="Meiryo UI" panose="020B0604030504040204" pitchFamily="50" charset="-128"/>
                <a:ea typeface="Meiryo UI" panose="020B0604030504040204" pitchFamily="50" charset="-128"/>
                <a:cs typeface="Noto Sans CJK JP Regular"/>
              </a:rPr>
              <a:t>ー</a:t>
            </a:r>
            <a:r>
              <a:rPr sz="1100" spc="-415" dirty="0">
                <a:latin typeface="Meiryo UI" panose="020B0604030504040204" pitchFamily="50" charset="-128"/>
                <a:ea typeface="Meiryo UI" panose="020B0604030504040204" pitchFamily="50" charset="-128"/>
                <a:cs typeface="Noto Sans CJK JP Regular"/>
              </a:rPr>
              <a:t>ド</a:t>
            </a:r>
            <a:r>
              <a:rPr sz="1100" spc="-75" dirty="0">
                <a:latin typeface="Meiryo UI" panose="020B0604030504040204" pitchFamily="50" charset="-128"/>
                <a:ea typeface="Meiryo UI" panose="020B0604030504040204" pitchFamily="50" charset="-128"/>
                <a:cs typeface="Noto Sans CJK JP Regular"/>
              </a:rPr>
              <a:t>バ</a:t>
            </a:r>
            <a:r>
              <a:rPr sz="1100" spc="-254" dirty="0">
                <a:latin typeface="Meiryo UI" panose="020B0604030504040204" pitchFamily="50" charset="-128"/>
                <a:ea typeface="Meiryo UI" panose="020B0604030504040204" pitchFamily="50" charset="-128"/>
                <a:cs typeface="Noto Sans CJK JP Regular"/>
              </a:rPr>
              <a:t>ック</a:t>
            </a:r>
            <a:endParaRPr sz="1100" dirty="0">
              <a:latin typeface="Meiryo UI" panose="020B0604030504040204" pitchFamily="50" charset="-128"/>
              <a:ea typeface="Meiryo UI" panose="020B0604030504040204" pitchFamily="50" charset="-128"/>
              <a:cs typeface="Noto Sans CJK JP Regular"/>
            </a:endParaRPr>
          </a:p>
        </p:txBody>
      </p:sp>
      <p:sp>
        <p:nvSpPr>
          <p:cNvPr id="211" name="object 100"/>
          <p:cNvSpPr txBox="1"/>
          <p:nvPr/>
        </p:nvSpPr>
        <p:spPr>
          <a:xfrm>
            <a:off x="5341101" y="6276598"/>
            <a:ext cx="2042160" cy="167354"/>
          </a:xfrm>
          <a:prstGeom prst="rect">
            <a:avLst/>
          </a:prstGeom>
        </p:spPr>
        <p:txBody>
          <a:bodyPr vert="horz" wrap="square" lIns="0" tIns="13335" rIns="0" bIns="0" rtlCol="0">
            <a:spAutoFit/>
          </a:bodyPr>
          <a:lstStyle/>
          <a:p>
            <a:pPr marL="12700">
              <a:lnSpc>
                <a:spcPct val="100000"/>
              </a:lnSpc>
              <a:spcBef>
                <a:spcPts val="105"/>
              </a:spcBef>
            </a:pPr>
            <a:r>
              <a:rPr sz="1000" spc="-45" dirty="0">
                <a:latin typeface="Meiryo UI" panose="020B0604030504040204" pitchFamily="50" charset="-128"/>
                <a:ea typeface="Meiryo UI" panose="020B0604030504040204" pitchFamily="50" charset="-128"/>
                <a:cs typeface="Noto Sans CJK JP Regular"/>
              </a:rPr>
              <a:t>運動機能向上</a:t>
            </a:r>
            <a:r>
              <a:rPr sz="1000" spc="-55" dirty="0">
                <a:latin typeface="Meiryo UI" panose="020B0604030504040204" pitchFamily="50" charset="-128"/>
                <a:ea typeface="Meiryo UI" panose="020B0604030504040204" pitchFamily="50" charset="-128"/>
                <a:cs typeface="Noto Sans CJK JP Regular"/>
              </a:rPr>
              <a:t>、</a:t>
            </a:r>
            <a:r>
              <a:rPr sz="1000" spc="5" dirty="0">
                <a:latin typeface="Meiryo UI" panose="020B0604030504040204" pitchFamily="50" charset="-128"/>
                <a:ea typeface="Meiryo UI" panose="020B0604030504040204" pitchFamily="50" charset="-128"/>
                <a:cs typeface="Noto Sans CJK JP Regular"/>
              </a:rPr>
              <a:t>認</a:t>
            </a:r>
            <a:r>
              <a:rPr sz="1000" spc="-10" dirty="0">
                <a:latin typeface="Meiryo UI" panose="020B0604030504040204" pitchFamily="50" charset="-128"/>
                <a:ea typeface="Meiryo UI" panose="020B0604030504040204" pitchFamily="50" charset="-128"/>
                <a:cs typeface="Noto Sans CJK JP Regular"/>
              </a:rPr>
              <a:t>知</a:t>
            </a:r>
            <a:r>
              <a:rPr sz="1000" spc="5" dirty="0">
                <a:latin typeface="Meiryo UI" panose="020B0604030504040204" pitchFamily="50" charset="-128"/>
                <a:ea typeface="Meiryo UI" panose="020B0604030504040204" pitchFamily="50" charset="-128"/>
                <a:cs typeface="Noto Sans CJK JP Regular"/>
              </a:rPr>
              <a:t>改</a:t>
            </a:r>
            <a:r>
              <a:rPr sz="1000" spc="-10" dirty="0">
                <a:latin typeface="Meiryo UI" panose="020B0604030504040204" pitchFamily="50" charset="-128"/>
                <a:ea typeface="Meiryo UI" panose="020B0604030504040204" pitchFamily="50" charset="-128"/>
                <a:cs typeface="Noto Sans CJK JP Regular"/>
              </a:rPr>
              <a:t>善</a:t>
            </a:r>
            <a:r>
              <a:rPr sz="1000" spc="-360" dirty="0">
                <a:latin typeface="Meiryo UI" panose="020B0604030504040204" pitchFamily="50" charset="-128"/>
                <a:ea typeface="Meiryo UI" panose="020B0604030504040204" pitchFamily="50" charset="-128"/>
                <a:cs typeface="Noto Sans CJK JP Regular"/>
              </a:rPr>
              <a:t>、</a:t>
            </a:r>
            <a:r>
              <a:rPr sz="1000" spc="-135" dirty="0">
                <a:latin typeface="Meiryo UI" panose="020B0604030504040204" pitchFamily="50" charset="-128"/>
                <a:ea typeface="Meiryo UI" panose="020B0604030504040204" pitchFamily="50" charset="-128"/>
                <a:cs typeface="Noto Sans CJK JP Regular"/>
              </a:rPr>
              <a:t>ケ</a:t>
            </a:r>
            <a:r>
              <a:rPr sz="1000" spc="-130" dirty="0">
                <a:latin typeface="Meiryo UI" panose="020B0604030504040204" pitchFamily="50" charset="-128"/>
                <a:ea typeface="Meiryo UI" panose="020B0604030504040204" pitchFamily="50" charset="-128"/>
                <a:cs typeface="Noto Sans CJK JP Regular"/>
              </a:rPr>
              <a:t>ア</a:t>
            </a:r>
            <a:r>
              <a:rPr sz="1000" spc="-10" dirty="0">
                <a:latin typeface="Meiryo UI" panose="020B0604030504040204" pitchFamily="50" charset="-128"/>
                <a:ea typeface="Meiryo UI" panose="020B0604030504040204" pitchFamily="50" charset="-128"/>
                <a:cs typeface="Noto Sans CJK JP Regular"/>
              </a:rPr>
              <a:t>改</a:t>
            </a:r>
            <a:r>
              <a:rPr sz="1000" spc="5" dirty="0">
                <a:latin typeface="Meiryo UI" panose="020B0604030504040204" pitchFamily="50" charset="-128"/>
                <a:ea typeface="Meiryo UI" panose="020B0604030504040204" pitchFamily="50" charset="-128"/>
                <a:cs typeface="Noto Sans CJK JP Regular"/>
              </a:rPr>
              <a:t>善</a:t>
            </a:r>
            <a:endParaRPr sz="1000">
              <a:latin typeface="Meiryo UI" panose="020B0604030504040204" pitchFamily="50" charset="-128"/>
              <a:ea typeface="Meiryo UI" panose="020B0604030504040204" pitchFamily="50" charset="-128"/>
              <a:cs typeface="Noto Sans CJK JP Regular"/>
            </a:endParaRPr>
          </a:p>
        </p:txBody>
      </p:sp>
      <p:sp>
        <p:nvSpPr>
          <p:cNvPr id="212" name="object 101"/>
          <p:cNvSpPr/>
          <p:nvPr/>
        </p:nvSpPr>
        <p:spPr>
          <a:xfrm>
            <a:off x="1637489" y="3487628"/>
            <a:ext cx="534924" cy="463295"/>
          </a:xfrm>
          <a:prstGeom prst="rect">
            <a:avLst/>
          </a:prstGeom>
          <a:blipFill>
            <a:blip r:embed="rId27"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13" name="object 102"/>
          <p:cNvSpPr/>
          <p:nvPr/>
        </p:nvSpPr>
        <p:spPr>
          <a:xfrm>
            <a:off x="2369008" y="3473911"/>
            <a:ext cx="463295" cy="705612"/>
          </a:xfrm>
          <a:prstGeom prst="rect">
            <a:avLst/>
          </a:prstGeom>
          <a:blipFill>
            <a:blip r:embed="rId28"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14" name="object 103"/>
          <p:cNvSpPr/>
          <p:nvPr/>
        </p:nvSpPr>
        <p:spPr>
          <a:xfrm>
            <a:off x="2294332" y="3399235"/>
            <a:ext cx="460247" cy="702563"/>
          </a:xfrm>
          <a:prstGeom prst="rect">
            <a:avLst/>
          </a:prstGeom>
          <a:blipFill>
            <a:blip r:embed="rId29"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15" name="object 104"/>
          <p:cNvSpPr/>
          <p:nvPr/>
        </p:nvSpPr>
        <p:spPr>
          <a:xfrm>
            <a:off x="2135837" y="3382471"/>
            <a:ext cx="184150" cy="318770"/>
          </a:xfrm>
          <a:custGeom>
            <a:avLst/>
            <a:gdLst/>
            <a:ahLst/>
            <a:cxnLst/>
            <a:rect l="l" t="t" r="r" b="b"/>
            <a:pathLst>
              <a:path w="184150" h="318770">
                <a:moveTo>
                  <a:pt x="0" y="0"/>
                </a:moveTo>
                <a:lnTo>
                  <a:pt x="183984" y="318147"/>
                </a:lnTo>
              </a:path>
            </a:pathLst>
          </a:custGeom>
          <a:ln w="9144">
            <a:solidFill>
              <a:srgbClr val="00000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16" name="object 105"/>
          <p:cNvSpPr/>
          <p:nvPr/>
        </p:nvSpPr>
        <p:spPr>
          <a:xfrm>
            <a:off x="2172410" y="3720800"/>
            <a:ext cx="147320" cy="264160"/>
          </a:xfrm>
          <a:custGeom>
            <a:avLst/>
            <a:gdLst/>
            <a:ahLst/>
            <a:cxnLst/>
            <a:rect l="l" t="t" r="r" b="b"/>
            <a:pathLst>
              <a:path w="147319" h="264160">
                <a:moveTo>
                  <a:pt x="146900" y="0"/>
                </a:moveTo>
                <a:lnTo>
                  <a:pt x="0" y="263601"/>
                </a:lnTo>
              </a:path>
            </a:pathLst>
          </a:custGeom>
          <a:ln w="9143">
            <a:solidFill>
              <a:srgbClr val="00000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17" name="object 106"/>
          <p:cNvSpPr/>
          <p:nvPr/>
        </p:nvSpPr>
        <p:spPr>
          <a:xfrm>
            <a:off x="2835797" y="3193399"/>
            <a:ext cx="1014730" cy="1062990"/>
          </a:xfrm>
          <a:custGeom>
            <a:avLst/>
            <a:gdLst/>
            <a:ahLst/>
            <a:cxnLst/>
            <a:rect l="l" t="t" r="r" b="b"/>
            <a:pathLst>
              <a:path w="1014730" h="1062989">
                <a:moveTo>
                  <a:pt x="649731" y="961740"/>
                </a:moveTo>
                <a:lnTo>
                  <a:pt x="386944" y="961740"/>
                </a:lnTo>
                <a:lnTo>
                  <a:pt x="404007" y="992205"/>
                </a:lnTo>
                <a:lnTo>
                  <a:pt x="424318" y="1017860"/>
                </a:lnTo>
                <a:lnTo>
                  <a:pt x="447389" y="1038187"/>
                </a:lnTo>
                <a:lnTo>
                  <a:pt x="472732" y="1052672"/>
                </a:lnTo>
                <a:lnTo>
                  <a:pt x="514670" y="1062383"/>
                </a:lnTo>
                <a:lnTo>
                  <a:pt x="555510" y="1056208"/>
                </a:lnTo>
                <a:lnTo>
                  <a:pt x="593369" y="1035587"/>
                </a:lnTo>
                <a:lnTo>
                  <a:pt x="626364" y="1001964"/>
                </a:lnTo>
                <a:lnTo>
                  <a:pt x="649731" y="961740"/>
                </a:lnTo>
                <a:close/>
              </a:path>
              <a:path w="1014730" h="1062989">
                <a:moveTo>
                  <a:pt x="253800" y="93313"/>
                </a:moveTo>
                <a:lnTo>
                  <a:pt x="192004" y="108156"/>
                </a:lnTo>
                <a:lnTo>
                  <a:pt x="160569" y="131413"/>
                </a:lnTo>
                <a:lnTo>
                  <a:pt x="133943" y="163501"/>
                </a:lnTo>
                <a:lnTo>
                  <a:pt x="112938" y="202892"/>
                </a:lnTo>
                <a:lnTo>
                  <a:pt x="98372" y="248062"/>
                </a:lnTo>
                <a:lnTo>
                  <a:pt x="91057" y="297481"/>
                </a:lnTo>
                <a:lnTo>
                  <a:pt x="91808" y="349625"/>
                </a:lnTo>
                <a:lnTo>
                  <a:pt x="90957" y="352927"/>
                </a:lnTo>
                <a:lnTo>
                  <a:pt x="46241" y="375424"/>
                </a:lnTo>
                <a:lnTo>
                  <a:pt x="13449" y="424466"/>
                </a:lnTo>
                <a:lnTo>
                  <a:pt x="1653" y="468106"/>
                </a:lnTo>
                <a:lnTo>
                  <a:pt x="0" y="513221"/>
                </a:lnTo>
                <a:lnTo>
                  <a:pt x="7890" y="556518"/>
                </a:lnTo>
                <a:lnTo>
                  <a:pt x="24723" y="594702"/>
                </a:lnTo>
                <a:lnTo>
                  <a:pt x="49898" y="624479"/>
                </a:lnTo>
                <a:lnTo>
                  <a:pt x="36521" y="649881"/>
                </a:lnTo>
                <a:lnTo>
                  <a:pt x="27413" y="678459"/>
                </a:lnTo>
                <a:lnTo>
                  <a:pt x="22820" y="709148"/>
                </a:lnTo>
                <a:lnTo>
                  <a:pt x="22987" y="740887"/>
                </a:lnTo>
                <a:lnTo>
                  <a:pt x="35614" y="795810"/>
                </a:lnTo>
                <a:lnTo>
                  <a:pt x="61174" y="838113"/>
                </a:lnTo>
                <a:lnTo>
                  <a:pt x="96019" y="863693"/>
                </a:lnTo>
                <a:lnTo>
                  <a:pt x="136500" y="868446"/>
                </a:lnTo>
                <a:lnTo>
                  <a:pt x="137757" y="871570"/>
                </a:lnTo>
                <a:lnTo>
                  <a:pt x="163909" y="920536"/>
                </a:lnTo>
                <a:lnTo>
                  <a:pt x="195225" y="957253"/>
                </a:lnTo>
                <a:lnTo>
                  <a:pt x="230873" y="982740"/>
                </a:lnTo>
                <a:lnTo>
                  <a:pt x="269361" y="996464"/>
                </a:lnTo>
                <a:lnTo>
                  <a:pt x="309197" y="997893"/>
                </a:lnTo>
                <a:lnTo>
                  <a:pt x="348889" y="986496"/>
                </a:lnTo>
                <a:lnTo>
                  <a:pt x="386944" y="961740"/>
                </a:lnTo>
                <a:lnTo>
                  <a:pt x="649731" y="961740"/>
                </a:lnTo>
                <a:lnTo>
                  <a:pt x="652612" y="956780"/>
                </a:lnTo>
                <a:lnTo>
                  <a:pt x="670230" y="901478"/>
                </a:lnTo>
                <a:lnTo>
                  <a:pt x="813085" y="901478"/>
                </a:lnTo>
                <a:lnTo>
                  <a:pt x="837294" y="875261"/>
                </a:lnTo>
                <a:lnTo>
                  <a:pt x="858735" y="836356"/>
                </a:lnTo>
                <a:lnTo>
                  <a:pt x="872676" y="790307"/>
                </a:lnTo>
                <a:lnTo>
                  <a:pt x="877811" y="738944"/>
                </a:lnTo>
                <a:lnTo>
                  <a:pt x="897787" y="732978"/>
                </a:lnTo>
                <a:lnTo>
                  <a:pt x="935177" y="710521"/>
                </a:lnTo>
                <a:lnTo>
                  <a:pt x="978475" y="657893"/>
                </a:lnTo>
                <a:lnTo>
                  <a:pt x="997722" y="615302"/>
                </a:lnTo>
                <a:lnTo>
                  <a:pt x="1009697" y="568439"/>
                </a:lnTo>
                <a:lnTo>
                  <a:pt x="1014225" y="519212"/>
                </a:lnTo>
                <a:lnTo>
                  <a:pt x="1011130" y="469528"/>
                </a:lnTo>
                <a:lnTo>
                  <a:pt x="1000236" y="421296"/>
                </a:lnTo>
                <a:lnTo>
                  <a:pt x="981367" y="376422"/>
                </a:lnTo>
                <a:lnTo>
                  <a:pt x="983653" y="368790"/>
                </a:lnTo>
                <a:lnTo>
                  <a:pt x="985571" y="360941"/>
                </a:lnTo>
                <a:lnTo>
                  <a:pt x="987095" y="352927"/>
                </a:lnTo>
                <a:lnTo>
                  <a:pt x="991327" y="295991"/>
                </a:lnTo>
                <a:lnTo>
                  <a:pt x="983212" y="241955"/>
                </a:lnTo>
                <a:lnTo>
                  <a:pt x="964195" y="194433"/>
                </a:lnTo>
                <a:lnTo>
                  <a:pt x="935725" y="157041"/>
                </a:lnTo>
                <a:lnTo>
                  <a:pt x="899249" y="133395"/>
                </a:lnTo>
                <a:lnTo>
                  <a:pt x="897498" y="124200"/>
                </a:lnTo>
                <a:lnTo>
                  <a:pt x="328867" y="124200"/>
                </a:lnTo>
                <a:lnTo>
                  <a:pt x="305056" y="107935"/>
                </a:lnTo>
                <a:lnTo>
                  <a:pt x="279854" y="97589"/>
                </a:lnTo>
                <a:lnTo>
                  <a:pt x="253800" y="93313"/>
                </a:lnTo>
                <a:close/>
              </a:path>
              <a:path w="1014730" h="1062989">
                <a:moveTo>
                  <a:pt x="813085" y="901478"/>
                </a:moveTo>
                <a:lnTo>
                  <a:pt x="670230" y="901478"/>
                </a:lnTo>
                <a:lnTo>
                  <a:pt x="686732" y="913995"/>
                </a:lnTo>
                <a:lnTo>
                  <a:pt x="704199" y="923129"/>
                </a:lnTo>
                <a:lnTo>
                  <a:pt x="722376" y="928771"/>
                </a:lnTo>
                <a:lnTo>
                  <a:pt x="741007" y="930815"/>
                </a:lnTo>
                <a:lnTo>
                  <a:pt x="777125" y="924321"/>
                </a:lnTo>
                <a:lnTo>
                  <a:pt x="809656" y="905192"/>
                </a:lnTo>
                <a:lnTo>
                  <a:pt x="813085" y="901478"/>
                </a:lnTo>
                <a:close/>
              </a:path>
              <a:path w="1014730" h="1062989">
                <a:moveTo>
                  <a:pt x="421477" y="31157"/>
                </a:moveTo>
                <a:lnTo>
                  <a:pt x="384853" y="47171"/>
                </a:lnTo>
                <a:lnTo>
                  <a:pt x="353054" y="78592"/>
                </a:lnTo>
                <a:lnTo>
                  <a:pt x="328867" y="124200"/>
                </a:lnTo>
                <a:lnTo>
                  <a:pt x="897498" y="124200"/>
                </a:lnTo>
                <a:lnTo>
                  <a:pt x="894099" y="106353"/>
                </a:lnTo>
                <a:lnTo>
                  <a:pt x="885825" y="81154"/>
                </a:lnTo>
                <a:lnTo>
                  <a:pt x="885592" y="80677"/>
                </a:lnTo>
                <a:lnTo>
                  <a:pt x="527126" y="80677"/>
                </a:lnTo>
                <a:lnTo>
                  <a:pt x="520452" y="71951"/>
                </a:lnTo>
                <a:lnTo>
                  <a:pt x="513363" y="63945"/>
                </a:lnTo>
                <a:lnTo>
                  <a:pt x="505888" y="56692"/>
                </a:lnTo>
                <a:lnTo>
                  <a:pt x="498056" y="50223"/>
                </a:lnTo>
                <a:lnTo>
                  <a:pt x="460140" y="31768"/>
                </a:lnTo>
                <a:lnTo>
                  <a:pt x="421477" y="31157"/>
                </a:lnTo>
                <a:close/>
              </a:path>
              <a:path w="1014730" h="1062989">
                <a:moveTo>
                  <a:pt x="625215" y="0"/>
                </a:moveTo>
                <a:lnTo>
                  <a:pt x="586291" y="7294"/>
                </a:lnTo>
                <a:lnTo>
                  <a:pt x="552122" y="34890"/>
                </a:lnTo>
                <a:lnTo>
                  <a:pt x="527126" y="80677"/>
                </a:lnTo>
                <a:lnTo>
                  <a:pt x="885592" y="80677"/>
                </a:lnTo>
                <a:lnTo>
                  <a:pt x="874646" y="58336"/>
                </a:lnTo>
                <a:lnTo>
                  <a:pt x="873913" y="57284"/>
                </a:lnTo>
                <a:lnTo>
                  <a:pt x="700189" y="57284"/>
                </a:lnTo>
                <a:lnTo>
                  <a:pt x="692575" y="44602"/>
                </a:lnTo>
                <a:lnTo>
                  <a:pt x="684024" y="33278"/>
                </a:lnTo>
                <a:lnTo>
                  <a:pt x="674627" y="23416"/>
                </a:lnTo>
                <a:lnTo>
                  <a:pt x="664477" y="15120"/>
                </a:lnTo>
                <a:lnTo>
                  <a:pt x="625215" y="0"/>
                </a:lnTo>
                <a:close/>
              </a:path>
              <a:path w="1014730" h="1062989">
                <a:moveTo>
                  <a:pt x="777742" y="526"/>
                </a:moveTo>
                <a:lnTo>
                  <a:pt x="735697" y="17376"/>
                </a:lnTo>
                <a:lnTo>
                  <a:pt x="700189" y="57284"/>
                </a:lnTo>
                <a:lnTo>
                  <a:pt x="873913" y="57284"/>
                </a:lnTo>
                <a:lnTo>
                  <a:pt x="860781" y="38437"/>
                </a:lnTo>
                <a:lnTo>
                  <a:pt x="821158" y="7344"/>
                </a:lnTo>
                <a:lnTo>
                  <a:pt x="777742" y="526"/>
                </a:lnTo>
                <a:close/>
              </a:path>
            </a:pathLst>
          </a:custGeom>
          <a:solidFill>
            <a:srgbClr val="000000">
              <a:alpha val="14900"/>
            </a:srgbClr>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18" name="object 107"/>
          <p:cNvSpPr/>
          <p:nvPr/>
        </p:nvSpPr>
        <p:spPr>
          <a:xfrm>
            <a:off x="2583562" y="3560881"/>
            <a:ext cx="283565" cy="168909"/>
          </a:xfrm>
          <a:prstGeom prst="rect">
            <a:avLst/>
          </a:prstGeom>
          <a:blipFill>
            <a:blip r:embed="rId30"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19" name="object 108"/>
          <p:cNvSpPr/>
          <p:nvPr/>
        </p:nvSpPr>
        <p:spPr>
          <a:xfrm>
            <a:off x="2835797" y="3193399"/>
            <a:ext cx="1014730" cy="1062990"/>
          </a:xfrm>
          <a:custGeom>
            <a:avLst/>
            <a:gdLst/>
            <a:ahLst/>
            <a:cxnLst/>
            <a:rect l="l" t="t" r="r" b="b"/>
            <a:pathLst>
              <a:path w="1014730" h="1062989">
                <a:moveTo>
                  <a:pt x="91808" y="349625"/>
                </a:moveTo>
                <a:lnTo>
                  <a:pt x="91057" y="297481"/>
                </a:lnTo>
                <a:lnTo>
                  <a:pt x="98372" y="248062"/>
                </a:lnTo>
                <a:lnTo>
                  <a:pt x="112938" y="202892"/>
                </a:lnTo>
                <a:lnTo>
                  <a:pt x="133943" y="163501"/>
                </a:lnTo>
                <a:lnTo>
                  <a:pt x="160569" y="131413"/>
                </a:lnTo>
                <a:lnTo>
                  <a:pt x="192004" y="108156"/>
                </a:lnTo>
                <a:lnTo>
                  <a:pt x="253800" y="93313"/>
                </a:lnTo>
                <a:lnTo>
                  <a:pt x="279854" y="97589"/>
                </a:lnTo>
                <a:lnTo>
                  <a:pt x="305056" y="107935"/>
                </a:lnTo>
                <a:lnTo>
                  <a:pt x="328867" y="124200"/>
                </a:lnTo>
                <a:lnTo>
                  <a:pt x="353054" y="78592"/>
                </a:lnTo>
                <a:lnTo>
                  <a:pt x="384853" y="47171"/>
                </a:lnTo>
                <a:lnTo>
                  <a:pt x="421477" y="31157"/>
                </a:lnTo>
                <a:lnTo>
                  <a:pt x="460140" y="31768"/>
                </a:lnTo>
                <a:lnTo>
                  <a:pt x="498056" y="50223"/>
                </a:lnTo>
                <a:lnTo>
                  <a:pt x="527126" y="80677"/>
                </a:lnTo>
                <a:lnTo>
                  <a:pt x="552122" y="34890"/>
                </a:lnTo>
                <a:lnTo>
                  <a:pt x="586291" y="7294"/>
                </a:lnTo>
                <a:lnTo>
                  <a:pt x="625215" y="0"/>
                </a:lnTo>
                <a:lnTo>
                  <a:pt x="664477" y="15120"/>
                </a:lnTo>
                <a:lnTo>
                  <a:pt x="674627" y="23416"/>
                </a:lnTo>
                <a:lnTo>
                  <a:pt x="684024" y="33278"/>
                </a:lnTo>
                <a:lnTo>
                  <a:pt x="692575" y="44602"/>
                </a:lnTo>
                <a:lnTo>
                  <a:pt x="700189" y="57284"/>
                </a:lnTo>
                <a:lnTo>
                  <a:pt x="735697" y="17376"/>
                </a:lnTo>
                <a:lnTo>
                  <a:pt x="777742" y="526"/>
                </a:lnTo>
                <a:lnTo>
                  <a:pt x="821158" y="7344"/>
                </a:lnTo>
                <a:lnTo>
                  <a:pt x="860781" y="38437"/>
                </a:lnTo>
                <a:lnTo>
                  <a:pt x="874646" y="58336"/>
                </a:lnTo>
                <a:lnTo>
                  <a:pt x="885825" y="81154"/>
                </a:lnTo>
                <a:lnTo>
                  <a:pt x="894099" y="106353"/>
                </a:lnTo>
                <a:lnTo>
                  <a:pt x="899249" y="133395"/>
                </a:lnTo>
                <a:lnTo>
                  <a:pt x="935725" y="157041"/>
                </a:lnTo>
                <a:lnTo>
                  <a:pt x="964195" y="194433"/>
                </a:lnTo>
                <a:lnTo>
                  <a:pt x="983212" y="241955"/>
                </a:lnTo>
                <a:lnTo>
                  <a:pt x="991327" y="295991"/>
                </a:lnTo>
                <a:lnTo>
                  <a:pt x="987095" y="352927"/>
                </a:lnTo>
                <a:lnTo>
                  <a:pt x="985571" y="360941"/>
                </a:lnTo>
                <a:lnTo>
                  <a:pt x="983653" y="368790"/>
                </a:lnTo>
                <a:lnTo>
                  <a:pt x="981367" y="376422"/>
                </a:lnTo>
                <a:lnTo>
                  <a:pt x="1000236" y="421296"/>
                </a:lnTo>
                <a:lnTo>
                  <a:pt x="1011130" y="469528"/>
                </a:lnTo>
                <a:lnTo>
                  <a:pt x="1014225" y="519212"/>
                </a:lnTo>
                <a:lnTo>
                  <a:pt x="1009697" y="568439"/>
                </a:lnTo>
                <a:lnTo>
                  <a:pt x="997722" y="615302"/>
                </a:lnTo>
                <a:lnTo>
                  <a:pt x="978475" y="657893"/>
                </a:lnTo>
                <a:lnTo>
                  <a:pt x="952132" y="694303"/>
                </a:lnTo>
                <a:lnTo>
                  <a:pt x="916986" y="723458"/>
                </a:lnTo>
                <a:lnTo>
                  <a:pt x="877811" y="738944"/>
                </a:lnTo>
                <a:lnTo>
                  <a:pt x="872676" y="790307"/>
                </a:lnTo>
                <a:lnTo>
                  <a:pt x="858735" y="836356"/>
                </a:lnTo>
                <a:lnTo>
                  <a:pt x="837294" y="875261"/>
                </a:lnTo>
                <a:lnTo>
                  <a:pt x="809656" y="905192"/>
                </a:lnTo>
                <a:lnTo>
                  <a:pt x="741007" y="930815"/>
                </a:lnTo>
                <a:lnTo>
                  <a:pt x="722376" y="928771"/>
                </a:lnTo>
                <a:lnTo>
                  <a:pt x="704199" y="923129"/>
                </a:lnTo>
                <a:lnTo>
                  <a:pt x="686732" y="913995"/>
                </a:lnTo>
                <a:lnTo>
                  <a:pt x="670230" y="901478"/>
                </a:lnTo>
                <a:lnTo>
                  <a:pt x="652612" y="956780"/>
                </a:lnTo>
                <a:lnTo>
                  <a:pt x="626364" y="1001964"/>
                </a:lnTo>
                <a:lnTo>
                  <a:pt x="593369" y="1035587"/>
                </a:lnTo>
                <a:lnTo>
                  <a:pt x="555510" y="1056208"/>
                </a:lnTo>
                <a:lnTo>
                  <a:pt x="514670" y="1062383"/>
                </a:lnTo>
                <a:lnTo>
                  <a:pt x="472732" y="1052672"/>
                </a:lnTo>
                <a:lnTo>
                  <a:pt x="447389" y="1038187"/>
                </a:lnTo>
                <a:lnTo>
                  <a:pt x="424318" y="1017860"/>
                </a:lnTo>
                <a:lnTo>
                  <a:pt x="404007" y="992205"/>
                </a:lnTo>
                <a:lnTo>
                  <a:pt x="386944" y="961740"/>
                </a:lnTo>
                <a:lnTo>
                  <a:pt x="348889" y="986496"/>
                </a:lnTo>
                <a:lnTo>
                  <a:pt x="309197" y="997893"/>
                </a:lnTo>
                <a:lnTo>
                  <a:pt x="269361" y="996464"/>
                </a:lnTo>
                <a:lnTo>
                  <a:pt x="230873" y="982740"/>
                </a:lnTo>
                <a:lnTo>
                  <a:pt x="195225" y="957253"/>
                </a:lnTo>
                <a:lnTo>
                  <a:pt x="163909" y="920536"/>
                </a:lnTo>
                <a:lnTo>
                  <a:pt x="138417" y="873119"/>
                </a:lnTo>
                <a:lnTo>
                  <a:pt x="136500" y="868446"/>
                </a:lnTo>
                <a:lnTo>
                  <a:pt x="96019" y="863693"/>
                </a:lnTo>
                <a:lnTo>
                  <a:pt x="61174" y="838113"/>
                </a:lnTo>
                <a:lnTo>
                  <a:pt x="35614" y="795810"/>
                </a:lnTo>
                <a:lnTo>
                  <a:pt x="22987" y="740887"/>
                </a:lnTo>
                <a:lnTo>
                  <a:pt x="22820" y="709148"/>
                </a:lnTo>
                <a:lnTo>
                  <a:pt x="27413" y="678459"/>
                </a:lnTo>
                <a:lnTo>
                  <a:pt x="36521" y="649881"/>
                </a:lnTo>
                <a:lnTo>
                  <a:pt x="49898" y="624479"/>
                </a:lnTo>
                <a:lnTo>
                  <a:pt x="24723" y="594702"/>
                </a:lnTo>
                <a:lnTo>
                  <a:pt x="7890" y="556518"/>
                </a:lnTo>
                <a:lnTo>
                  <a:pt x="0" y="513221"/>
                </a:lnTo>
                <a:lnTo>
                  <a:pt x="1653" y="468106"/>
                </a:lnTo>
                <a:lnTo>
                  <a:pt x="13449" y="424466"/>
                </a:lnTo>
                <a:lnTo>
                  <a:pt x="46241" y="375424"/>
                </a:lnTo>
                <a:lnTo>
                  <a:pt x="90957" y="352927"/>
                </a:lnTo>
                <a:lnTo>
                  <a:pt x="91808" y="349625"/>
                </a:lnTo>
                <a:close/>
              </a:path>
            </a:pathLst>
          </a:custGeom>
          <a:ln w="25908">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20" name="object 109"/>
          <p:cNvSpPr/>
          <p:nvPr/>
        </p:nvSpPr>
        <p:spPr>
          <a:xfrm>
            <a:off x="2570608" y="3547927"/>
            <a:ext cx="309473" cy="194817"/>
          </a:xfrm>
          <a:prstGeom prst="rect">
            <a:avLst/>
          </a:prstGeom>
          <a:blipFill>
            <a:blip r:embed="rId31"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21" name="object 110"/>
          <p:cNvSpPr/>
          <p:nvPr/>
        </p:nvSpPr>
        <p:spPr>
          <a:xfrm>
            <a:off x="2886788" y="3813751"/>
            <a:ext cx="59690" cy="19685"/>
          </a:xfrm>
          <a:custGeom>
            <a:avLst/>
            <a:gdLst/>
            <a:ahLst/>
            <a:cxnLst/>
            <a:rect l="l" t="t" r="r" b="b"/>
            <a:pathLst>
              <a:path w="59689" h="19685">
                <a:moveTo>
                  <a:pt x="59423" y="19596"/>
                </a:moveTo>
                <a:lnTo>
                  <a:pt x="43912" y="19629"/>
                </a:lnTo>
                <a:lnTo>
                  <a:pt x="28663" y="16317"/>
                </a:lnTo>
                <a:lnTo>
                  <a:pt x="13939" y="9746"/>
                </a:lnTo>
                <a:lnTo>
                  <a:pt x="0" y="0"/>
                </a:lnTo>
              </a:path>
            </a:pathLst>
          </a:custGeom>
          <a:ln w="25908">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22" name="object 111"/>
          <p:cNvSpPr/>
          <p:nvPr/>
        </p:nvSpPr>
        <p:spPr>
          <a:xfrm>
            <a:off x="2972639" y="4047812"/>
            <a:ext cx="26034" cy="9525"/>
          </a:xfrm>
          <a:custGeom>
            <a:avLst/>
            <a:gdLst/>
            <a:ahLst/>
            <a:cxnLst/>
            <a:rect l="l" t="t" r="r" b="b"/>
            <a:pathLst>
              <a:path w="26035" h="9525">
                <a:moveTo>
                  <a:pt x="26009" y="0"/>
                </a:moveTo>
                <a:lnTo>
                  <a:pt x="19681" y="3253"/>
                </a:lnTo>
                <a:lnTo>
                  <a:pt x="13223" y="5905"/>
                </a:lnTo>
                <a:lnTo>
                  <a:pt x="6657" y="7947"/>
                </a:lnTo>
                <a:lnTo>
                  <a:pt x="0" y="9372"/>
                </a:lnTo>
              </a:path>
            </a:pathLst>
          </a:custGeom>
          <a:ln w="25908">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23" name="object 112"/>
          <p:cNvSpPr/>
          <p:nvPr/>
        </p:nvSpPr>
        <p:spPr>
          <a:xfrm>
            <a:off x="3207018" y="4108073"/>
            <a:ext cx="15875" cy="43180"/>
          </a:xfrm>
          <a:custGeom>
            <a:avLst/>
            <a:gdLst/>
            <a:ahLst/>
            <a:cxnLst/>
            <a:rect l="l" t="t" r="r" b="b"/>
            <a:pathLst>
              <a:path w="15875" h="43179">
                <a:moveTo>
                  <a:pt x="15671" y="42786"/>
                </a:moveTo>
                <a:lnTo>
                  <a:pt x="11158" y="32550"/>
                </a:lnTo>
                <a:lnTo>
                  <a:pt x="7035" y="21993"/>
                </a:lnTo>
                <a:lnTo>
                  <a:pt x="3313" y="11135"/>
                </a:lnTo>
                <a:lnTo>
                  <a:pt x="0" y="0"/>
                </a:lnTo>
              </a:path>
            </a:pathLst>
          </a:custGeom>
          <a:ln w="25908">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24" name="object 113"/>
          <p:cNvSpPr/>
          <p:nvPr/>
        </p:nvSpPr>
        <p:spPr>
          <a:xfrm>
            <a:off x="3506128" y="4044167"/>
            <a:ext cx="6350" cy="46990"/>
          </a:xfrm>
          <a:custGeom>
            <a:avLst/>
            <a:gdLst/>
            <a:ahLst/>
            <a:cxnLst/>
            <a:rect l="l" t="t" r="r" b="b"/>
            <a:pathLst>
              <a:path w="6350" h="46989">
                <a:moveTo>
                  <a:pt x="6261" y="0"/>
                </a:moveTo>
                <a:lnTo>
                  <a:pt x="5347" y="11904"/>
                </a:lnTo>
                <a:lnTo>
                  <a:pt x="3997" y="23714"/>
                </a:lnTo>
                <a:lnTo>
                  <a:pt x="2214" y="35404"/>
                </a:lnTo>
                <a:lnTo>
                  <a:pt x="0" y="46951"/>
                </a:lnTo>
              </a:path>
            </a:pathLst>
          </a:custGeom>
          <a:ln w="25908">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25" name="object 114"/>
          <p:cNvSpPr/>
          <p:nvPr/>
        </p:nvSpPr>
        <p:spPr>
          <a:xfrm>
            <a:off x="3782722" y="3567219"/>
            <a:ext cx="34290" cy="66040"/>
          </a:xfrm>
          <a:custGeom>
            <a:avLst/>
            <a:gdLst/>
            <a:ahLst/>
            <a:cxnLst/>
            <a:rect l="l" t="t" r="r" b="b"/>
            <a:pathLst>
              <a:path w="34289" h="66039">
                <a:moveTo>
                  <a:pt x="33959" y="0"/>
                </a:moveTo>
                <a:lnTo>
                  <a:pt x="27514" y="18474"/>
                </a:lnTo>
                <a:lnTo>
                  <a:pt x="19646" y="35709"/>
                </a:lnTo>
                <a:lnTo>
                  <a:pt x="10446" y="51538"/>
                </a:lnTo>
                <a:lnTo>
                  <a:pt x="0" y="65798"/>
                </a:lnTo>
              </a:path>
            </a:pathLst>
          </a:custGeom>
          <a:ln w="25908">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26" name="object 115"/>
          <p:cNvSpPr/>
          <p:nvPr/>
        </p:nvSpPr>
        <p:spPr>
          <a:xfrm>
            <a:off x="3735186" y="3323112"/>
            <a:ext cx="1905" cy="31115"/>
          </a:xfrm>
          <a:custGeom>
            <a:avLst/>
            <a:gdLst/>
            <a:ahLst/>
            <a:cxnLst/>
            <a:rect l="l" t="t" r="r" b="b"/>
            <a:pathLst>
              <a:path w="1905" h="31114">
                <a:moveTo>
                  <a:pt x="0" y="0"/>
                </a:moveTo>
                <a:lnTo>
                  <a:pt x="840" y="7713"/>
                </a:lnTo>
                <a:lnTo>
                  <a:pt x="1419" y="15470"/>
                </a:lnTo>
                <a:lnTo>
                  <a:pt x="1735" y="23258"/>
                </a:lnTo>
                <a:lnTo>
                  <a:pt x="1790" y="31064"/>
                </a:lnTo>
              </a:path>
            </a:pathLst>
          </a:custGeom>
          <a:ln w="25908">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27" name="object 116"/>
          <p:cNvSpPr/>
          <p:nvPr/>
        </p:nvSpPr>
        <p:spPr>
          <a:xfrm>
            <a:off x="3518282" y="3247242"/>
            <a:ext cx="17780" cy="40005"/>
          </a:xfrm>
          <a:custGeom>
            <a:avLst/>
            <a:gdLst/>
            <a:ahLst/>
            <a:cxnLst/>
            <a:rect l="l" t="t" r="r" b="b"/>
            <a:pathLst>
              <a:path w="17780" h="40004">
                <a:moveTo>
                  <a:pt x="0" y="39624"/>
                </a:moveTo>
                <a:lnTo>
                  <a:pt x="3581" y="29062"/>
                </a:lnTo>
                <a:lnTo>
                  <a:pt x="7685" y="18911"/>
                </a:lnTo>
                <a:lnTo>
                  <a:pt x="12296" y="9211"/>
                </a:lnTo>
                <a:lnTo>
                  <a:pt x="17398" y="0"/>
                </a:lnTo>
              </a:path>
            </a:pathLst>
          </a:custGeom>
          <a:ln w="25907">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28" name="object 117"/>
          <p:cNvSpPr/>
          <p:nvPr/>
        </p:nvSpPr>
        <p:spPr>
          <a:xfrm>
            <a:off x="3355532" y="3271575"/>
            <a:ext cx="8890" cy="34290"/>
          </a:xfrm>
          <a:custGeom>
            <a:avLst/>
            <a:gdLst/>
            <a:ahLst/>
            <a:cxnLst/>
            <a:rect l="l" t="t" r="r" b="b"/>
            <a:pathLst>
              <a:path w="8889" h="34289">
                <a:moveTo>
                  <a:pt x="0" y="34175"/>
                </a:moveTo>
                <a:lnTo>
                  <a:pt x="1544" y="25362"/>
                </a:lnTo>
                <a:lnTo>
                  <a:pt x="3468" y="16711"/>
                </a:lnTo>
                <a:lnTo>
                  <a:pt x="5766" y="8249"/>
                </a:lnTo>
                <a:lnTo>
                  <a:pt x="8432" y="0"/>
                </a:lnTo>
              </a:path>
            </a:pathLst>
          </a:custGeom>
          <a:ln w="25907">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29" name="object 118"/>
          <p:cNvSpPr/>
          <p:nvPr/>
        </p:nvSpPr>
        <p:spPr>
          <a:xfrm>
            <a:off x="3164549" y="3317359"/>
            <a:ext cx="31115" cy="33655"/>
          </a:xfrm>
          <a:custGeom>
            <a:avLst/>
            <a:gdLst/>
            <a:ahLst/>
            <a:cxnLst/>
            <a:rect l="l" t="t" r="r" b="b"/>
            <a:pathLst>
              <a:path w="31114" h="33654">
                <a:moveTo>
                  <a:pt x="0" y="0"/>
                </a:moveTo>
                <a:lnTo>
                  <a:pt x="8145" y="7284"/>
                </a:lnTo>
                <a:lnTo>
                  <a:pt x="15955" y="15254"/>
                </a:lnTo>
                <a:lnTo>
                  <a:pt x="23411" y="23883"/>
                </a:lnTo>
                <a:lnTo>
                  <a:pt x="30492" y="33146"/>
                </a:lnTo>
              </a:path>
            </a:pathLst>
          </a:custGeom>
          <a:ln w="25908">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30" name="object 119"/>
          <p:cNvSpPr/>
          <p:nvPr/>
        </p:nvSpPr>
        <p:spPr>
          <a:xfrm>
            <a:off x="2927605" y="3543037"/>
            <a:ext cx="5715" cy="34925"/>
          </a:xfrm>
          <a:custGeom>
            <a:avLst/>
            <a:gdLst/>
            <a:ahLst/>
            <a:cxnLst/>
            <a:rect l="l" t="t" r="r" b="b"/>
            <a:pathLst>
              <a:path w="5714" h="34925">
                <a:moveTo>
                  <a:pt x="5321" y="34886"/>
                </a:moveTo>
                <a:lnTo>
                  <a:pt x="3630" y="26280"/>
                </a:lnTo>
                <a:lnTo>
                  <a:pt x="2179" y="17591"/>
                </a:lnTo>
                <a:lnTo>
                  <a:pt x="968" y="8828"/>
                </a:lnTo>
                <a:lnTo>
                  <a:pt x="0" y="0"/>
                </a:lnTo>
              </a:path>
            </a:pathLst>
          </a:custGeom>
          <a:ln w="25908">
            <a:solidFill>
              <a:srgbClr val="385D8A"/>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31" name="object 120"/>
          <p:cNvSpPr/>
          <p:nvPr/>
        </p:nvSpPr>
        <p:spPr>
          <a:xfrm>
            <a:off x="2926792" y="3720800"/>
            <a:ext cx="350519" cy="288036"/>
          </a:xfrm>
          <a:prstGeom prst="rect">
            <a:avLst/>
          </a:prstGeom>
          <a:blipFill>
            <a:blip r:embed="rId32"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32" name="object 121"/>
          <p:cNvSpPr/>
          <p:nvPr/>
        </p:nvSpPr>
        <p:spPr>
          <a:xfrm>
            <a:off x="3131008" y="3318464"/>
            <a:ext cx="344424" cy="275843"/>
          </a:xfrm>
          <a:prstGeom prst="rect">
            <a:avLst/>
          </a:prstGeom>
          <a:blipFill>
            <a:blip r:embed="rId33"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33" name="object 122"/>
          <p:cNvSpPr/>
          <p:nvPr/>
        </p:nvSpPr>
        <p:spPr>
          <a:xfrm>
            <a:off x="3406852" y="3720800"/>
            <a:ext cx="336804" cy="254507"/>
          </a:xfrm>
          <a:prstGeom prst="rect">
            <a:avLst/>
          </a:prstGeom>
          <a:blipFill>
            <a:blip r:embed="rId34"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34" name="object 123"/>
          <p:cNvSpPr txBox="1"/>
          <p:nvPr/>
        </p:nvSpPr>
        <p:spPr>
          <a:xfrm>
            <a:off x="1678540" y="3219721"/>
            <a:ext cx="586740" cy="175048"/>
          </a:xfrm>
          <a:prstGeom prst="rect">
            <a:avLst/>
          </a:prstGeom>
        </p:spPr>
        <p:txBody>
          <a:bodyPr vert="horz" wrap="square" lIns="0" tIns="13335" rIns="0" bIns="0" rtlCol="0">
            <a:spAutoFit/>
          </a:bodyPr>
          <a:lstStyle/>
          <a:p>
            <a:pPr marL="12700">
              <a:lnSpc>
                <a:spcPct val="100000"/>
              </a:lnSpc>
              <a:spcBef>
                <a:spcPts val="105"/>
              </a:spcBef>
            </a:pPr>
            <a:r>
              <a:rPr sz="1050" dirty="0">
                <a:latin typeface="Meiryo UI" panose="020B0604030504040204" pitchFamily="50" charset="-128"/>
                <a:ea typeface="Meiryo UI" panose="020B0604030504040204" pitchFamily="50" charset="-128"/>
                <a:cs typeface="Noto Sans CJK JP Regular"/>
              </a:rPr>
              <a:t>視覚刺激</a:t>
            </a:r>
            <a:endParaRPr sz="1050">
              <a:latin typeface="Meiryo UI" panose="020B0604030504040204" pitchFamily="50" charset="-128"/>
              <a:ea typeface="Meiryo UI" panose="020B0604030504040204" pitchFamily="50" charset="-128"/>
              <a:cs typeface="Noto Sans CJK JP Regular"/>
            </a:endParaRPr>
          </a:p>
        </p:txBody>
      </p:sp>
      <p:sp>
        <p:nvSpPr>
          <p:cNvPr id="235" name="object 124"/>
          <p:cNvSpPr/>
          <p:nvPr/>
        </p:nvSpPr>
        <p:spPr>
          <a:xfrm>
            <a:off x="3682696" y="3132535"/>
            <a:ext cx="1402080" cy="1033271"/>
          </a:xfrm>
          <a:prstGeom prst="rect">
            <a:avLst/>
          </a:prstGeom>
          <a:blipFill>
            <a:blip r:embed="rId35"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36" name="object 125"/>
          <p:cNvSpPr/>
          <p:nvPr/>
        </p:nvSpPr>
        <p:spPr>
          <a:xfrm>
            <a:off x="3727655" y="3189685"/>
            <a:ext cx="1263650" cy="864235"/>
          </a:xfrm>
          <a:custGeom>
            <a:avLst/>
            <a:gdLst/>
            <a:ahLst/>
            <a:cxnLst/>
            <a:rect l="l" t="t" r="r" b="b"/>
            <a:pathLst>
              <a:path w="1263650" h="864235">
                <a:moveTo>
                  <a:pt x="432054" y="0"/>
                </a:moveTo>
                <a:lnTo>
                  <a:pt x="0" y="432054"/>
                </a:lnTo>
                <a:lnTo>
                  <a:pt x="432054" y="864108"/>
                </a:lnTo>
                <a:lnTo>
                  <a:pt x="432054" y="648081"/>
                </a:lnTo>
                <a:lnTo>
                  <a:pt x="1263396" y="648081"/>
                </a:lnTo>
                <a:lnTo>
                  <a:pt x="1263396" y="216027"/>
                </a:lnTo>
                <a:lnTo>
                  <a:pt x="432054" y="216027"/>
                </a:lnTo>
                <a:lnTo>
                  <a:pt x="432054" y="0"/>
                </a:lnTo>
                <a:close/>
              </a:path>
            </a:pathLst>
          </a:custGeom>
          <a:solidFill>
            <a:srgbClr val="CCC1DA"/>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37" name="object 126"/>
          <p:cNvSpPr/>
          <p:nvPr/>
        </p:nvSpPr>
        <p:spPr>
          <a:xfrm>
            <a:off x="3727655" y="3189685"/>
            <a:ext cx="1263650" cy="864235"/>
          </a:xfrm>
          <a:custGeom>
            <a:avLst/>
            <a:gdLst/>
            <a:ahLst/>
            <a:cxnLst/>
            <a:rect l="l" t="t" r="r" b="b"/>
            <a:pathLst>
              <a:path w="1263650" h="864235">
                <a:moveTo>
                  <a:pt x="432054" y="0"/>
                </a:moveTo>
                <a:lnTo>
                  <a:pt x="432054" y="216027"/>
                </a:lnTo>
                <a:lnTo>
                  <a:pt x="1263396" y="216027"/>
                </a:lnTo>
                <a:lnTo>
                  <a:pt x="1263396" y="648081"/>
                </a:lnTo>
                <a:lnTo>
                  <a:pt x="432054" y="648081"/>
                </a:lnTo>
                <a:lnTo>
                  <a:pt x="432054" y="864108"/>
                </a:lnTo>
                <a:lnTo>
                  <a:pt x="0" y="432054"/>
                </a:lnTo>
                <a:lnTo>
                  <a:pt x="432054" y="0"/>
                </a:lnTo>
                <a:close/>
              </a:path>
            </a:pathLst>
          </a:custGeom>
          <a:ln w="25907">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38" name="object 127"/>
          <p:cNvSpPr txBox="1"/>
          <p:nvPr/>
        </p:nvSpPr>
        <p:spPr>
          <a:xfrm>
            <a:off x="3919293" y="3552808"/>
            <a:ext cx="1148715" cy="182101"/>
          </a:xfrm>
          <a:prstGeom prst="rect">
            <a:avLst/>
          </a:prstGeom>
        </p:spPr>
        <p:txBody>
          <a:bodyPr vert="horz" wrap="square" lIns="0" tIns="12700" rIns="0" bIns="0" rtlCol="0">
            <a:spAutoFit/>
          </a:bodyPr>
          <a:lstStyle/>
          <a:p>
            <a:pPr marL="12700">
              <a:lnSpc>
                <a:spcPct val="100000"/>
              </a:lnSpc>
              <a:spcBef>
                <a:spcPts val="100"/>
              </a:spcBef>
            </a:pPr>
            <a:r>
              <a:rPr sz="1100" spc="-150" dirty="0">
                <a:latin typeface="Meiryo UI" panose="020B0604030504040204" pitchFamily="50" charset="-128"/>
                <a:ea typeface="Meiryo UI" panose="020B0604030504040204" pitchFamily="50" charset="-128"/>
                <a:cs typeface="Noto Sans CJK JP Regular"/>
              </a:rPr>
              <a:t>ひら</a:t>
            </a:r>
            <a:r>
              <a:rPr sz="1100" spc="-155" dirty="0">
                <a:latin typeface="Meiryo UI" panose="020B0604030504040204" pitchFamily="50" charset="-128"/>
                <a:ea typeface="Meiryo UI" panose="020B0604030504040204" pitchFamily="50" charset="-128"/>
                <a:cs typeface="Noto Sans CJK JP Regular"/>
              </a:rPr>
              <a:t>め</a:t>
            </a:r>
            <a:r>
              <a:rPr sz="1100" spc="-245" dirty="0">
                <a:latin typeface="Meiryo UI" panose="020B0604030504040204" pitchFamily="50" charset="-128"/>
                <a:ea typeface="Meiryo UI" panose="020B0604030504040204" pitchFamily="50" charset="-128"/>
                <a:cs typeface="Noto Sans CJK JP Regular"/>
              </a:rPr>
              <a:t>き</a:t>
            </a:r>
            <a:r>
              <a:rPr sz="1100" spc="-85" dirty="0">
                <a:latin typeface="Meiryo UI" panose="020B0604030504040204" pitchFamily="50" charset="-128"/>
                <a:ea typeface="Meiryo UI" panose="020B0604030504040204" pitchFamily="50" charset="-128"/>
                <a:cs typeface="Noto Sans CJK JP Regular"/>
              </a:rPr>
              <a:t>の</a:t>
            </a:r>
            <a:r>
              <a:rPr sz="1100" dirty="0">
                <a:latin typeface="Meiryo UI" panose="020B0604030504040204" pitchFamily="50" charset="-128"/>
                <a:ea typeface="Meiryo UI" panose="020B0604030504040204" pitchFamily="50" charset="-128"/>
                <a:cs typeface="Noto Sans CJK JP Regular"/>
              </a:rPr>
              <a:t>脳科学</a:t>
            </a:r>
          </a:p>
        </p:txBody>
      </p:sp>
      <p:sp>
        <p:nvSpPr>
          <p:cNvPr id="239" name="object 128"/>
          <p:cNvSpPr txBox="1"/>
          <p:nvPr/>
        </p:nvSpPr>
        <p:spPr>
          <a:xfrm>
            <a:off x="1599339" y="4191246"/>
            <a:ext cx="1866900" cy="321242"/>
          </a:xfrm>
          <a:prstGeom prst="rect">
            <a:avLst/>
          </a:prstGeom>
        </p:spPr>
        <p:txBody>
          <a:bodyPr vert="horz" wrap="square" lIns="0" tIns="13335" rIns="0" bIns="0" rtlCol="0">
            <a:spAutoFit/>
          </a:bodyPr>
          <a:lstStyle/>
          <a:p>
            <a:pPr algn="ctr">
              <a:lnSpc>
                <a:spcPct val="100000"/>
              </a:lnSpc>
              <a:spcBef>
                <a:spcPts val="105"/>
              </a:spcBef>
            </a:pPr>
            <a:r>
              <a:rPr sz="1000" spc="-95" dirty="0">
                <a:solidFill>
                  <a:srgbClr val="C00000"/>
                </a:solidFill>
                <a:latin typeface="Meiryo UI" panose="020B0604030504040204" pitchFamily="50" charset="-128"/>
                <a:ea typeface="Meiryo UI" panose="020B0604030504040204" pitchFamily="50" charset="-128"/>
                <a:cs typeface="Noto Sans CJK JP Regular"/>
              </a:rPr>
              <a:t>ゆ</a:t>
            </a:r>
            <a:r>
              <a:rPr sz="1000" spc="-180" dirty="0">
                <a:solidFill>
                  <a:srgbClr val="C00000"/>
                </a:solidFill>
                <a:latin typeface="Meiryo UI" panose="020B0604030504040204" pitchFamily="50" charset="-128"/>
                <a:ea typeface="Meiryo UI" panose="020B0604030504040204" pitchFamily="50" charset="-128"/>
                <a:cs typeface="Noto Sans CJK JP Regular"/>
              </a:rPr>
              <a:t>ら</a:t>
            </a:r>
            <a:r>
              <a:rPr sz="1000" spc="-130" dirty="0">
                <a:solidFill>
                  <a:srgbClr val="C00000"/>
                </a:solidFill>
                <a:latin typeface="Meiryo UI" panose="020B0604030504040204" pitchFamily="50" charset="-128"/>
                <a:ea typeface="Meiryo UI" panose="020B0604030504040204" pitchFamily="50" charset="-128"/>
                <a:cs typeface="Noto Sans CJK JP Regular"/>
              </a:rPr>
              <a:t>ぎ</a:t>
            </a:r>
            <a:r>
              <a:rPr sz="1000" spc="-85" dirty="0">
                <a:solidFill>
                  <a:srgbClr val="C00000"/>
                </a:solidFill>
                <a:latin typeface="Meiryo UI" panose="020B0604030504040204" pitchFamily="50" charset="-128"/>
                <a:ea typeface="Meiryo UI" panose="020B0604030504040204" pitchFamily="50" charset="-128"/>
                <a:cs typeface="Noto Sans CJK JP Regular"/>
              </a:rPr>
              <a:t>の</a:t>
            </a:r>
            <a:r>
              <a:rPr sz="1000" spc="-15" dirty="0">
                <a:solidFill>
                  <a:srgbClr val="C00000"/>
                </a:solidFill>
                <a:latin typeface="Meiryo UI" panose="020B0604030504040204" pitchFamily="50" charset="-128"/>
                <a:ea typeface="Meiryo UI" panose="020B0604030504040204" pitchFamily="50" charset="-128"/>
                <a:cs typeface="Noto Sans CJK JP Regular"/>
              </a:rPr>
              <a:t>脳科学</a:t>
            </a:r>
            <a:r>
              <a:rPr sz="1000" spc="-10" dirty="0">
                <a:solidFill>
                  <a:srgbClr val="C00000"/>
                </a:solidFill>
                <a:latin typeface="Meiryo UI" panose="020B0604030504040204" pitchFamily="50" charset="-128"/>
                <a:ea typeface="Meiryo UI" panose="020B0604030504040204" pitchFamily="50" charset="-128"/>
                <a:cs typeface="Noto Sans CJK JP Regular"/>
              </a:rPr>
              <a:t>へ</a:t>
            </a:r>
            <a:r>
              <a:rPr sz="1000" spc="-85" dirty="0">
                <a:solidFill>
                  <a:srgbClr val="C00000"/>
                </a:solidFill>
                <a:latin typeface="Meiryo UI" panose="020B0604030504040204" pitchFamily="50" charset="-128"/>
                <a:ea typeface="Meiryo UI" panose="020B0604030504040204" pitchFamily="50" charset="-128"/>
                <a:cs typeface="Noto Sans CJK JP Regular"/>
              </a:rPr>
              <a:t>の</a:t>
            </a:r>
            <a:r>
              <a:rPr sz="1000" spc="5" dirty="0">
                <a:solidFill>
                  <a:srgbClr val="C00000"/>
                </a:solidFill>
                <a:latin typeface="Meiryo UI" panose="020B0604030504040204" pitchFamily="50" charset="-128"/>
                <a:ea typeface="Meiryo UI" panose="020B0604030504040204" pitchFamily="50" charset="-128"/>
                <a:cs typeface="Noto Sans CJK JP Regular"/>
              </a:rPr>
              <a:t>応</a:t>
            </a:r>
            <a:r>
              <a:rPr sz="1000" spc="-10" dirty="0">
                <a:solidFill>
                  <a:srgbClr val="C00000"/>
                </a:solidFill>
                <a:latin typeface="Meiryo UI" panose="020B0604030504040204" pitchFamily="50" charset="-128"/>
                <a:ea typeface="Meiryo UI" panose="020B0604030504040204" pitchFamily="50" charset="-128"/>
                <a:cs typeface="Noto Sans CJK JP Regular"/>
              </a:rPr>
              <a:t>用</a:t>
            </a:r>
            <a:r>
              <a:rPr sz="1000" spc="-210" dirty="0">
                <a:solidFill>
                  <a:srgbClr val="C00000"/>
                </a:solidFill>
                <a:latin typeface="Meiryo UI" panose="020B0604030504040204" pitchFamily="50" charset="-128"/>
                <a:ea typeface="Meiryo UI" panose="020B0604030504040204" pitchFamily="50" charset="-128"/>
                <a:cs typeface="Noto Sans CJK JP Regular"/>
              </a:rPr>
              <a:t>と</a:t>
            </a:r>
            <a:endParaRPr sz="1000">
              <a:latin typeface="Meiryo UI" panose="020B0604030504040204" pitchFamily="50" charset="-128"/>
              <a:ea typeface="Meiryo UI" panose="020B0604030504040204" pitchFamily="50" charset="-128"/>
              <a:cs typeface="Noto Sans CJK JP Regular"/>
            </a:endParaRPr>
          </a:p>
          <a:p>
            <a:pPr algn="ctr">
              <a:lnSpc>
                <a:spcPct val="100000"/>
              </a:lnSpc>
            </a:pPr>
            <a:r>
              <a:rPr sz="1000" spc="-110" dirty="0">
                <a:solidFill>
                  <a:srgbClr val="C00000"/>
                </a:solidFill>
                <a:latin typeface="Meiryo UI" panose="020B0604030504040204" pitchFamily="50" charset="-128"/>
                <a:ea typeface="Meiryo UI" panose="020B0604030504040204" pitchFamily="50" charset="-128"/>
                <a:cs typeface="Noto Sans CJK JP Regular"/>
              </a:rPr>
              <a:t>新し</a:t>
            </a:r>
            <a:r>
              <a:rPr sz="1000" spc="-70" dirty="0">
                <a:solidFill>
                  <a:srgbClr val="C00000"/>
                </a:solidFill>
                <a:latin typeface="Meiryo UI" panose="020B0604030504040204" pitchFamily="50" charset="-128"/>
                <a:ea typeface="Meiryo UI" panose="020B0604030504040204" pitchFamily="50" charset="-128"/>
                <a:cs typeface="Noto Sans CJK JP Regular"/>
              </a:rPr>
              <a:t>い</a:t>
            </a:r>
            <a:r>
              <a:rPr sz="1000" spc="-120" dirty="0">
                <a:solidFill>
                  <a:srgbClr val="C00000"/>
                </a:solidFill>
                <a:latin typeface="Meiryo UI" panose="020B0604030504040204" pitchFamily="50" charset="-128"/>
                <a:ea typeface="Meiryo UI" panose="020B0604030504040204" pitchFamily="50" charset="-128"/>
                <a:cs typeface="Noto Sans CJK JP Regular"/>
              </a:rPr>
              <a:t>ア</a:t>
            </a:r>
            <a:r>
              <a:rPr sz="1000" spc="-85" dirty="0">
                <a:solidFill>
                  <a:srgbClr val="C00000"/>
                </a:solidFill>
                <a:latin typeface="Meiryo UI" panose="020B0604030504040204" pitchFamily="50" charset="-128"/>
                <a:ea typeface="Meiryo UI" panose="020B0604030504040204" pitchFamily="50" charset="-128"/>
                <a:cs typeface="Noto Sans CJK JP Regular"/>
              </a:rPr>
              <a:t>ル</a:t>
            </a:r>
            <a:r>
              <a:rPr sz="1000" spc="-165" dirty="0">
                <a:solidFill>
                  <a:srgbClr val="C00000"/>
                </a:solidFill>
                <a:latin typeface="Meiryo UI" panose="020B0604030504040204" pitchFamily="50" charset="-128"/>
                <a:ea typeface="Meiryo UI" panose="020B0604030504040204" pitchFamily="50" charset="-128"/>
                <a:cs typeface="Noto Sans CJK JP Regular"/>
              </a:rPr>
              <a:t>ゴ</a:t>
            </a:r>
            <a:r>
              <a:rPr sz="1000" spc="-310" dirty="0">
                <a:solidFill>
                  <a:srgbClr val="C00000"/>
                </a:solidFill>
                <a:latin typeface="Meiryo UI" panose="020B0604030504040204" pitchFamily="50" charset="-128"/>
                <a:ea typeface="Meiryo UI" panose="020B0604030504040204" pitchFamily="50" charset="-128"/>
                <a:cs typeface="Noto Sans CJK JP Regular"/>
              </a:rPr>
              <a:t>リ</a:t>
            </a:r>
            <a:r>
              <a:rPr sz="1000" spc="-85" dirty="0">
                <a:solidFill>
                  <a:srgbClr val="C00000"/>
                </a:solidFill>
                <a:latin typeface="Meiryo UI" panose="020B0604030504040204" pitchFamily="50" charset="-128"/>
                <a:ea typeface="Meiryo UI" panose="020B0604030504040204" pitchFamily="50" charset="-128"/>
                <a:cs typeface="Noto Sans CJK JP Regular"/>
              </a:rPr>
              <a:t>ズ</a:t>
            </a:r>
            <a:r>
              <a:rPr sz="1000" spc="-114" dirty="0">
                <a:solidFill>
                  <a:srgbClr val="C00000"/>
                </a:solidFill>
                <a:latin typeface="Meiryo UI" panose="020B0604030504040204" pitchFamily="50" charset="-128"/>
                <a:ea typeface="Meiryo UI" panose="020B0604030504040204" pitchFamily="50" charset="-128"/>
                <a:cs typeface="Noto Sans CJK JP Regular"/>
              </a:rPr>
              <a:t>ム</a:t>
            </a:r>
            <a:r>
              <a:rPr sz="1000" spc="-20" dirty="0">
                <a:solidFill>
                  <a:srgbClr val="C00000"/>
                </a:solidFill>
                <a:latin typeface="Meiryo UI" panose="020B0604030504040204" pitchFamily="50" charset="-128"/>
                <a:ea typeface="Meiryo UI" panose="020B0604030504040204" pitchFamily="50" charset="-128"/>
                <a:cs typeface="Noto Sans CJK JP Regular"/>
              </a:rPr>
              <a:t>開発</a:t>
            </a:r>
            <a:r>
              <a:rPr sz="1000" spc="-30" dirty="0">
                <a:solidFill>
                  <a:srgbClr val="C00000"/>
                </a:solidFill>
                <a:latin typeface="Meiryo UI" panose="020B0604030504040204" pitchFamily="50" charset="-128"/>
                <a:ea typeface="Meiryo UI" panose="020B0604030504040204" pitchFamily="50" charset="-128"/>
                <a:cs typeface="Noto Sans CJK JP Regular"/>
              </a:rPr>
              <a:t>へ</a:t>
            </a:r>
            <a:r>
              <a:rPr sz="1000" spc="-85" dirty="0">
                <a:solidFill>
                  <a:srgbClr val="C00000"/>
                </a:solidFill>
                <a:latin typeface="Meiryo UI" panose="020B0604030504040204" pitchFamily="50" charset="-128"/>
                <a:ea typeface="Meiryo UI" panose="020B0604030504040204" pitchFamily="50" charset="-128"/>
                <a:cs typeface="Noto Sans CJK JP Regular"/>
              </a:rPr>
              <a:t>の</a:t>
            </a:r>
            <a:r>
              <a:rPr sz="1000" spc="5" dirty="0">
                <a:solidFill>
                  <a:srgbClr val="C00000"/>
                </a:solidFill>
                <a:latin typeface="Meiryo UI" panose="020B0604030504040204" pitchFamily="50" charset="-128"/>
                <a:ea typeface="Meiryo UI" panose="020B0604030504040204" pitchFamily="50" charset="-128"/>
                <a:cs typeface="Noto Sans CJK JP Regular"/>
              </a:rPr>
              <a:t>貢献</a:t>
            </a:r>
            <a:endParaRPr sz="1000">
              <a:latin typeface="Meiryo UI" panose="020B0604030504040204" pitchFamily="50" charset="-128"/>
              <a:ea typeface="Meiryo UI" panose="020B0604030504040204" pitchFamily="50" charset="-128"/>
              <a:cs typeface="Noto Sans CJK JP Regular"/>
            </a:endParaRPr>
          </a:p>
        </p:txBody>
      </p:sp>
      <p:sp>
        <p:nvSpPr>
          <p:cNvPr id="240" name="object 129"/>
          <p:cNvSpPr/>
          <p:nvPr/>
        </p:nvSpPr>
        <p:spPr>
          <a:xfrm>
            <a:off x="3836620" y="3912823"/>
            <a:ext cx="1438656" cy="1450848"/>
          </a:xfrm>
          <a:prstGeom prst="rect">
            <a:avLst/>
          </a:prstGeom>
          <a:blipFill>
            <a:blip r:embed="rId36"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41" name="object 130"/>
          <p:cNvSpPr/>
          <p:nvPr/>
        </p:nvSpPr>
        <p:spPr>
          <a:xfrm>
            <a:off x="3875762" y="3957439"/>
            <a:ext cx="1302385" cy="1313815"/>
          </a:xfrm>
          <a:custGeom>
            <a:avLst/>
            <a:gdLst/>
            <a:ahLst/>
            <a:cxnLst/>
            <a:rect l="l" t="t" r="r" b="b"/>
            <a:pathLst>
              <a:path w="1302385" h="1313814">
                <a:moveTo>
                  <a:pt x="0" y="615505"/>
                </a:moveTo>
                <a:lnTo>
                  <a:pt x="6781" y="1313687"/>
                </a:lnTo>
                <a:lnTo>
                  <a:pt x="704964" y="1306906"/>
                </a:lnTo>
                <a:lnTo>
                  <a:pt x="528713" y="1134059"/>
                </a:lnTo>
                <a:lnTo>
                  <a:pt x="867776" y="788352"/>
                </a:lnTo>
                <a:lnTo>
                  <a:pt x="176237" y="788352"/>
                </a:lnTo>
                <a:lnTo>
                  <a:pt x="0" y="615505"/>
                </a:lnTo>
                <a:close/>
              </a:path>
              <a:path w="1302385" h="1313814">
                <a:moveTo>
                  <a:pt x="949439" y="0"/>
                </a:moveTo>
                <a:lnTo>
                  <a:pt x="176237" y="788352"/>
                </a:lnTo>
                <a:lnTo>
                  <a:pt x="867776" y="788352"/>
                </a:lnTo>
                <a:lnTo>
                  <a:pt x="1301915" y="345706"/>
                </a:lnTo>
                <a:lnTo>
                  <a:pt x="949439" y="0"/>
                </a:lnTo>
                <a:close/>
              </a:path>
            </a:pathLst>
          </a:custGeom>
          <a:solidFill>
            <a:srgbClr val="CCC1DA"/>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42" name="object 131"/>
          <p:cNvSpPr/>
          <p:nvPr/>
        </p:nvSpPr>
        <p:spPr>
          <a:xfrm>
            <a:off x="3875762" y="3957439"/>
            <a:ext cx="1302385" cy="1313815"/>
          </a:xfrm>
          <a:custGeom>
            <a:avLst/>
            <a:gdLst/>
            <a:ahLst/>
            <a:cxnLst/>
            <a:rect l="l" t="t" r="r" b="b"/>
            <a:pathLst>
              <a:path w="1302385" h="1313814">
                <a:moveTo>
                  <a:pt x="0" y="615505"/>
                </a:moveTo>
                <a:lnTo>
                  <a:pt x="176237" y="788352"/>
                </a:lnTo>
                <a:lnTo>
                  <a:pt x="949439" y="0"/>
                </a:lnTo>
                <a:lnTo>
                  <a:pt x="1301915" y="345706"/>
                </a:lnTo>
                <a:lnTo>
                  <a:pt x="528713" y="1134059"/>
                </a:lnTo>
                <a:lnTo>
                  <a:pt x="704964" y="1306906"/>
                </a:lnTo>
                <a:lnTo>
                  <a:pt x="6781" y="1313687"/>
                </a:lnTo>
                <a:lnTo>
                  <a:pt x="0" y="615505"/>
                </a:lnTo>
                <a:close/>
              </a:path>
            </a:pathLst>
          </a:custGeom>
          <a:ln w="25400">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43" name="object 132"/>
          <p:cNvSpPr/>
          <p:nvPr/>
        </p:nvSpPr>
        <p:spPr>
          <a:xfrm>
            <a:off x="2730196" y="4583384"/>
            <a:ext cx="996695" cy="1150619"/>
          </a:xfrm>
          <a:prstGeom prst="rect">
            <a:avLst/>
          </a:prstGeom>
          <a:blipFill>
            <a:blip r:embed="rId37"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44" name="object 133"/>
          <p:cNvSpPr/>
          <p:nvPr/>
        </p:nvSpPr>
        <p:spPr>
          <a:xfrm>
            <a:off x="3990316" y="4146427"/>
            <a:ext cx="1004608" cy="999985"/>
          </a:xfrm>
          <a:prstGeom prst="rect">
            <a:avLst/>
          </a:prstGeom>
          <a:blipFill>
            <a:blip r:embed="rId38"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45" name="object 134"/>
          <p:cNvSpPr txBox="1"/>
          <p:nvPr/>
        </p:nvSpPr>
        <p:spPr>
          <a:xfrm>
            <a:off x="1432292" y="5351302"/>
            <a:ext cx="1335405" cy="321242"/>
          </a:xfrm>
          <a:prstGeom prst="rect">
            <a:avLst/>
          </a:prstGeom>
        </p:spPr>
        <p:txBody>
          <a:bodyPr vert="horz" wrap="square" lIns="0" tIns="13335" rIns="0" bIns="0" rtlCol="0">
            <a:spAutoFit/>
          </a:bodyPr>
          <a:lstStyle/>
          <a:p>
            <a:pPr marL="131445" marR="5080" indent="-119380">
              <a:lnSpc>
                <a:spcPct val="100000"/>
              </a:lnSpc>
              <a:spcBef>
                <a:spcPts val="105"/>
              </a:spcBef>
            </a:pPr>
            <a:r>
              <a:rPr sz="1000" spc="-360" dirty="0">
                <a:solidFill>
                  <a:srgbClr val="C00000"/>
                </a:solidFill>
                <a:latin typeface="Meiryo UI" panose="020B0604030504040204" pitchFamily="50" charset="-128"/>
                <a:ea typeface="Meiryo UI" panose="020B0604030504040204" pitchFamily="50" charset="-128"/>
                <a:cs typeface="Noto Sans CJK JP Regular"/>
              </a:rPr>
              <a:t>ド</a:t>
            </a:r>
            <a:r>
              <a:rPr sz="1000" spc="-180" dirty="0">
                <a:solidFill>
                  <a:srgbClr val="C00000"/>
                </a:solidFill>
                <a:latin typeface="Meiryo UI" panose="020B0604030504040204" pitchFamily="50" charset="-128"/>
                <a:ea typeface="Meiryo UI" panose="020B0604030504040204" pitchFamily="50" charset="-128"/>
                <a:cs typeface="Noto Sans CJK JP Regular"/>
              </a:rPr>
              <a:t>ラ</a:t>
            </a:r>
            <a:r>
              <a:rPr sz="1000" spc="-229" dirty="0">
                <a:solidFill>
                  <a:srgbClr val="C00000"/>
                </a:solidFill>
                <a:latin typeface="Meiryo UI" panose="020B0604030504040204" pitchFamily="50" charset="-128"/>
                <a:ea typeface="Meiryo UI" panose="020B0604030504040204" pitchFamily="50" charset="-128"/>
                <a:cs typeface="Noto Sans CJK JP Regular"/>
              </a:rPr>
              <a:t>イ</a:t>
            </a:r>
            <a:r>
              <a:rPr sz="1000" spc="-45" dirty="0">
                <a:solidFill>
                  <a:srgbClr val="C00000"/>
                </a:solidFill>
                <a:latin typeface="Meiryo UI" panose="020B0604030504040204" pitchFamily="50" charset="-128"/>
                <a:ea typeface="Meiryo UI" panose="020B0604030504040204" pitchFamily="50" charset="-128"/>
                <a:cs typeface="Noto Sans CJK JP Regular"/>
              </a:rPr>
              <a:t>型電極を</a:t>
            </a:r>
            <a:r>
              <a:rPr sz="1000" spc="5" dirty="0">
                <a:solidFill>
                  <a:srgbClr val="C00000"/>
                </a:solidFill>
                <a:latin typeface="Meiryo UI" panose="020B0604030504040204" pitchFamily="50" charset="-128"/>
                <a:ea typeface="Meiryo UI" panose="020B0604030504040204" pitchFamily="50" charset="-128"/>
                <a:cs typeface="Noto Sans CJK JP Regular"/>
              </a:rPr>
              <a:t>装</a:t>
            </a:r>
            <a:r>
              <a:rPr sz="1000" spc="-10" dirty="0">
                <a:solidFill>
                  <a:srgbClr val="C00000"/>
                </a:solidFill>
                <a:latin typeface="Meiryo UI" panose="020B0604030504040204" pitchFamily="50" charset="-128"/>
                <a:ea typeface="Meiryo UI" panose="020B0604030504040204" pitchFamily="50" charset="-128"/>
                <a:cs typeface="Noto Sans CJK JP Regular"/>
              </a:rPr>
              <a:t>着</a:t>
            </a:r>
            <a:r>
              <a:rPr sz="1000" spc="-225" dirty="0">
                <a:solidFill>
                  <a:srgbClr val="C00000"/>
                </a:solidFill>
                <a:latin typeface="Meiryo UI" panose="020B0604030504040204" pitchFamily="50" charset="-128"/>
                <a:ea typeface="Meiryo UI" panose="020B0604030504040204" pitchFamily="50" charset="-128"/>
                <a:cs typeface="Noto Sans CJK JP Regular"/>
              </a:rPr>
              <a:t>し</a:t>
            </a:r>
            <a:r>
              <a:rPr sz="1000" spc="-60" dirty="0">
                <a:solidFill>
                  <a:srgbClr val="C00000"/>
                </a:solidFill>
                <a:latin typeface="Meiryo UI" panose="020B0604030504040204" pitchFamily="50" charset="-128"/>
                <a:ea typeface="Meiryo UI" panose="020B0604030504040204" pitchFamily="50" charset="-128"/>
                <a:cs typeface="Noto Sans CJK JP Regular"/>
              </a:rPr>
              <a:t>た </a:t>
            </a:r>
            <a:r>
              <a:rPr sz="1000" spc="5" dirty="0">
                <a:solidFill>
                  <a:srgbClr val="C00000"/>
                </a:solidFill>
                <a:latin typeface="Meiryo UI" panose="020B0604030504040204" pitchFamily="50" charset="-128"/>
                <a:ea typeface="Meiryo UI" panose="020B0604030504040204" pitchFamily="50" charset="-128"/>
                <a:cs typeface="Noto Sans CJK JP Regular"/>
              </a:rPr>
              <a:t>携帯型脳波計</a:t>
            </a:r>
            <a:r>
              <a:rPr sz="1000" spc="-10" dirty="0">
                <a:solidFill>
                  <a:srgbClr val="C00000"/>
                </a:solidFill>
                <a:latin typeface="Meiryo UI" panose="020B0604030504040204" pitchFamily="50" charset="-128"/>
                <a:ea typeface="Meiryo UI" panose="020B0604030504040204" pitchFamily="50" charset="-128"/>
                <a:cs typeface="Noto Sans CJK JP Regular"/>
              </a:rPr>
              <a:t>開</a:t>
            </a:r>
            <a:r>
              <a:rPr sz="1000" spc="5" dirty="0">
                <a:solidFill>
                  <a:srgbClr val="C00000"/>
                </a:solidFill>
                <a:latin typeface="Meiryo UI" panose="020B0604030504040204" pitchFamily="50" charset="-128"/>
                <a:ea typeface="Meiryo UI" panose="020B0604030504040204" pitchFamily="50" charset="-128"/>
                <a:cs typeface="Noto Sans CJK JP Regular"/>
              </a:rPr>
              <a:t>発</a:t>
            </a:r>
            <a:endParaRPr sz="1000">
              <a:latin typeface="Meiryo UI" panose="020B0604030504040204" pitchFamily="50" charset="-128"/>
              <a:ea typeface="Meiryo UI" panose="020B0604030504040204" pitchFamily="50" charset="-128"/>
              <a:cs typeface="Noto Sans CJK JP Regular"/>
            </a:endParaRPr>
          </a:p>
        </p:txBody>
      </p:sp>
      <p:sp>
        <p:nvSpPr>
          <p:cNvPr id="246" name="object 135"/>
          <p:cNvSpPr/>
          <p:nvPr/>
        </p:nvSpPr>
        <p:spPr>
          <a:xfrm>
            <a:off x="1495756" y="5011640"/>
            <a:ext cx="1194816" cy="332219"/>
          </a:xfrm>
          <a:prstGeom prst="rect">
            <a:avLst/>
          </a:prstGeom>
          <a:blipFill>
            <a:blip r:embed="rId39"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47" name="object 136"/>
          <p:cNvSpPr/>
          <p:nvPr/>
        </p:nvSpPr>
        <p:spPr>
          <a:xfrm>
            <a:off x="1534618" y="5050490"/>
            <a:ext cx="1062355" cy="200025"/>
          </a:xfrm>
          <a:custGeom>
            <a:avLst/>
            <a:gdLst/>
            <a:ahLst/>
            <a:cxnLst/>
            <a:rect l="l" t="t" r="r" b="b"/>
            <a:pathLst>
              <a:path w="1062355" h="200025">
                <a:moveTo>
                  <a:pt x="1028954" y="0"/>
                </a:moveTo>
                <a:lnTo>
                  <a:pt x="33274" y="0"/>
                </a:lnTo>
                <a:lnTo>
                  <a:pt x="20322" y="2614"/>
                </a:lnTo>
                <a:lnTo>
                  <a:pt x="9745" y="9745"/>
                </a:lnTo>
                <a:lnTo>
                  <a:pt x="2614" y="20322"/>
                </a:lnTo>
                <a:lnTo>
                  <a:pt x="0" y="33274"/>
                </a:lnTo>
                <a:lnTo>
                  <a:pt x="0" y="166370"/>
                </a:lnTo>
                <a:lnTo>
                  <a:pt x="2614" y="179321"/>
                </a:lnTo>
                <a:lnTo>
                  <a:pt x="9745" y="189898"/>
                </a:lnTo>
                <a:lnTo>
                  <a:pt x="20322" y="197029"/>
                </a:lnTo>
                <a:lnTo>
                  <a:pt x="33274" y="199644"/>
                </a:lnTo>
                <a:lnTo>
                  <a:pt x="1028954" y="199644"/>
                </a:lnTo>
                <a:lnTo>
                  <a:pt x="1041905" y="197029"/>
                </a:lnTo>
                <a:lnTo>
                  <a:pt x="1052482" y="189898"/>
                </a:lnTo>
                <a:lnTo>
                  <a:pt x="1059613" y="179321"/>
                </a:lnTo>
                <a:lnTo>
                  <a:pt x="1062228" y="166370"/>
                </a:lnTo>
                <a:lnTo>
                  <a:pt x="1062228" y="33274"/>
                </a:lnTo>
                <a:lnTo>
                  <a:pt x="1059613" y="20322"/>
                </a:lnTo>
                <a:lnTo>
                  <a:pt x="1052482" y="9745"/>
                </a:lnTo>
                <a:lnTo>
                  <a:pt x="1041905" y="2614"/>
                </a:lnTo>
                <a:lnTo>
                  <a:pt x="1028954" y="0"/>
                </a:lnTo>
                <a:close/>
              </a:path>
            </a:pathLst>
          </a:custGeom>
          <a:solidFill>
            <a:srgbClr val="EBF1DE"/>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48" name="object 137"/>
          <p:cNvSpPr/>
          <p:nvPr/>
        </p:nvSpPr>
        <p:spPr>
          <a:xfrm>
            <a:off x="1534618" y="5050490"/>
            <a:ext cx="1062355" cy="200025"/>
          </a:xfrm>
          <a:custGeom>
            <a:avLst/>
            <a:gdLst/>
            <a:ahLst/>
            <a:cxnLst/>
            <a:rect l="l" t="t" r="r" b="b"/>
            <a:pathLst>
              <a:path w="1062355" h="200025">
                <a:moveTo>
                  <a:pt x="0" y="33274"/>
                </a:moveTo>
                <a:lnTo>
                  <a:pt x="2614" y="20322"/>
                </a:lnTo>
                <a:lnTo>
                  <a:pt x="9745" y="9745"/>
                </a:lnTo>
                <a:lnTo>
                  <a:pt x="20322" y="2614"/>
                </a:lnTo>
                <a:lnTo>
                  <a:pt x="33274" y="0"/>
                </a:lnTo>
                <a:lnTo>
                  <a:pt x="1028954" y="0"/>
                </a:lnTo>
                <a:lnTo>
                  <a:pt x="1041905" y="2614"/>
                </a:lnTo>
                <a:lnTo>
                  <a:pt x="1052482" y="9745"/>
                </a:lnTo>
                <a:lnTo>
                  <a:pt x="1059613" y="20322"/>
                </a:lnTo>
                <a:lnTo>
                  <a:pt x="1062228" y="33274"/>
                </a:lnTo>
                <a:lnTo>
                  <a:pt x="1062228" y="166370"/>
                </a:lnTo>
                <a:lnTo>
                  <a:pt x="1059613" y="179321"/>
                </a:lnTo>
                <a:lnTo>
                  <a:pt x="1052482" y="189898"/>
                </a:lnTo>
                <a:lnTo>
                  <a:pt x="1041905" y="197029"/>
                </a:lnTo>
                <a:lnTo>
                  <a:pt x="1028954" y="199644"/>
                </a:lnTo>
                <a:lnTo>
                  <a:pt x="33274" y="199644"/>
                </a:lnTo>
                <a:lnTo>
                  <a:pt x="20322" y="197029"/>
                </a:lnTo>
                <a:lnTo>
                  <a:pt x="9745" y="189898"/>
                </a:lnTo>
                <a:lnTo>
                  <a:pt x="2614" y="179321"/>
                </a:lnTo>
                <a:lnTo>
                  <a:pt x="0" y="166370"/>
                </a:lnTo>
                <a:lnTo>
                  <a:pt x="0" y="33274"/>
                </a:lnTo>
                <a:close/>
              </a:path>
            </a:pathLst>
          </a:custGeom>
          <a:ln w="25908">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49" name="object 138"/>
          <p:cNvSpPr txBox="1"/>
          <p:nvPr/>
        </p:nvSpPr>
        <p:spPr>
          <a:xfrm>
            <a:off x="1745008" y="5057705"/>
            <a:ext cx="586740" cy="174407"/>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C00000"/>
                </a:solidFill>
                <a:latin typeface="Meiryo UI" panose="020B0604030504040204" pitchFamily="50" charset="-128"/>
                <a:ea typeface="Meiryo UI" panose="020B0604030504040204" pitchFamily="50" charset="-128"/>
                <a:cs typeface="Noto Sans CJK JP Regular"/>
              </a:rPr>
              <a:t>市販化済</a:t>
            </a:r>
            <a:endParaRPr sz="1050" dirty="0">
              <a:latin typeface="Meiryo UI" panose="020B0604030504040204" pitchFamily="50" charset="-128"/>
              <a:ea typeface="Meiryo UI" panose="020B0604030504040204" pitchFamily="50" charset="-128"/>
              <a:cs typeface="Noto Sans CJK JP Regular"/>
            </a:endParaRPr>
          </a:p>
        </p:txBody>
      </p:sp>
      <p:sp>
        <p:nvSpPr>
          <p:cNvPr id="250" name="object 139"/>
          <p:cNvSpPr/>
          <p:nvPr/>
        </p:nvSpPr>
        <p:spPr>
          <a:xfrm>
            <a:off x="1960577" y="5808679"/>
            <a:ext cx="2724912" cy="797051"/>
          </a:xfrm>
          <a:prstGeom prst="rect">
            <a:avLst/>
          </a:prstGeom>
          <a:blipFill>
            <a:blip r:embed="rId40"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51" name="object 140"/>
          <p:cNvSpPr/>
          <p:nvPr/>
        </p:nvSpPr>
        <p:spPr>
          <a:xfrm>
            <a:off x="1999439" y="5847544"/>
            <a:ext cx="2592705" cy="664845"/>
          </a:xfrm>
          <a:custGeom>
            <a:avLst/>
            <a:gdLst/>
            <a:ahLst/>
            <a:cxnLst/>
            <a:rect l="l" t="t" r="r" b="b"/>
            <a:pathLst>
              <a:path w="2592704" h="664845">
                <a:moveTo>
                  <a:pt x="2481580" y="0"/>
                </a:moveTo>
                <a:lnTo>
                  <a:pt x="110744" y="0"/>
                </a:lnTo>
                <a:lnTo>
                  <a:pt x="67637" y="8702"/>
                </a:lnTo>
                <a:lnTo>
                  <a:pt x="32435" y="32435"/>
                </a:lnTo>
                <a:lnTo>
                  <a:pt x="8702" y="67637"/>
                </a:lnTo>
                <a:lnTo>
                  <a:pt x="0" y="110744"/>
                </a:lnTo>
                <a:lnTo>
                  <a:pt x="0" y="553720"/>
                </a:lnTo>
                <a:lnTo>
                  <a:pt x="8702" y="596826"/>
                </a:lnTo>
                <a:lnTo>
                  <a:pt x="32435" y="632028"/>
                </a:lnTo>
                <a:lnTo>
                  <a:pt x="67637" y="655761"/>
                </a:lnTo>
                <a:lnTo>
                  <a:pt x="110744" y="664464"/>
                </a:lnTo>
                <a:lnTo>
                  <a:pt x="2481580" y="664464"/>
                </a:lnTo>
                <a:lnTo>
                  <a:pt x="2524686" y="655761"/>
                </a:lnTo>
                <a:lnTo>
                  <a:pt x="2559888" y="632028"/>
                </a:lnTo>
                <a:lnTo>
                  <a:pt x="2583621" y="596826"/>
                </a:lnTo>
                <a:lnTo>
                  <a:pt x="2592324" y="553720"/>
                </a:lnTo>
                <a:lnTo>
                  <a:pt x="2592324" y="110744"/>
                </a:lnTo>
                <a:lnTo>
                  <a:pt x="2583621" y="67637"/>
                </a:lnTo>
                <a:lnTo>
                  <a:pt x="2559888" y="32435"/>
                </a:lnTo>
                <a:lnTo>
                  <a:pt x="2524686" y="8702"/>
                </a:lnTo>
                <a:lnTo>
                  <a:pt x="2481580" y="0"/>
                </a:lnTo>
                <a:close/>
              </a:path>
            </a:pathLst>
          </a:custGeom>
          <a:solidFill>
            <a:srgbClr val="EBF1DE"/>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52" name="object 141"/>
          <p:cNvSpPr/>
          <p:nvPr/>
        </p:nvSpPr>
        <p:spPr>
          <a:xfrm>
            <a:off x="1999439" y="5847544"/>
            <a:ext cx="2592705" cy="664845"/>
          </a:xfrm>
          <a:custGeom>
            <a:avLst/>
            <a:gdLst/>
            <a:ahLst/>
            <a:cxnLst/>
            <a:rect l="l" t="t" r="r" b="b"/>
            <a:pathLst>
              <a:path w="2592704" h="664845">
                <a:moveTo>
                  <a:pt x="0" y="110744"/>
                </a:moveTo>
                <a:lnTo>
                  <a:pt x="8702" y="67637"/>
                </a:lnTo>
                <a:lnTo>
                  <a:pt x="32435" y="32435"/>
                </a:lnTo>
                <a:lnTo>
                  <a:pt x="67637" y="8702"/>
                </a:lnTo>
                <a:lnTo>
                  <a:pt x="110744" y="0"/>
                </a:lnTo>
                <a:lnTo>
                  <a:pt x="2481580" y="0"/>
                </a:lnTo>
                <a:lnTo>
                  <a:pt x="2524686" y="8702"/>
                </a:lnTo>
                <a:lnTo>
                  <a:pt x="2559888" y="32435"/>
                </a:lnTo>
                <a:lnTo>
                  <a:pt x="2583621" y="67637"/>
                </a:lnTo>
                <a:lnTo>
                  <a:pt x="2592324" y="110744"/>
                </a:lnTo>
                <a:lnTo>
                  <a:pt x="2592324" y="553720"/>
                </a:lnTo>
                <a:lnTo>
                  <a:pt x="2583621" y="596826"/>
                </a:lnTo>
                <a:lnTo>
                  <a:pt x="2559888" y="632028"/>
                </a:lnTo>
                <a:lnTo>
                  <a:pt x="2524686" y="655761"/>
                </a:lnTo>
                <a:lnTo>
                  <a:pt x="2481580" y="664464"/>
                </a:lnTo>
                <a:lnTo>
                  <a:pt x="110744" y="664464"/>
                </a:lnTo>
                <a:lnTo>
                  <a:pt x="67637" y="655761"/>
                </a:lnTo>
                <a:lnTo>
                  <a:pt x="32435" y="632028"/>
                </a:lnTo>
                <a:lnTo>
                  <a:pt x="8702" y="596826"/>
                </a:lnTo>
                <a:lnTo>
                  <a:pt x="0" y="553720"/>
                </a:lnTo>
                <a:lnTo>
                  <a:pt x="0" y="110744"/>
                </a:lnTo>
                <a:close/>
              </a:path>
            </a:pathLst>
          </a:custGeom>
          <a:ln w="25907">
            <a:solidFill>
              <a:srgbClr val="C0C0C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53" name="object 142"/>
          <p:cNvSpPr txBox="1"/>
          <p:nvPr/>
        </p:nvSpPr>
        <p:spPr>
          <a:xfrm>
            <a:off x="2240684" y="5864155"/>
            <a:ext cx="2115185" cy="167354"/>
          </a:xfrm>
          <a:prstGeom prst="rect">
            <a:avLst/>
          </a:prstGeom>
        </p:spPr>
        <p:txBody>
          <a:bodyPr vert="horz" wrap="square" lIns="0" tIns="13335" rIns="0" bIns="0" rtlCol="0">
            <a:spAutoFit/>
          </a:bodyPr>
          <a:lstStyle/>
          <a:p>
            <a:pPr marL="12700">
              <a:lnSpc>
                <a:spcPct val="100000"/>
              </a:lnSpc>
              <a:spcBef>
                <a:spcPts val="105"/>
              </a:spcBef>
            </a:pPr>
            <a:r>
              <a:rPr sz="1000" spc="-15" dirty="0">
                <a:latin typeface="Meiryo UI" panose="020B0604030504040204" pitchFamily="50" charset="-128"/>
                <a:ea typeface="Meiryo UI" panose="020B0604030504040204" pitchFamily="50" charset="-128"/>
                <a:cs typeface="Noto Sans CJK JP Regular"/>
              </a:rPr>
              <a:t>日常生活空間</a:t>
            </a:r>
            <a:r>
              <a:rPr sz="1000" spc="-25" dirty="0">
                <a:latin typeface="Meiryo UI" panose="020B0604030504040204" pitchFamily="50" charset="-128"/>
                <a:ea typeface="Meiryo UI" panose="020B0604030504040204" pitchFamily="50" charset="-128"/>
                <a:cs typeface="Noto Sans CJK JP Regular"/>
              </a:rPr>
              <a:t>で</a:t>
            </a:r>
            <a:r>
              <a:rPr sz="1000" spc="-85" dirty="0">
                <a:latin typeface="Meiryo UI" panose="020B0604030504040204" pitchFamily="50" charset="-128"/>
                <a:ea typeface="Meiryo UI" panose="020B0604030504040204" pitchFamily="50" charset="-128"/>
                <a:cs typeface="Noto Sans CJK JP Regular"/>
              </a:rPr>
              <a:t>の</a:t>
            </a:r>
            <a:r>
              <a:rPr sz="1000" spc="5" dirty="0">
                <a:latin typeface="Meiryo UI" panose="020B0604030504040204" pitchFamily="50" charset="-128"/>
                <a:ea typeface="Meiryo UI" panose="020B0604030504040204" pitchFamily="50" charset="-128"/>
                <a:cs typeface="Noto Sans CJK JP Regular"/>
              </a:rPr>
              <a:t>脳</a:t>
            </a:r>
            <a:r>
              <a:rPr sz="1000" spc="-10" dirty="0">
                <a:latin typeface="Meiryo UI" panose="020B0604030504040204" pitchFamily="50" charset="-128"/>
                <a:ea typeface="Meiryo UI" panose="020B0604030504040204" pitchFamily="50" charset="-128"/>
                <a:cs typeface="Noto Sans CJK JP Regular"/>
              </a:rPr>
              <a:t>活</a:t>
            </a:r>
            <a:r>
              <a:rPr sz="1000" spc="5" dirty="0">
                <a:latin typeface="Meiryo UI" panose="020B0604030504040204" pitchFamily="50" charset="-128"/>
                <a:ea typeface="Meiryo UI" panose="020B0604030504040204" pitchFamily="50" charset="-128"/>
                <a:cs typeface="Noto Sans CJK JP Regular"/>
              </a:rPr>
              <a:t>動</a:t>
            </a:r>
            <a:r>
              <a:rPr sz="1000" spc="-10" dirty="0">
                <a:latin typeface="Meiryo UI" panose="020B0604030504040204" pitchFamily="50" charset="-128"/>
                <a:ea typeface="Meiryo UI" panose="020B0604030504040204" pitchFamily="50" charset="-128"/>
                <a:cs typeface="Noto Sans CJK JP Regular"/>
              </a:rPr>
              <a:t>計</a:t>
            </a:r>
            <a:r>
              <a:rPr sz="1000" spc="-95" dirty="0">
                <a:latin typeface="Meiryo UI" panose="020B0604030504040204" pitchFamily="50" charset="-128"/>
                <a:ea typeface="Meiryo UI" panose="020B0604030504040204" pitchFamily="50" charset="-128"/>
                <a:cs typeface="Noto Sans CJK JP Regular"/>
              </a:rPr>
              <a:t>測を</a:t>
            </a:r>
            <a:r>
              <a:rPr sz="1000" spc="-10" dirty="0">
                <a:latin typeface="Meiryo UI" panose="020B0604030504040204" pitchFamily="50" charset="-128"/>
                <a:ea typeface="Meiryo UI" panose="020B0604030504040204" pitchFamily="50" charset="-128"/>
                <a:cs typeface="Noto Sans CJK JP Regular"/>
              </a:rPr>
              <a:t>実</a:t>
            </a:r>
            <a:r>
              <a:rPr sz="1000" spc="5" dirty="0">
                <a:latin typeface="Meiryo UI" panose="020B0604030504040204" pitchFamily="50" charset="-128"/>
                <a:ea typeface="Meiryo UI" panose="020B0604030504040204" pitchFamily="50" charset="-128"/>
                <a:cs typeface="Noto Sans CJK JP Regular"/>
              </a:rPr>
              <a:t>現</a:t>
            </a:r>
            <a:endParaRPr sz="1000">
              <a:latin typeface="Meiryo UI" panose="020B0604030504040204" pitchFamily="50" charset="-128"/>
              <a:ea typeface="Meiryo UI" panose="020B0604030504040204" pitchFamily="50" charset="-128"/>
              <a:cs typeface="Noto Sans CJK JP Regular"/>
            </a:endParaRPr>
          </a:p>
        </p:txBody>
      </p:sp>
      <p:sp>
        <p:nvSpPr>
          <p:cNvPr id="254" name="object 143"/>
          <p:cNvSpPr txBox="1"/>
          <p:nvPr/>
        </p:nvSpPr>
        <p:spPr>
          <a:xfrm>
            <a:off x="2149784" y="6109670"/>
            <a:ext cx="2392045" cy="340360"/>
          </a:xfrm>
          <a:prstGeom prst="rect">
            <a:avLst/>
          </a:prstGeom>
        </p:spPr>
        <p:txBody>
          <a:bodyPr vert="horz" wrap="square" lIns="0" tIns="23495" rIns="0" bIns="0" rtlCol="0">
            <a:spAutoFit/>
          </a:bodyPr>
          <a:lstStyle/>
          <a:p>
            <a:pPr marL="325120" marR="5080" indent="-313055">
              <a:lnSpc>
                <a:spcPts val="1210"/>
              </a:lnSpc>
              <a:spcBef>
                <a:spcPts val="185"/>
              </a:spcBef>
            </a:pPr>
            <a:r>
              <a:rPr sz="1000" spc="-55" dirty="0">
                <a:latin typeface="Meiryo UI" panose="020B0604030504040204" pitchFamily="50" charset="-128"/>
                <a:ea typeface="Meiryo UI" panose="020B0604030504040204" pitchFamily="50" charset="-128"/>
                <a:cs typeface="Noto Sans CJK JP Regular"/>
              </a:rPr>
              <a:t>脳状態検知</a:t>
            </a:r>
            <a:r>
              <a:rPr sz="1000" spc="-65" dirty="0">
                <a:latin typeface="Meiryo UI" panose="020B0604030504040204" pitchFamily="50" charset="-128"/>
                <a:ea typeface="Meiryo UI" panose="020B0604030504040204" pitchFamily="50" charset="-128"/>
                <a:cs typeface="Noto Sans CJK JP Regular"/>
              </a:rPr>
              <a:t>、</a:t>
            </a:r>
            <a:r>
              <a:rPr sz="1000" spc="5" dirty="0">
                <a:latin typeface="Meiryo UI" panose="020B0604030504040204" pitchFamily="50" charset="-128"/>
                <a:ea typeface="Meiryo UI" panose="020B0604030504040204" pitchFamily="50" charset="-128"/>
                <a:cs typeface="Noto Sans CJK JP Regular"/>
              </a:rPr>
              <a:t>嗜好</a:t>
            </a:r>
            <a:r>
              <a:rPr sz="1000" spc="-10" dirty="0">
                <a:latin typeface="Meiryo UI" panose="020B0604030504040204" pitchFamily="50" charset="-128"/>
                <a:ea typeface="Meiryo UI" panose="020B0604030504040204" pitchFamily="50" charset="-128"/>
                <a:cs typeface="Noto Sans CJK JP Regular"/>
              </a:rPr>
              <a:t>性</a:t>
            </a:r>
            <a:r>
              <a:rPr sz="1000" spc="5" dirty="0">
                <a:latin typeface="Meiryo UI" panose="020B0604030504040204" pitchFamily="50" charset="-128"/>
                <a:ea typeface="Meiryo UI" panose="020B0604030504040204" pitchFamily="50" charset="-128"/>
                <a:cs typeface="Noto Sans CJK JP Regular"/>
              </a:rPr>
              <a:t>解</a:t>
            </a:r>
            <a:r>
              <a:rPr sz="1000" spc="-10" dirty="0">
                <a:latin typeface="Meiryo UI" panose="020B0604030504040204" pitchFamily="50" charset="-128"/>
                <a:ea typeface="Meiryo UI" panose="020B0604030504040204" pitchFamily="50" charset="-128"/>
                <a:cs typeface="Noto Sans CJK JP Regular"/>
              </a:rPr>
              <a:t>析</a:t>
            </a:r>
            <a:r>
              <a:rPr sz="1000" spc="-360" dirty="0">
                <a:latin typeface="Meiryo UI" panose="020B0604030504040204" pitchFamily="50" charset="-128"/>
                <a:ea typeface="Meiryo UI" panose="020B0604030504040204" pitchFamily="50" charset="-128"/>
                <a:cs typeface="Noto Sans CJK JP Regular"/>
              </a:rPr>
              <a:t>、</a:t>
            </a:r>
            <a:r>
              <a:rPr sz="1000" spc="5" dirty="0">
                <a:latin typeface="Meiryo UI" panose="020B0604030504040204" pitchFamily="50" charset="-128"/>
                <a:ea typeface="Meiryo UI" panose="020B0604030504040204" pitchFamily="50" charset="-128"/>
                <a:cs typeface="Noto Sans CJK JP Regular"/>
              </a:rPr>
              <a:t>語学</a:t>
            </a:r>
            <a:r>
              <a:rPr sz="1000" spc="-10" dirty="0">
                <a:latin typeface="Meiryo UI" panose="020B0604030504040204" pitchFamily="50" charset="-128"/>
                <a:ea typeface="Meiryo UI" panose="020B0604030504040204" pitchFamily="50" charset="-128"/>
                <a:cs typeface="Noto Sans CJK JP Regular"/>
              </a:rPr>
              <a:t>学</a:t>
            </a:r>
            <a:r>
              <a:rPr sz="1000" spc="-175" dirty="0">
                <a:latin typeface="Meiryo UI" panose="020B0604030504040204" pitchFamily="50" charset="-128"/>
                <a:ea typeface="Meiryo UI" panose="020B0604030504040204" pitchFamily="50" charset="-128"/>
                <a:cs typeface="Noto Sans CJK JP Regular"/>
              </a:rPr>
              <a:t>習</a:t>
            </a:r>
            <a:r>
              <a:rPr sz="1000" spc="-185" dirty="0">
                <a:latin typeface="Meiryo UI" panose="020B0604030504040204" pitchFamily="50" charset="-128"/>
                <a:ea typeface="Meiryo UI" panose="020B0604030504040204" pitchFamily="50" charset="-128"/>
                <a:cs typeface="Noto Sans CJK JP Regular"/>
              </a:rPr>
              <a:t>、</a:t>
            </a:r>
            <a:r>
              <a:rPr sz="1000" spc="-114" dirty="0">
                <a:latin typeface="Meiryo UI" panose="020B0604030504040204" pitchFamily="50" charset="-128"/>
                <a:ea typeface="Meiryo UI" panose="020B0604030504040204" pitchFamily="50" charset="-128"/>
                <a:cs typeface="Noto Sans CJK JP Regular"/>
              </a:rPr>
              <a:t>ワー </a:t>
            </a:r>
            <a:r>
              <a:rPr sz="1000" spc="-180" dirty="0">
                <a:latin typeface="Meiryo UI" panose="020B0604030504040204" pitchFamily="50" charset="-128"/>
                <a:ea typeface="Meiryo UI" panose="020B0604030504040204" pitchFamily="50" charset="-128"/>
                <a:cs typeface="Noto Sans CJK JP Regular"/>
              </a:rPr>
              <a:t>ク</a:t>
            </a:r>
            <a:r>
              <a:rPr sz="1000" spc="-204" dirty="0">
                <a:latin typeface="Meiryo UI" panose="020B0604030504040204" pitchFamily="50" charset="-128"/>
                <a:ea typeface="Meiryo UI" panose="020B0604030504040204" pitchFamily="50" charset="-128"/>
                <a:cs typeface="Noto Sans CJK JP Regular"/>
              </a:rPr>
              <a:t>ロ</a:t>
            </a:r>
            <a:r>
              <a:rPr sz="1000" spc="-155" dirty="0">
                <a:latin typeface="Meiryo UI" panose="020B0604030504040204" pitchFamily="50" charset="-128"/>
                <a:ea typeface="Meiryo UI" panose="020B0604030504040204" pitchFamily="50" charset="-128"/>
                <a:cs typeface="Noto Sans CJK JP Regular"/>
              </a:rPr>
              <a:t>ー</a:t>
            </a:r>
            <a:r>
              <a:rPr sz="1000" spc="-360" dirty="0">
                <a:latin typeface="Meiryo UI" panose="020B0604030504040204" pitchFamily="50" charset="-128"/>
                <a:ea typeface="Meiryo UI" panose="020B0604030504040204" pitchFamily="50" charset="-128"/>
                <a:cs typeface="Noto Sans CJK JP Regular"/>
              </a:rPr>
              <a:t>ド</a:t>
            </a:r>
            <a:r>
              <a:rPr sz="1000" spc="-20" dirty="0">
                <a:latin typeface="Meiryo UI" panose="020B0604030504040204" pitchFamily="50" charset="-128"/>
                <a:ea typeface="Meiryo UI" panose="020B0604030504040204" pitchFamily="50" charset="-128"/>
                <a:cs typeface="Noto Sans CJK JP Regular"/>
              </a:rPr>
              <a:t>解析</a:t>
            </a:r>
            <a:r>
              <a:rPr sz="1000" spc="-30" dirty="0">
                <a:latin typeface="Meiryo UI" panose="020B0604030504040204" pitchFamily="50" charset="-128"/>
                <a:ea typeface="Meiryo UI" panose="020B0604030504040204" pitchFamily="50" charset="-128"/>
                <a:cs typeface="Noto Sans CJK JP Regular"/>
              </a:rPr>
              <a:t>へ</a:t>
            </a:r>
            <a:r>
              <a:rPr sz="1000" spc="-85" dirty="0">
                <a:latin typeface="Meiryo UI" panose="020B0604030504040204" pitchFamily="50" charset="-128"/>
                <a:ea typeface="Meiryo UI" panose="020B0604030504040204" pitchFamily="50" charset="-128"/>
                <a:cs typeface="Noto Sans CJK JP Regular"/>
              </a:rPr>
              <a:t>の</a:t>
            </a:r>
            <a:r>
              <a:rPr sz="1000" spc="5" dirty="0">
                <a:latin typeface="Meiryo UI" panose="020B0604030504040204" pitchFamily="50" charset="-128"/>
                <a:ea typeface="Meiryo UI" panose="020B0604030504040204" pitchFamily="50" charset="-128"/>
                <a:cs typeface="Noto Sans CJK JP Regular"/>
              </a:rPr>
              <a:t>応用</a:t>
            </a:r>
            <a:r>
              <a:rPr sz="1000" spc="-10" dirty="0">
                <a:latin typeface="Meiryo UI" panose="020B0604030504040204" pitchFamily="50" charset="-128"/>
                <a:ea typeface="Meiryo UI" panose="020B0604030504040204" pitchFamily="50" charset="-128"/>
                <a:cs typeface="Noto Sans CJK JP Regular"/>
              </a:rPr>
              <a:t>技</a:t>
            </a:r>
            <a:r>
              <a:rPr sz="1000" spc="5" dirty="0">
                <a:latin typeface="Meiryo UI" panose="020B0604030504040204" pitchFamily="50" charset="-128"/>
                <a:ea typeface="Meiryo UI" panose="020B0604030504040204" pitchFamily="50" charset="-128"/>
                <a:cs typeface="Noto Sans CJK JP Regular"/>
              </a:rPr>
              <a:t>術</a:t>
            </a:r>
            <a:r>
              <a:rPr sz="1000" spc="-10" dirty="0">
                <a:latin typeface="Meiryo UI" panose="020B0604030504040204" pitchFamily="50" charset="-128"/>
                <a:ea typeface="Meiryo UI" panose="020B0604030504040204" pitchFamily="50" charset="-128"/>
                <a:cs typeface="Noto Sans CJK JP Regular"/>
              </a:rPr>
              <a:t>開</a:t>
            </a:r>
            <a:r>
              <a:rPr sz="1000" spc="5" dirty="0">
                <a:latin typeface="Meiryo UI" panose="020B0604030504040204" pitchFamily="50" charset="-128"/>
                <a:ea typeface="Meiryo UI" panose="020B0604030504040204" pitchFamily="50" charset="-128"/>
                <a:cs typeface="Noto Sans CJK JP Regular"/>
              </a:rPr>
              <a:t>発</a:t>
            </a:r>
            <a:endParaRPr sz="1000" dirty="0">
              <a:latin typeface="Meiryo UI" panose="020B0604030504040204" pitchFamily="50" charset="-128"/>
              <a:ea typeface="Meiryo UI" panose="020B0604030504040204" pitchFamily="50" charset="-128"/>
              <a:cs typeface="Noto Sans CJK JP Regular"/>
            </a:endParaRPr>
          </a:p>
        </p:txBody>
      </p:sp>
      <p:sp>
        <p:nvSpPr>
          <p:cNvPr id="283" name="object 7"/>
          <p:cNvSpPr/>
          <p:nvPr/>
        </p:nvSpPr>
        <p:spPr>
          <a:xfrm>
            <a:off x="1074191" y="514476"/>
            <a:ext cx="3369909" cy="2636937"/>
          </a:xfrm>
          <a:prstGeom prst="rect">
            <a:avLst/>
          </a:prstGeom>
          <a:blipFill>
            <a:blip r:embed="rId3" cstate="print"/>
            <a:stretch>
              <a:fillRect/>
            </a:stretch>
          </a:blip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84" name="object 8"/>
          <p:cNvSpPr/>
          <p:nvPr/>
        </p:nvSpPr>
        <p:spPr>
          <a:xfrm>
            <a:off x="5085782" y="2917406"/>
            <a:ext cx="1478799" cy="1157891"/>
          </a:xfrm>
          <a:prstGeom prst="rect">
            <a:avLst/>
          </a:prstGeom>
          <a:blipFill>
            <a:blip r:embed="rId41" cstate="print"/>
            <a:stretch>
              <a:fillRect/>
            </a:stretch>
          </a:blipFill>
        </p:spPr>
        <p:txBody>
          <a:bodyPr wrap="square" lIns="0" tIns="0" rIns="0" bIns="0" rtlCol="0"/>
          <a:lstStyle/>
          <a:p>
            <a:endParaRPr/>
          </a:p>
        </p:txBody>
      </p:sp>
      <p:sp>
        <p:nvSpPr>
          <p:cNvPr id="161" name="テキスト ボックス 160"/>
          <p:cNvSpPr txBox="1"/>
          <p:nvPr/>
        </p:nvSpPr>
        <p:spPr>
          <a:xfrm>
            <a:off x="5386800" y="6583300"/>
            <a:ext cx="1561275" cy="276999"/>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NICT</a:t>
            </a:r>
            <a:r>
              <a:rPr kumimoji="1" lang="ja-JP" altLang="en-US" sz="1200" dirty="0">
                <a:latin typeface="Meiryo UI" panose="020B0604030504040204" pitchFamily="50" charset="-128"/>
                <a:ea typeface="Meiryo UI" panose="020B0604030504040204" pitchFamily="50" charset="-128"/>
              </a:rPr>
              <a:t>資料からの転載</a:t>
            </a:r>
          </a:p>
        </p:txBody>
      </p:sp>
    </p:spTree>
    <p:extLst>
      <p:ext uri="{BB962C8B-B14F-4D97-AF65-F5344CB8AC3E}">
        <p14:creationId xmlns:p14="http://schemas.microsoft.com/office/powerpoint/2010/main" val="32363966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p:nvPr/>
        </p:nvSpPr>
        <p:spPr>
          <a:xfrm>
            <a:off x="3995103" y="1438910"/>
            <a:ext cx="4226039" cy="3937000"/>
          </a:xfrm>
          <a:prstGeom prst="rect">
            <a:avLst/>
          </a:prstGeom>
          <a:blipFill>
            <a:blip r:embed="rId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 name="object 4"/>
          <p:cNvSpPr/>
          <p:nvPr/>
        </p:nvSpPr>
        <p:spPr>
          <a:xfrm>
            <a:off x="3992055" y="1422654"/>
            <a:ext cx="4229100" cy="3957320"/>
          </a:xfrm>
          <a:custGeom>
            <a:avLst/>
            <a:gdLst/>
            <a:ahLst/>
            <a:cxnLst/>
            <a:rect l="l" t="t" r="r" b="b"/>
            <a:pathLst>
              <a:path w="4229100" h="3957320">
                <a:moveTo>
                  <a:pt x="12699" y="1826514"/>
                </a:moveTo>
                <a:lnTo>
                  <a:pt x="12699" y="1729952"/>
                </a:lnTo>
                <a:lnTo>
                  <a:pt x="0" y="1778011"/>
                </a:lnTo>
                <a:lnTo>
                  <a:pt x="0" y="1876806"/>
                </a:lnTo>
                <a:lnTo>
                  <a:pt x="12699" y="1826514"/>
                </a:lnTo>
                <a:close/>
              </a:path>
              <a:path w="4229100" h="3957320">
                <a:moveTo>
                  <a:pt x="12700" y="2229460"/>
                </a:moveTo>
                <a:lnTo>
                  <a:pt x="12700" y="2130552"/>
                </a:lnTo>
                <a:lnTo>
                  <a:pt x="0" y="2080259"/>
                </a:lnTo>
                <a:lnTo>
                  <a:pt x="0" y="2180844"/>
                </a:lnTo>
                <a:lnTo>
                  <a:pt x="12700" y="2229460"/>
                </a:lnTo>
                <a:close/>
              </a:path>
              <a:path w="4229100" h="3957320">
                <a:moveTo>
                  <a:pt x="38099" y="1629156"/>
                </a:moveTo>
                <a:lnTo>
                  <a:pt x="38099" y="1588527"/>
                </a:lnTo>
                <a:lnTo>
                  <a:pt x="12699" y="1682345"/>
                </a:lnTo>
                <a:lnTo>
                  <a:pt x="12699" y="1727453"/>
                </a:lnTo>
                <a:lnTo>
                  <a:pt x="25399" y="1677924"/>
                </a:lnTo>
                <a:lnTo>
                  <a:pt x="25399" y="1678686"/>
                </a:lnTo>
                <a:lnTo>
                  <a:pt x="38099" y="1629156"/>
                </a:lnTo>
                <a:close/>
              </a:path>
              <a:path w="4229100" h="3957320">
                <a:moveTo>
                  <a:pt x="38100" y="2372375"/>
                </a:moveTo>
                <a:lnTo>
                  <a:pt x="38100" y="2326294"/>
                </a:lnTo>
                <a:lnTo>
                  <a:pt x="12700" y="2229194"/>
                </a:lnTo>
                <a:lnTo>
                  <a:pt x="12700" y="2277593"/>
                </a:lnTo>
                <a:lnTo>
                  <a:pt x="38100" y="2372375"/>
                </a:lnTo>
                <a:close/>
              </a:path>
              <a:path w="4229100" h="3957320">
                <a:moveTo>
                  <a:pt x="50799" y="1542334"/>
                </a:moveTo>
                <a:lnTo>
                  <a:pt x="50799" y="1534005"/>
                </a:lnTo>
                <a:lnTo>
                  <a:pt x="38099" y="1581149"/>
                </a:lnTo>
                <a:lnTo>
                  <a:pt x="38099" y="1588527"/>
                </a:lnTo>
                <a:lnTo>
                  <a:pt x="50799" y="1542334"/>
                </a:lnTo>
                <a:close/>
              </a:path>
              <a:path w="4229100" h="3957320">
                <a:moveTo>
                  <a:pt x="93455" y="2571727"/>
                </a:moveTo>
                <a:lnTo>
                  <a:pt x="38100" y="2372375"/>
                </a:lnTo>
                <a:lnTo>
                  <a:pt x="38100" y="2374320"/>
                </a:lnTo>
                <a:lnTo>
                  <a:pt x="88900" y="2563371"/>
                </a:lnTo>
                <a:lnTo>
                  <a:pt x="93455" y="2571727"/>
                </a:lnTo>
                <a:close/>
              </a:path>
              <a:path w="4229100" h="3957320">
                <a:moveTo>
                  <a:pt x="81525" y="1419707"/>
                </a:moveTo>
                <a:lnTo>
                  <a:pt x="63499" y="1451426"/>
                </a:lnTo>
                <a:lnTo>
                  <a:pt x="50799" y="1496630"/>
                </a:lnTo>
                <a:lnTo>
                  <a:pt x="50799" y="1534005"/>
                </a:lnTo>
                <a:lnTo>
                  <a:pt x="81525" y="1419707"/>
                </a:lnTo>
                <a:close/>
              </a:path>
              <a:path w="4229100" h="3957320">
                <a:moveTo>
                  <a:pt x="97522" y="1376736"/>
                </a:moveTo>
                <a:lnTo>
                  <a:pt x="88899" y="1392456"/>
                </a:lnTo>
                <a:lnTo>
                  <a:pt x="81525" y="1419707"/>
                </a:lnTo>
                <a:lnTo>
                  <a:pt x="88899" y="1406730"/>
                </a:lnTo>
                <a:lnTo>
                  <a:pt x="97522" y="1376736"/>
                </a:lnTo>
                <a:close/>
              </a:path>
              <a:path w="4229100" h="3957320">
                <a:moveTo>
                  <a:pt x="520700" y="3268979"/>
                </a:moveTo>
                <a:lnTo>
                  <a:pt x="444500" y="3196156"/>
                </a:lnTo>
                <a:lnTo>
                  <a:pt x="419100" y="3158859"/>
                </a:lnTo>
                <a:lnTo>
                  <a:pt x="393700" y="3120598"/>
                </a:lnTo>
                <a:lnTo>
                  <a:pt x="355600" y="3081453"/>
                </a:lnTo>
                <a:lnTo>
                  <a:pt x="330200" y="3041509"/>
                </a:lnTo>
                <a:lnTo>
                  <a:pt x="279400" y="2959552"/>
                </a:lnTo>
                <a:lnTo>
                  <a:pt x="203200" y="2832687"/>
                </a:lnTo>
                <a:lnTo>
                  <a:pt x="190500" y="2789682"/>
                </a:lnTo>
                <a:lnTo>
                  <a:pt x="165100" y="2745486"/>
                </a:lnTo>
                <a:lnTo>
                  <a:pt x="165100" y="2746247"/>
                </a:lnTo>
                <a:lnTo>
                  <a:pt x="152400" y="2701290"/>
                </a:lnTo>
                <a:lnTo>
                  <a:pt x="127000" y="2656332"/>
                </a:lnTo>
                <a:lnTo>
                  <a:pt x="114300" y="2609966"/>
                </a:lnTo>
                <a:lnTo>
                  <a:pt x="93455" y="2571727"/>
                </a:lnTo>
                <a:lnTo>
                  <a:pt x="114300" y="2644230"/>
                </a:lnTo>
                <a:lnTo>
                  <a:pt x="139700" y="2687626"/>
                </a:lnTo>
                <a:lnTo>
                  <a:pt x="165100" y="2772699"/>
                </a:lnTo>
                <a:lnTo>
                  <a:pt x="215900" y="2855425"/>
                </a:lnTo>
                <a:lnTo>
                  <a:pt x="228600" y="2895885"/>
                </a:lnTo>
                <a:lnTo>
                  <a:pt x="254000" y="2935732"/>
                </a:lnTo>
                <a:lnTo>
                  <a:pt x="279400" y="2974958"/>
                </a:lnTo>
                <a:lnTo>
                  <a:pt x="304800" y="3013552"/>
                </a:lnTo>
                <a:lnTo>
                  <a:pt x="330200" y="3051508"/>
                </a:lnTo>
                <a:lnTo>
                  <a:pt x="355600" y="3088816"/>
                </a:lnTo>
                <a:lnTo>
                  <a:pt x="381000" y="3125467"/>
                </a:lnTo>
                <a:lnTo>
                  <a:pt x="406400" y="3161452"/>
                </a:lnTo>
                <a:lnTo>
                  <a:pt x="444500" y="3196764"/>
                </a:lnTo>
                <a:lnTo>
                  <a:pt x="469900" y="3231394"/>
                </a:lnTo>
                <a:lnTo>
                  <a:pt x="495300" y="3265331"/>
                </a:lnTo>
                <a:lnTo>
                  <a:pt x="508000" y="3276411"/>
                </a:lnTo>
                <a:lnTo>
                  <a:pt x="508000" y="3268979"/>
                </a:lnTo>
                <a:lnTo>
                  <a:pt x="520700" y="3268979"/>
                </a:lnTo>
                <a:close/>
              </a:path>
              <a:path w="4229100" h="3957320">
                <a:moveTo>
                  <a:pt x="3376778" y="397737"/>
                </a:moveTo>
                <a:lnTo>
                  <a:pt x="3352800" y="373260"/>
                </a:lnTo>
                <a:lnTo>
                  <a:pt x="3314700" y="348119"/>
                </a:lnTo>
                <a:lnTo>
                  <a:pt x="3263900" y="323773"/>
                </a:lnTo>
                <a:lnTo>
                  <a:pt x="3225800" y="300232"/>
                </a:lnTo>
                <a:lnTo>
                  <a:pt x="3187700" y="277505"/>
                </a:lnTo>
                <a:lnTo>
                  <a:pt x="3149600" y="255602"/>
                </a:lnTo>
                <a:lnTo>
                  <a:pt x="3111500" y="234530"/>
                </a:lnTo>
                <a:lnTo>
                  <a:pt x="3073400" y="214301"/>
                </a:lnTo>
                <a:lnTo>
                  <a:pt x="3022600" y="194923"/>
                </a:lnTo>
                <a:lnTo>
                  <a:pt x="2984500" y="176405"/>
                </a:lnTo>
                <a:lnTo>
                  <a:pt x="2946400" y="158756"/>
                </a:lnTo>
                <a:lnTo>
                  <a:pt x="2895600" y="141987"/>
                </a:lnTo>
                <a:lnTo>
                  <a:pt x="2857500" y="126105"/>
                </a:lnTo>
                <a:lnTo>
                  <a:pt x="2806700" y="111121"/>
                </a:lnTo>
                <a:lnTo>
                  <a:pt x="2768600" y="97044"/>
                </a:lnTo>
                <a:lnTo>
                  <a:pt x="2717800" y="83883"/>
                </a:lnTo>
                <a:lnTo>
                  <a:pt x="2679700" y="71647"/>
                </a:lnTo>
                <a:lnTo>
                  <a:pt x="2628900" y="60345"/>
                </a:lnTo>
                <a:lnTo>
                  <a:pt x="2590800" y="49987"/>
                </a:lnTo>
                <a:lnTo>
                  <a:pt x="2540000" y="40582"/>
                </a:lnTo>
                <a:lnTo>
                  <a:pt x="2489200" y="32139"/>
                </a:lnTo>
                <a:lnTo>
                  <a:pt x="2451100" y="24668"/>
                </a:lnTo>
                <a:lnTo>
                  <a:pt x="2400300" y="18177"/>
                </a:lnTo>
                <a:lnTo>
                  <a:pt x="2349500" y="12677"/>
                </a:lnTo>
                <a:lnTo>
                  <a:pt x="2311400" y="8176"/>
                </a:lnTo>
                <a:lnTo>
                  <a:pt x="2260600" y="4684"/>
                </a:lnTo>
                <a:lnTo>
                  <a:pt x="2209800" y="2209"/>
                </a:lnTo>
                <a:lnTo>
                  <a:pt x="2159000" y="762"/>
                </a:lnTo>
                <a:lnTo>
                  <a:pt x="2108200" y="0"/>
                </a:lnTo>
                <a:lnTo>
                  <a:pt x="2057400" y="762"/>
                </a:lnTo>
                <a:lnTo>
                  <a:pt x="2006600" y="2209"/>
                </a:lnTo>
                <a:lnTo>
                  <a:pt x="1955800" y="4684"/>
                </a:lnTo>
                <a:lnTo>
                  <a:pt x="1917700" y="8176"/>
                </a:lnTo>
                <a:lnTo>
                  <a:pt x="1866900" y="12677"/>
                </a:lnTo>
                <a:lnTo>
                  <a:pt x="1816100" y="18177"/>
                </a:lnTo>
                <a:lnTo>
                  <a:pt x="1778000" y="24668"/>
                </a:lnTo>
                <a:lnTo>
                  <a:pt x="1727200" y="32139"/>
                </a:lnTo>
                <a:lnTo>
                  <a:pt x="1676400" y="40582"/>
                </a:lnTo>
                <a:lnTo>
                  <a:pt x="1638300" y="49987"/>
                </a:lnTo>
                <a:lnTo>
                  <a:pt x="1587499" y="60345"/>
                </a:lnTo>
                <a:lnTo>
                  <a:pt x="1536699" y="71647"/>
                </a:lnTo>
                <a:lnTo>
                  <a:pt x="1498599" y="83883"/>
                </a:lnTo>
                <a:lnTo>
                  <a:pt x="1447799" y="97044"/>
                </a:lnTo>
                <a:lnTo>
                  <a:pt x="1409699" y="111121"/>
                </a:lnTo>
                <a:lnTo>
                  <a:pt x="1358899" y="126105"/>
                </a:lnTo>
                <a:lnTo>
                  <a:pt x="1320799" y="141987"/>
                </a:lnTo>
                <a:lnTo>
                  <a:pt x="1282699" y="158756"/>
                </a:lnTo>
                <a:lnTo>
                  <a:pt x="1231899" y="176405"/>
                </a:lnTo>
                <a:lnTo>
                  <a:pt x="1193799" y="194923"/>
                </a:lnTo>
                <a:lnTo>
                  <a:pt x="1155699" y="214301"/>
                </a:lnTo>
                <a:lnTo>
                  <a:pt x="1104899" y="234530"/>
                </a:lnTo>
                <a:lnTo>
                  <a:pt x="1066799" y="255602"/>
                </a:lnTo>
                <a:lnTo>
                  <a:pt x="1028699" y="277505"/>
                </a:lnTo>
                <a:lnTo>
                  <a:pt x="990599" y="300232"/>
                </a:lnTo>
                <a:lnTo>
                  <a:pt x="952499" y="323773"/>
                </a:lnTo>
                <a:lnTo>
                  <a:pt x="914399" y="348119"/>
                </a:lnTo>
                <a:lnTo>
                  <a:pt x="876299" y="373260"/>
                </a:lnTo>
                <a:lnTo>
                  <a:pt x="838199" y="399187"/>
                </a:lnTo>
                <a:lnTo>
                  <a:pt x="800099" y="425892"/>
                </a:lnTo>
                <a:lnTo>
                  <a:pt x="761999" y="453364"/>
                </a:lnTo>
                <a:lnTo>
                  <a:pt x="723899" y="481594"/>
                </a:lnTo>
                <a:lnTo>
                  <a:pt x="685799" y="510574"/>
                </a:lnTo>
                <a:lnTo>
                  <a:pt x="660399" y="540293"/>
                </a:lnTo>
                <a:lnTo>
                  <a:pt x="622299" y="570743"/>
                </a:lnTo>
                <a:lnTo>
                  <a:pt x="584199" y="601914"/>
                </a:lnTo>
                <a:lnTo>
                  <a:pt x="558799" y="633798"/>
                </a:lnTo>
                <a:lnTo>
                  <a:pt x="520699" y="666384"/>
                </a:lnTo>
                <a:lnTo>
                  <a:pt x="495299" y="699664"/>
                </a:lnTo>
                <a:lnTo>
                  <a:pt x="469899" y="733627"/>
                </a:lnTo>
                <a:lnTo>
                  <a:pt x="431799" y="768266"/>
                </a:lnTo>
                <a:lnTo>
                  <a:pt x="406399" y="803571"/>
                </a:lnTo>
                <a:lnTo>
                  <a:pt x="380999" y="839532"/>
                </a:lnTo>
                <a:lnTo>
                  <a:pt x="355599" y="876141"/>
                </a:lnTo>
                <a:lnTo>
                  <a:pt x="330199" y="913387"/>
                </a:lnTo>
                <a:lnTo>
                  <a:pt x="304799" y="951262"/>
                </a:lnTo>
                <a:lnTo>
                  <a:pt x="279399" y="989757"/>
                </a:lnTo>
                <a:lnTo>
                  <a:pt x="253999" y="1028861"/>
                </a:lnTo>
                <a:lnTo>
                  <a:pt x="203199" y="1108864"/>
                </a:lnTo>
                <a:lnTo>
                  <a:pt x="190499" y="1149743"/>
                </a:lnTo>
                <a:lnTo>
                  <a:pt x="165099" y="1191196"/>
                </a:lnTo>
                <a:lnTo>
                  <a:pt x="152399" y="1233212"/>
                </a:lnTo>
                <a:lnTo>
                  <a:pt x="126999" y="1275783"/>
                </a:lnTo>
                <a:lnTo>
                  <a:pt x="97522" y="1376736"/>
                </a:lnTo>
                <a:lnTo>
                  <a:pt x="114299" y="1346147"/>
                </a:lnTo>
                <a:lnTo>
                  <a:pt x="126999" y="1300733"/>
                </a:lnTo>
                <a:lnTo>
                  <a:pt x="152399" y="1255776"/>
                </a:lnTo>
                <a:lnTo>
                  <a:pt x="165099" y="1210817"/>
                </a:lnTo>
                <a:lnTo>
                  <a:pt x="190499" y="1166948"/>
                </a:lnTo>
                <a:lnTo>
                  <a:pt x="203199" y="1123632"/>
                </a:lnTo>
                <a:lnTo>
                  <a:pt x="253999" y="1038734"/>
                </a:lnTo>
                <a:lnTo>
                  <a:pt x="304799" y="956267"/>
                </a:lnTo>
                <a:lnTo>
                  <a:pt x="330199" y="915990"/>
                </a:lnTo>
                <a:lnTo>
                  <a:pt x="355599" y="876374"/>
                </a:lnTo>
                <a:lnTo>
                  <a:pt x="393699" y="837438"/>
                </a:lnTo>
                <a:lnTo>
                  <a:pt x="419099" y="798576"/>
                </a:lnTo>
                <a:lnTo>
                  <a:pt x="419099" y="799338"/>
                </a:lnTo>
                <a:lnTo>
                  <a:pt x="444499" y="761238"/>
                </a:lnTo>
                <a:lnTo>
                  <a:pt x="507999" y="700278"/>
                </a:lnTo>
                <a:lnTo>
                  <a:pt x="507999" y="688085"/>
                </a:lnTo>
                <a:lnTo>
                  <a:pt x="584199" y="618278"/>
                </a:lnTo>
                <a:lnTo>
                  <a:pt x="622299" y="584218"/>
                </a:lnTo>
                <a:lnTo>
                  <a:pt x="660399" y="550943"/>
                </a:lnTo>
                <a:lnTo>
                  <a:pt x="685799" y="518543"/>
                </a:lnTo>
                <a:lnTo>
                  <a:pt x="723899" y="487106"/>
                </a:lnTo>
                <a:lnTo>
                  <a:pt x="774699" y="456723"/>
                </a:lnTo>
                <a:lnTo>
                  <a:pt x="812799" y="427481"/>
                </a:lnTo>
                <a:lnTo>
                  <a:pt x="850899" y="398525"/>
                </a:lnTo>
                <a:lnTo>
                  <a:pt x="888999" y="370331"/>
                </a:lnTo>
                <a:lnTo>
                  <a:pt x="888999" y="371093"/>
                </a:lnTo>
                <a:lnTo>
                  <a:pt x="927099" y="343662"/>
                </a:lnTo>
                <a:lnTo>
                  <a:pt x="977899" y="317753"/>
                </a:lnTo>
                <a:lnTo>
                  <a:pt x="1015999" y="292607"/>
                </a:lnTo>
                <a:lnTo>
                  <a:pt x="1054099" y="268224"/>
                </a:lnTo>
                <a:lnTo>
                  <a:pt x="1104899" y="244601"/>
                </a:lnTo>
                <a:lnTo>
                  <a:pt x="1142999" y="228028"/>
                </a:lnTo>
                <a:lnTo>
                  <a:pt x="1142999" y="222503"/>
                </a:lnTo>
                <a:lnTo>
                  <a:pt x="1193799" y="201168"/>
                </a:lnTo>
                <a:lnTo>
                  <a:pt x="1244599" y="181356"/>
                </a:lnTo>
                <a:lnTo>
                  <a:pt x="1282699" y="161544"/>
                </a:lnTo>
                <a:lnTo>
                  <a:pt x="1333499" y="143094"/>
                </a:lnTo>
                <a:lnTo>
                  <a:pt x="1384299" y="125776"/>
                </a:lnTo>
                <a:lnTo>
                  <a:pt x="1435099" y="109601"/>
                </a:lnTo>
                <a:lnTo>
                  <a:pt x="1485899" y="94578"/>
                </a:lnTo>
                <a:lnTo>
                  <a:pt x="1536699" y="80718"/>
                </a:lnTo>
                <a:lnTo>
                  <a:pt x="1587499" y="68031"/>
                </a:lnTo>
                <a:lnTo>
                  <a:pt x="1638300" y="56528"/>
                </a:lnTo>
                <a:lnTo>
                  <a:pt x="1689100" y="46220"/>
                </a:lnTo>
                <a:lnTo>
                  <a:pt x="1739900" y="37116"/>
                </a:lnTo>
                <a:lnTo>
                  <a:pt x="1790700" y="29227"/>
                </a:lnTo>
                <a:lnTo>
                  <a:pt x="1841500" y="22563"/>
                </a:lnTo>
                <a:lnTo>
                  <a:pt x="1892300" y="17135"/>
                </a:lnTo>
                <a:lnTo>
                  <a:pt x="1943100" y="12953"/>
                </a:lnTo>
                <a:lnTo>
                  <a:pt x="2006600" y="9143"/>
                </a:lnTo>
                <a:lnTo>
                  <a:pt x="2057400" y="7619"/>
                </a:lnTo>
                <a:lnTo>
                  <a:pt x="2108200" y="6857"/>
                </a:lnTo>
                <a:lnTo>
                  <a:pt x="2159000" y="7387"/>
                </a:lnTo>
                <a:lnTo>
                  <a:pt x="2209800" y="9003"/>
                </a:lnTo>
                <a:lnTo>
                  <a:pt x="2260600" y="11703"/>
                </a:lnTo>
                <a:lnTo>
                  <a:pt x="2311400" y="15487"/>
                </a:lnTo>
                <a:lnTo>
                  <a:pt x="2362200" y="20352"/>
                </a:lnTo>
                <a:lnTo>
                  <a:pt x="2400300" y="26297"/>
                </a:lnTo>
                <a:lnTo>
                  <a:pt x="2451100" y="33320"/>
                </a:lnTo>
                <a:lnTo>
                  <a:pt x="2501900" y="41421"/>
                </a:lnTo>
                <a:lnTo>
                  <a:pt x="2552700" y="50597"/>
                </a:lnTo>
                <a:lnTo>
                  <a:pt x="2603500" y="60846"/>
                </a:lnTo>
                <a:lnTo>
                  <a:pt x="2654300" y="72169"/>
                </a:lnTo>
                <a:lnTo>
                  <a:pt x="2692400" y="84562"/>
                </a:lnTo>
                <a:lnTo>
                  <a:pt x="2743200" y="98024"/>
                </a:lnTo>
                <a:lnTo>
                  <a:pt x="2794000" y="112554"/>
                </a:lnTo>
                <a:lnTo>
                  <a:pt x="2844800" y="128150"/>
                </a:lnTo>
                <a:lnTo>
                  <a:pt x="2882900" y="144812"/>
                </a:lnTo>
                <a:lnTo>
                  <a:pt x="2933700" y="162536"/>
                </a:lnTo>
                <a:lnTo>
                  <a:pt x="2984500" y="181322"/>
                </a:lnTo>
                <a:lnTo>
                  <a:pt x="3022600" y="201167"/>
                </a:lnTo>
                <a:lnTo>
                  <a:pt x="3073400" y="222503"/>
                </a:lnTo>
                <a:lnTo>
                  <a:pt x="3111500" y="244601"/>
                </a:lnTo>
                <a:lnTo>
                  <a:pt x="3162300" y="268223"/>
                </a:lnTo>
                <a:lnTo>
                  <a:pt x="3200400" y="292607"/>
                </a:lnTo>
                <a:lnTo>
                  <a:pt x="3251200" y="317753"/>
                </a:lnTo>
                <a:lnTo>
                  <a:pt x="3289300" y="343661"/>
                </a:lnTo>
                <a:lnTo>
                  <a:pt x="3327400" y="371093"/>
                </a:lnTo>
                <a:lnTo>
                  <a:pt x="3327400" y="370331"/>
                </a:lnTo>
                <a:lnTo>
                  <a:pt x="3376778" y="397737"/>
                </a:lnTo>
                <a:close/>
              </a:path>
              <a:path w="4229100" h="3957320">
                <a:moveTo>
                  <a:pt x="520699" y="688085"/>
                </a:moveTo>
                <a:lnTo>
                  <a:pt x="507999" y="688085"/>
                </a:lnTo>
                <a:lnTo>
                  <a:pt x="507999" y="700278"/>
                </a:lnTo>
                <a:lnTo>
                  <a:pt x="520699" y="688085"/>
                </a:lnTo>
                <a:close/>
              </a:path>
              <a:path w="4229100" h="3957320">
                <a:moveTo>
                  <a:pt x="1155700" y="3734562"/>
                </a:moveTo>
                <a:lnTo>
                  <a:pt x="1104900" y="3711702"/>
                </a:lnTo>
                <a:lnTo>
                  <a:pt x="1104900" y="3712464"/>
                </a:lnTo>
                <a:lnTo>
                  <a:pt x="1054100" y="3688841"/>
                </a:lnTo>
                <a:lnTo>
                  <a:pt x="1016000" y="3664457"/>
                </a:lnTo>
                <a:lnTo>
                  <a:pt x="977900" y="3639312"/>
                </a:lnTo>
                <a:lnTo>
                  <a:pt x="927100" y="3613404"/>
                </a:lnTo>
                <a:lnTo>
                  <a:pt x="850900" y="3558540"/>
                </a:lnTo>
                <a:lnTo>
                  <a:pt x="812800" y="3529583"/>
                </a:lnTo>
                <a:lnTo>
                  <a:pt x="762000" y="3499747"/>
                </a:lnTo>
                <a:lnTo>
                  <a:pt x="723900" y="3469412"/>
                </a:lnTo>
                <a:lnTo>
                  <a:pt x="685800" y="3438297"/>
                </a:lnTo>
                <a:lnTo>
                  <a:pt x="660400" y="3406124"/>
                </a:lnTo>
                <a:lnTo>
                  <a:pt x="622300" y="3372612"/>
                </a:lnTo>
                <a:lnTo>
                  <a:pt x="584200" y="3338322"/>
                </a:lnTo>
                <a:lnTo>
                  <a:pt x="584200" y="3339083"/>
                </a:lnTo>
                <a:lnTo>
                  <a:pt x="508000" y="3268979"/>
                </a:lnTo>
                <a:lnTo>
                  <a:pt x="508000" y="3276411"/>
                </a:lnTo>
                <a:lnTo>
                  <a:pt x="533400" y="3298569"/>
                </a:lnTo>
                <a:lnTo>
                  <a:pt x="558800" y="3331099"/>
                </a:lnTo>
                <a:lnTo>
                  <a:pt x="596900" y="3362911"/>
                </a:lnTo>
                <a:lnTo>
                  <a:pt x="635000" y="3393996"/>
                </a:lnTo>
                <a:lnTo>
                  <a:pt x="660400" y="3424348"/>
                </a:lnTo>
                <a:lnTo>
                  <a:pt x="698500" y="3453955"/>
                </a:lnTo>
                <a:lnTo>
                  <a:pt x="736600" y="3482811"/>
                </a:lnTo>
                <a:lnTo>
                  <a:pt x="774700" y="3510906"/>
                </a:lnTo>
                <a:lnTo>
                  <a:pt x="812800" y="3538231"/>
                </a:lnTo>
                <a:lnTo>
                  <a:pt x="850900" y="3564779"/>
                </a:lnTo>
                <a:lnTo>
                  <a:pt x="889000" y="3590539"/>
                </a:lnTo>
                <a:lnTo>
                  <a:pt x="927100" y="3615504"/>
                </a:lnTo>
                <a:lnTo>
                  <a:pt x="965200" y="3639665"/>
                </a:lnTo>
                <a:lnTo>
                  <a:pt x="1003300" y="3663013"/>
                </a:lnTo>
                <a:lnTo>
                  <a:pt x="1041400" y="3685539"/>
                </a:lnTo>
                <a:lnTo>
                  <a:pt x="1079500" y="3707236"/>
                </a:lnTo>
                <a:lnTo>
                  <a:pt x="1117600" y="3728093"/>
                </a:lnTo>
                <a:lnTo>
                  <a:pt x="1143000" y="3738098"/>
                </a:lnTo>
                <a:lnTo>
                  <a:pt x="1143000" y="3734562"/>
                </a:lnTo>
                <a:lnTo>
                  <a:pt x="1155700" y="3734562"/>
                </a:lnTo>
                <a:close/>
              </a:path>
              <a:path w="4229100" h="3957320">
                <a:moveTo>
                  <a:pt x="1155699" y="222503"/>
                </a:moveTo>
                <a:lnTo>
                  <a:pt x="1142999" y="222503"/>
                </a:lnTo>
                <a:lnTo>
                  <a:pt x="1142999" y="228028"/>
                </a:lnTo>
                <a:lnTo>
                  <a:pt x="1155699" y="222503"/>
                </a:lnTo>
                <a:close/>
              </a:path>
              <a:path w="4229100" h="3957320">
                <a:moveTo>
                  <a:pt x="3376000" y="3559727"/>
                </a:moveTo>
                <a:lnTo>
                  <a:pt x="3327400" y="3585971"/>
                </a:lnTo>
                <a:lnTo>
                  <a:pt x="3289300" y="3613404"/>
                </a:lnTo>
                <a:lnTo>
                  <a:pt x="3251200" y="3639311"/>
                </a:lnTo>
                <a:lnTo>
                  <a:pt x="3200400" y="3664457"/>
                </a:lnTo>
                <a:lnTo>
                  <a:pt x="3162300" y="3688841"/>
                </a:lnTo>
                <a:lnTo>
                  <a:pt x="3111500" y="3712463"/>
                </a:lnTo>
                <a:lnTo>
                  <a:pt x="3111500" y="3711702"/>
                </a:lnTo>
                <a:lnTo>
                  <a:pt x="3073400" y="3734561"/>
                </a:lnTo>
                <a:lnTo>
                  <a:pt x="3022600" y="3755897"/>
                </a:lnTo>
                <a:lnTo>
                  <a:pt x="2971800" y="3775934"/>
                </a:lnTo>
                <a:lnTo>
                  <a:pt x="2933700" y="3794847"/>
                </a:lnTo>
                <a:lnTo>
                  <a:pt x="2882900" y="3812642"/>
                </a:lnTo>
                <a:lnTo>
                  <a:pt x="2832100" y="3829325"/>
                </a:lnTo>
                <a:lnTo>
                  <a:pt x="2794000" y="3844903"/>
                </a:lnTo>
                <a:lnTo>
                  <a:pt x="2743200" y="3859381"/>
                </a:lnTo>
                <a:lnTo>
                  <a:pt x="2692400" y="3872765"/>
                </a:lnTo>
                <a:lnTo>
                  <a:pt x="2654300" y="3885061"/>
                </a:lnTo>
                <a:lnTo>
                  <a:pt x="2603500" y="3896275"/>
                </a:lnTo>
                <a:lnTo>
                  <a:pt x="2552700" y="3906412"/>
                </a:lnTo>
                <a:lnTo>
                  <a:pt x="2501900" y="3915480"/>
                </a:lnTo>
                <a:lnTo>
                  <a:pt x="2451100" y="3923484"/>
                </a:lnTo>
                <a:lnTo>
                  <a:pt x="2413000" y="3930429"/>
                </a:lnTo>
                <a:lnTo>
                  <a:pt x="2362200" y="3936321"/>
                </a:lnTo>
                <a:lnTo>
                  <a:pt x="2311400" y="3941168"/>
                </a:lnTo>
                <a:lnTo>
                  <a:pt x="2260600" y="3944974"/>
                </a:lnTo>
                <a:lnTo>
                  <a:pt x="2209800" y="3947745"/>
                </a:lnTo>
                <a:lnTo>
                  <a:pt x="2159000" y="3949488"/>
                </a:lnTo>
                <a:lnTo>
                  <a:pt x="2108200" y="3950207"/>
                </a:lnTo>
                <a:lnTo>
                  <a:pt x="2057400" y="3949446"/>
                </a:lnTo>
                <a:lnTo>
                  <a:pt x="2006600" y="3947159"/>
                </a:lnTo>
                <a:lnTo>
                  <a:pt x="1943100" y="3944112"/>
                </a:lnTo>
                <a:lnTo>
                  <a:pt x="1892300" y="3939822"/>
                </a:lnTo>
                <a:lnTo>
                  <a:pt x="1841500" y="3934349"/>
                </a:lnTo>
                <a:lnTo>
                  <a:pt x="1790700" y="3927687"/>
                </a:lnTo>
                <a:lnTo>
                  <a:pt x="1739900" y="3919832"/>
                </a:lnTo>
                <a:lnTo>
                  <a:pt x="1689100" y="3910780"/>
                </a:lnTo>
                <a:lnTo>
                  <a:pt x="1638300" y="3900527"/>
                </a:lnTo>
                <a:lnTo>
                  <a:pt x="1587500" y="3889068"/>
                </a:lnTo>
                <a:lnTo>
                  <a:pt x="1536700" y="3876399"/>
                </a:lnTo>
                <a:lnTo>
                  <a:pt x="1485900" y="3862517"/>
                </a:lnTo>
                <a:lnTo>
                  <a:pt x="1435100" y="3847416"/>
                </a:lnTo>
                <a:lnTo>
                  <a:pt x="1384300" y="3831092"/>
                </a:lnTo>
                <a:lnTo>
                  <a:pt x="1333500" y="3813541"/>
                </a:lnTo>
                <a:lnTo>
                  <a:pt x="1282700" y="3794759"/>
                </a:lnTo>
                <a:lnTo>
                  <a:pt x="1244600" y="3775709"/>
                </a:lnTo>
                <a:lnTo>
                  <a:pt x="1193800" y="3755898"/>
                </a:lnTo>
                <a:lnTo>
                  <a:pt x="1143000" y="3734562"/>
                </a:lnTo>
                <a:lnTo>
                  <a:pt x="1143000" y="3738098"/>
                </a:lnTo>
                <a:lnTo>
                  <a:pt x="1168400" y="3748103"/>
                </a:lnTo>
                <a:lnTo>
                  <a:pt x="1206500" y="3767256"/>
                </a:lnTo>
                <a:lnTo>
                  <a:pt x="1244600" y="3785544"/>
                </a:lnTo>
                <a:lnTo>
                  <a:pt x="1295400" y="3802959"/>
                </a:lnTo>
                <a:lnTo>
                  <a:pt x="1333500" y="3819492"/>
                </a:lnTo>
                <a:lnTo>
                  <a:pt x="1371600" y="3835133"/>
                </a:lnTo>
                <a:lnTo>
                  <a:pt x="1422400" y="3849875"/>
                </a:lnTo>
                <a:lnTo>
                  <a:pt x="1460500" y="3863709"/>
                </a:lnTo>
                <a:lnTo>
                  <a:pt x="1511300" y="3876625"/>
                </a:lnTo>
                <a:lnTo>
                  <a:pt x="1562100" y="3888616"/>
                </a:lnTo>
                <a:lnTo>
                  <a:pt x="1600200" y="3899672"/>
                </a:lnTo>
                <a:lnTo>
                  <a:pt x="1651000" y="3909785"/>
                </a:lnTo>
                <a:lnTo>
                  <a:pt x="1689100" y="3918947"/>
                </a:lnTo>
                <a:lnTo>
                  <a:pt x="1739900" y="3927148"/>
                </a:lnTo>
                <a:lnTo>
                  <a:pt x="1790700" y="3934380"/>
                </a:lnTo>
                <a:lnTo>
                  <a:pt x="1828800" y="3940634"/>
                </a:lnTo>
                <a:lnTo>
                  <a:pt x="1879600" y="3945901"/>
                </a:lnTo>
                <a:lnTo>
                  <a:pt x="1930400" y="3950173"/>
                </a:lnTo>
                <a:lnTo>
                  <a:pt x="1968500" y="3953442"/>
                </a:lnTo>
                <a:lnTo>
                  <a:pt x="2019300" y="3955698"/>
                </a:lnTo>
                <a:lnTo>
                  <a:pt x="2070100" y="3956933"/>
                </a:lnTo>
                <a:lnTo>
                  <a:pt x="2120900" y="3957137"/>
                </a:lnTo>
                <a:lnTo>
                  <a:pt x="2159000" y="3956304"/>
                </a:lnTo>
                <a:lnTo>
                  <a:pt x="2222500" y="3954018"/>
                </a:lnTo>
                <a:lnTo>
                  <a:pt x="2273300" y="3950970"/>
                </a:lnTo>
                <a:lnTo>
                  <a:pt x="2324100" y="3947228"/>
                </a:lnTo>
                <a:lnTo>
                  <a:pt x="2362200" y="3942471"/>
                </a:lnTo>
                <a:lnTo>
                  <a:pt x="2413000" y="3936708"/>
                </a:lnTo>
                <a:lnTo>
                  <a:pt x="2463800" y="3929950"/>
                </a:lnTo>
                <a:lnTo>
                  <a:pt x="2501900" y="3922207"/>
                </a:lnTo>
                <a:lnTo>
                  <a:pt x="2552700" y="3913488"/>
                </a:lnTo>
                <a:lnTo>
                  <a:pt x="2603500" y="3903803"/>
                </a:lnTo>
                <a:lnTo>
                  <a:pt x="2641600" y="3893162"/>
                </a:lnTo>
                <a:lnTo>
                  <a:pt x="2692400" y="3881576"/>
                </a:lnTo>
                <a:lnTo>
                  <a:pt x="2730500" y="3869053"/>
                </a:lnTo>
                <a:lnTo>
                  <a:pt x="2781300" y="3855605"/>
                </a:lnTo>
                <a:lnTo>
                  <a:pt x="2819400" y="3841240"/>
                </a:lnTo>
                <a:lnTo>
                  <a:pt x="2870200" y="3825970"/>
                </a:lnTo>
                <a:lnTo>
                  <a:pt x="2908300" y="3809803"/>
                </a:lnTo>
                <a:lnTo>
                  <a:pt x="2959100" y="3792750"/>
                </a:lnTo>
                <a:lnTo>
                  <a:pt x="2997200" y="3774820"/>
                </a:lnTo>
                <a:lnTo>
                  <a:pt x="3035300" y="3756024"/>
                </a:lnTo>
                <a:lnTo>
                  <a:pt x="3086100" y="3736371"/>
                </a:lnTo>
                <a:lnTo>
                  <a:pt x="3124200" y="3715871"/>
                </a:lnTo>
                <a:lnTo>
                  <a:pt x="3162300" y="3694535"/>
                </a:lnTo>
                <a:lnTo>
                  <a:pt x="3200400" y="3672372"/>
                </a:lnTo>
                <a:lnTo>
                  <a:pt x="3238500" y="3649392"/>
                </a:lnTo>
                <a:lnTo>
                  <a:pt x="3276600" y="3625605"/>
                </a:lnTo>
                <a:lnTo>
                  <a:pt x="3314700" y="3601021"/>
                </a:lnTo>
                <a:lnTo>
                  <a:pt x="3352800" y="3575650"/>
                </a:lnTo>
                <a:lnTo>
                  <a:pt x="3376000" y="3559727"/>
                </a:lnTo>
                <a:close/>
              </a:path>
              <a:path w="4229100" h="3957320">
                <a:moveTo>
                  <a:pt x="3830107" y="832039"/>
                </a:moveTo>
                <a:lnTo>
                  <a:pt x="3810000" y="803571"/>
                </a:lnTo>
                <a:lnTo>
                  <a:pt x="3784600" y="768266"/>
                </a:lnTo>
                <a:lnTo>
                  <a:pt x="3759200" y="733627"/>
                </a:lnTo>
                <a:lnTo>
                  <a:pt x="3721100" y="699664"/>
                </a:lnTo>
                <a:lnTo>
                  <a:pt x="3695700" y="666384"/>
                </a:lnTo>
                <a:lnTo>
                  <a:pt x="3657600" y="633798"/>
                </a:lnTo>
                <a:lnTo>
                  <a:pt x="3632200" y="601914"/>
                </a:lnTo>
                <a:lnTo>
                  <a:pt x="3594100" y="570743"/>
                </a:lnTo>
                <a:lnTo>
                  <a:pt x="3568700" y="540293"/>
                </a:lnTo>
                <a:lnTo>
                  <a:pt x="3530600" y="510574"/>
                </a:lnTo>
                <a:lnTo>
                  <a:pt x="3492500" y="481594"/>
                </a:lnTo>
                <a:lnTo>
                  <a:pt x="3454400" y="453364"/>
                </a:lnTo>
                <a:lnTo>
                  <a:pt x="3416300" y="425892"/>
                </a:lnTo>
                <a:lnTo>
                  <a:pt x="3378200" y="399187"/>
                </a:lnTo>
                <a:lnTo>
                  <a:pt x="3377551" y="398525"/>
                </a:lnTo>
                <a:lnTo>
                  <a:pt x="3365500" y="398525"/>
                </a:lnTo>
                <a:lnTo>
                  <a:pt x="3416300" y="427481"/>
                </a:lnTo>
                <a:lnTo>
                  <a:pt x="3454400" y="456727"/>
                </a:lnTo>
                <a:lnTo>
                  <a:pt x="3492500" y="487112"/>
                </a:lnTo>
                <a:lnTo>
                  <a:pt x="3530600" y="518548"/>
                </a:lnTo>
                <a:lnTo>
                  <a:pt x="3568700" y="550947"/>
                </a:lnTo>
                <a:lnTo>
                  <a:pt x="3606800" y="584220"/>
                </a:lnTo>
                <a:lnTo>
                  <a:pt x="3632200" y="618279"/>
                </a:lnTo>
                <a:lnTo>
                  <a:pt x="3708400" y="688085"/>
                </a:lnTo>
                <a:lnTo>
                  <a:pt x="3733800" y="724661"/>
                </a:lnTo>
                <a:lnTo>
                  <a:pt x="3771900" y="761237"/>
                </a:lnTo>
                <a:lnTo>
                  <a:pt x="3797300" y="799337"/>
                </a:lnTo>
                <a:lnTo>
                  <a:pt x="3797300" y="798575"/>
                </a:lnTo>
                <a:lnTo>
                  <a:pt x="3830107" y="832039"/>
                </a:lnTo>
                <a:close/>
              </a:path>
              <a:path w="4229100" h="3957320">
                <a:moveTo>
                  <a:pt x="4191000" y="2361727"/>
                </a:moveTo>
                <a:lnTo>
                  <a:pt x="4191000" y="2326294"/>
                </a:lnTo>
                <a:lnTo>
                  <a:pt x="4114800" y="2609966"/>
                </a:lnTo>
                <a:lnTo>
                  <a:pt x="4089400" y="2656331"/>
                </a:lnTo>
                <a:lnTo>
                  <a:pt x="4076700" y="2701289"/>
                </a:lnTo>
                <a:lnTo>
                  <a:pt x="4051300" y="2746247"/>
                </a:lnTo>
                <a:lnTo>
                  <a:pt x="4051300" y="2745485"/>
                </a:lnTo>
                <a:lnTo>
                  <a:pt x="4038600" y="2789681"/>
                </a:lnTo>
                <a:lnTo>
                  <a:pt x="4013200" y="2832687"/>
                </a:lnTo>
                <a:lnTo>
                  <a:pt x="3937000" y="2959552"/>
                </a:lnTo>
                <a:lnTo>
                  <a:pt x="3886200" y="3041509"/>
                </a:lnTo>
                <a:lnTo>
                  <a:pt x="3860800" y="3081453"/>
                </a:lnTo>
                <a:lnTo>
                  <a:pt x="3835400" y="3120598"/>
                </a:lnTo>
                <a:lnTo>
                  <a:pt x="3797300" y="3158859"/>
                </a:lnTo>
                <a:lnTo>
                  <a:pt x="3771900" y="3196156"/>
                </a:lnTo>
                <a:lnTo>
                  <a:pt x="3733800" y="3232404"/>
                </a:lnTo>
                <a:lnTo>
                  <a:pt x="3708400" y="3268979"/>
                </a:lnTo>
                <a:lnTo>
                  <a:pt x="3632200" y="3339083"/>
                </a:lnTo>
                <a:lnTo>
                  <a:pt x="3632200" y="3338321"/>
                </a:lnTo>
                <a:lnTo>
                  <a:pt x="3606800" y="3372611"/>
                </a:lnTo>
                <a:lnTo>
                  <a:pt x="3568700" y="3406124"/>
                </a:lnTo>
                <a:lnTo>
                  <a:pt x="3530600" y="3438297"/>
                </a:lnTo>
                <a:lnTo>
                  <a:pt x="3492500" y="3469412"/>
                </a:lnTo>
                <a:lnTo>
                  <a:pt x="3454400" y="3499747"/>
                </a:lnTo>
                <a:lnTo>
                  <a:pt x="3416300" y="3529583"/>
                </a:lnTo>
                <a:lnTo>
                  <a:pt x="3365500" y="3558540"/>
                </a:lnTo>
                <a:lnTo>
                  <a:pt x="3377731" y="3558540"/>
                </a:lnTo>
                <a:lnTo>
                  <a:pt x="3429000" y="3522586"/>
                </a:lnTo>
                <a:lnTo>
                  <a:pt x="3467100" y="3494913"/>
                </a:lnTo>
                <a:lnTo>
                  <a:pt x="3505200" y="3466492"/>
                </a:lnTo>
                <a:lnTo>
                  <a:pt x="3543300" y="3437334"/>
                </a:lnTo>
                <a:lnTo>
                  <a:pt x="3568700" y="3407448"/>
                </a:lnTo>
                <a:lnTo>
                  <a:pt x="3606800" y="3376845"/>
                </a:lnTo>
                <a:lnTo>
                  <a:pt x="3644900" y="3345533"/>
                </a:lnTo>
                <a:lnTo>
                  <a:pt x="3670300" y="3313524"/>
                </a:lnTo>
                <a:lnTo>
                  <a:pt x="3708400" y="3280827"/>
                </a:lnTo>
                <a:lnTo>
                  <a:pt x="3733800" y="3247452"/>
                </a:lnTo>
                <a:lnTo>
                  <a:pt x="3759200" y="3213408"/>
                </a:lnTo>
                <a:lnTo>
                  <a:pt x="3797300" y="3178707"/>
                </a:lnTo>
                <a:lnTo>
                  <a:pt x="3822700" y="3143357"/>
                </a:lnTo>
                <a:lnTo>
                  <a:pt x="3848100" y="3107369"/>
                </a:lnTo>
                <a:lnTo>
                  <a:pt x="3873500" y="3070752"/>
                </a:lnTo>
                <a:lnTo>
                  <a:pt x="3898900" y="3033517"/>
                </a:lnTo>
                <a:lnTo>
                  <a:pt x="3924300" y="2995673"/>
                </a:lnTo>
                <a:lnTo>
                  <a:pt x="3975100" y="2918199"/>
                </a:lnTo>
                <a:lnTo>
                  <a:pt x="4000500" y="2878589"/>
                </a:lnTo>
                <a:lnTo>
                  <a:pt x="4013200" y="2838410"/>
                </a:lnTo>
                <a:lnTo>
                  <a:pt x="4038600" y="2797672"/>
                </a:lnTo>
                <a:lnTo>
                  <a:pt x="4051300" y="2756384"/>
                </a:lnTo>
                <a:lnTo>
                  <a:pt x="4076700" y="2714558"/>
                </a:lnTo>
                <a:lnTo>
                  <a:pt x="4089400" y="2672202"/>
                </a:lnTo>
                <a:lnTo>
                  <a:pt x="4114800" y="2629327"/>
                </a:lnTo>
                <a:lnTo>
                  <a:pt x="4191000" y="2361727"/>
                </a:lnTo>
                <a:close/>
              </a:path>
              <a:path w="4229100" h="3957320">
                <a:moveTo>
                  <a:pt x="3378200" y="3558540"/>
                </a:moveTo>
                <a:lnTo>
                  <a:pt x="3377551" y="3558663"/>
                </a:lnTo>
                <a:lnTo>
                  <a:pt x="3376000" y="3559727"/>
                </a:lnTo>
                <a:lnTo>
                  <a:pt x="3378200" y="3558540"/>
                </a:lnTo>
                <a:close/>
              </a:path>
              <a:path w="4229100" h="3957320">
                <a:moveTo>
                  <a:pt x="3378200" y="398525"/>
                </a:moveTo>
                <a:lnTo>
                  <a:pt x="3376778" y="397737"/>
                </a:lnTo>
                <a:lnTo>
                  <a:pt x="3377551" y="398525"/>
                </a:lnTo>
                <a:lnTo>
                  <a:pt x="3378200" y="398525"/>
                </a:lnTo>
                <a:close/>
              </a:path>
              <a:path w="4229100" h="3957320">
                <a:moveTo>
                  <a:pt x="3839061" y="843051"/>
                </a:moveTo>
                <a:lnTo>
                  <a:pt x="3835400" y="837437"/>
                </a:lnTo>
                <a:lnTo>
                  <a:pt x="3830107" y="832039"/>
                </a:lnTo>
                <a:lnTo>
                  <a:pt x="3835400" y="839532"/>
                </a:lnTo>
                <a:lnTo>
                  <a:pt x="3839061" y="843051"/>
                </a:lnTo>
                <a:close/>
              </a:path>
              <a:path w="4229100" h="3957320">
                <a:moveTo>
                  <a:pt x="4022957" y="1140272"/>
                </a:moveTo>
                <a:lnTo>
                  <a:pt x="4013200" y="1108864"/>
                </a:lnTo>
                <a:lnTo>
                  <a:pt x="3962400" y="1028861"/>
                </a:lnTo>
                <a:lnTo>
                  <a:pt x="3949700" y="989757"/>
                </a:lnTo>
                <a:lnTo>
                  <a:pt x="3924300" y="951262"/>
                </a:lnTo>
                <a:lnTo>
                  <a:pt x="3898900" y="913387"/>
                </a:lnTo>
                <a:lnTo>
                  <a:pt x="3873500" y="876141"/>
                </a:lnTo>
                <a:lnTo>
                  <a:pt x="3839061" y="843051"/>
                </a:lnTo>
                <a:lnTo>
                  <a:pt x="3860800" y="876374"/>
                </a:lnTo>
                <a:lnTo>
                  <a:pt x="3886200" y="915990"/>
                </a:lnTo>
                <a:lnTo>
                  <a:pt x="3937000" y="997188"/>
                </a:lnTo>
                <a:lnTo>
                  <a:pt x="3987800" y="1080888"/>
                </a:lnTo>
                <a:lnTo>
                  <a:pt x="4022957" y="1140272"/>
                </a:lnTo>
                <a:close/>
              </a:path>
              <a:path w="4229100" h="3957320">
                <a:moveTo>
                  <a:pt x="4040532" y="1173623"/>
                </a:moveTo>
                <a:lnTo>
                  <a:pt x="4038600" y="1166948"/>
                </a:lnTo>
                <a:lnTo>
                  <a:pt x="4022957" y="1140272"/>
                </a:lnTo>
                <a:lnTo>
                  <a:pt x="4025900" y="1149743"/>
                </a:lnTo>
                <a:lnTo>
                  <a:pt x="4040532" y="1173623"/>
                </a:lnTo>
                <a:close/>
              </a:path>
              <a:path w="4229100" h="3957320">
                <a:moveTo>
                  <a:pt x="4178300" y="1581149"/>
                </a:moveTo>
                <a:lnTo>
                  <a:pt x="4178300" y="1542334"/>
                </a:lnTo>
                <a:lnTo>
                  <a:pt x="4127500" y="1362551"/>
                </a:lnTo>
                <a:lnTo>
                  <a:pt x="4102100" y="1318899"/>
                </a:lnTo>
                <a:lnTo>
                  <a:pt x="4076700" y="1233212"/>
                </a:lnTo>
                <a:lnTo>
                  <a:pt x="4040532" y="1173623"/>
                </a:lnTo>
                <a:lnTo>
                  <a:pt x="4051300" y="1210817"/>
                </a:lnTo>
                <a:lnTo>
                  <a:pt x="4076700" y="1255775"/>
                </a:lnTo>
                <a:lnTo>
                  <a:pt x="4102100" y="1346147"/>
                </a:lnTo>
                <a:lnTo>
                  <a:pt x="4127500" y="1392456"/>
                </a:lnTo>
                <a:lnTo>
                  <a:pt x="4178300" y="1581149"/>
                </a:lnTo>
                <a:close/>
              </a:path>
              <a:path w="4229100" h="3957320">
                <a:moveTo>
                  <a:pt x="4191000" y="1635201"/>
                </a:moveTo>
                <a:lnTo>
                  <a:pt x="4191000" y="1629917"/>
                </a:lnTo>
                <a:lnTo>
                  <a:pt x="4178300" y="1581149"/>
                </a:lnTo>
                <a:lnTo>
                  <a:pt x="4178300" y="1588527"/>
                </a:lnTo>
                <a:lnTo>
                  <a:pt x="4191000" y="1635201"/>
                </a:lnTo>
                <a:close/>
              </a:path>
              <a:path w="4229100" h="3957320">
                <a:moveTo>
                  <a:pt x="4203700" y="1727453"/>
                </a:moveTo>
                <a:lnTo>
                  <a:pt x="4203700" y="1682345"/>
                </a:lnTo>
                <a:lnTo>
                  <a:pt x="4191000" y="1635201"/>
                </a:lnTo>
                <a:lnTo>
                  <a:pt x="4191000" y="1677923"/>
                </a:lnTo>
                <a:lnTo>
                  <a:pt x="4203700" y="1727453"/>
                </a:lnTo>
                <a:close/>
              </a:path>
              <a:path w="4229100" h="3957320">
                <a:moveTo>
                  <a:pt x="4216400" y="2221719"/>
                </a:moveTo>
                <a:lnTo>
                  <a:pt x="4216400" y="2129789"/>
                </a:lnTo>
                <a:lnTo>
                  <a:pt x="4203700" y="2180081"/>
                </a:lnTo>
                <a:lnTo>
                  <a:pt x="4203700" y="2229194"/>
                </a:lnTo>
                <a:lnTo>
                  <a:pt x="4191000" y="2277925"/>
                </a:lnTo>
                <a:lnTo>
                  <a:pt x="4191000" y="2315494"/>
                </a:lnTo>
                <a:lnTo>
                  <a:pt x="4216400" y="2221719"/>
                </a:lnTo>
                <a:close/>
              </a:path>
              <a:path w="4229100" h="3957320">
                <a:moveTo>
                  <a:pt x="4216400" y="1826513"/>
                </a:moveTo>
                <a:lnTo>
                  <a:pt x="4216400" y="1778011"/>
                </a:lnTo>
                <a:lnTo>
                  <a:pt x="4203700" y="1729952"/>
                </a:lnTo>
                <a:lnTo>
                  <a:pt x="4203700" y="1776983"/>
                </a:lnTo>
                <a:lnTo>
                  <a:pt x="4216400" y="1826513"/>
                </a:lnTo>
                <a:close/>
              </a:path>
              <a:path w="4229100" h="3957320">
                <a:moveTo>
                  <a:pt x="4229100" y="2077929"/>
                </a:moveTo>
                <a:lnTo>
                  <a:pt x="4229100" y="1876805"/>
                </a:lnTo>
                <a:lnTo>
                  <a:pt x="4216400" y="1826513"/>
                </a:lnTo>
                <a:lnTo>
                  <a:pt x="4216400" y="2126263"/>
                </a:lnTo>
                <a:lnTo>
                  <a:pt x="4229100" y="2077929"/>
                </a:lnTo>
                <a:close/>
              </a:path>
            </a:pathLst>
          </a:custGeom>
          <a:solidFill>
            <a:srgbClr val="FFC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 name="object 5"/>
          <p:cNvSpPr/>
          <p:nvPr/>
        </p:nvSpPr>
        <p:spPr>
          <a:xfrm>
            <a:off x="2052003" y="713232"/>
            <a:ext cx="8161020" cy="1263015"/>
          </a:xfrm>
          <a:custGeom>
            <a:avLst/>
            <a:gdLst/>
            <a:ahLst/>
            <a:cxnLst/>
            <a:rect l="l" t="t" r="r" b="b"/>
            <a:pathLst>
              <a:path w="8161020" h="1263014">
                <a:moveTo>
                  <a:pt x="1322832" y="716280"/>
                </a:moveTo>
                <a:lnTo>
                  <a:pt x="1322832" y="546354"/>
                </a:lnTo>
                <a:lnTo>
                  <a:pt x="0" y="630936"/>
                </a:lnTo>
                <a:lnTo>
                  <a:pt x="1322832" y="716280"/>
                </a:lnTo>
                <a:close/>
              </a:path>
              <a:path w="8161020" h="1263014">
                <a:moveTo>
                  <a:pt x="1742694" y="873252"/>
                </a:moveTo>
                <a:lnTo>
                  <a:pt x="1742694" y="389382"/>
                </a:lnTo>
                <a:lnTo>
                  <a:pt x="310896" y="389382"/>
                </a:lnTo>
                <a:lnTo>
                  <a:pt x="1322832" y="546354"/>
                </a:lnTo>
                <a:lnTo>
                  <a:pt x="1322832" y="873028"/>
                </a:lnTo>
                <a:lnTo>
                  <a:pt x="1742694" y="873252"/>
                </a:lnTo>
                <a:close/>
              </a:path>
              <a:path w="8161020" h="1263014">
                <a:moveTo>
                  <a:pt x="1322832" y="873028"/>
                </a:moveTo>
                <a:lnTo>
                  <a:pt x="1322832" y="716280"/>
                </a:lnTo>
                <a:lnTo>
                  <a:pt x="310896" y="872490"/>
                </a:lnTo>
                <a:lnTo>
                  <a:pt x="1322832" y="873028"/>
                </a:lnTo>
                <a:close/>
              </a:path>
              <a:path w="8161020" h="1263014">
                <a:moveTo>
                  <a:pt x="6965442" y="184404"/>
                </a:moveTo>
                <a:lnTo>
                  <a:pt x="5642610" y="268986"/>
                </a:lnTo>
                <a:lnTo>
                  <a:pt x="5641848" y="48006"/>
                </a:lnTo>
                <a:lnTo>
                  <a:pt x="4629150" y="204216"/>
                </a:lnTo>
                <a:lnTo>
                  <a:pt x="4080510" y="0"/>
                </a:lnTo>
                <a:lnTo>
                  <a:pt x="3531870" y="204216"/>
                </a:lnTo>
                <a:lnTo>
                  <a:pt x="2519172" y="48006"/>
                </a:lnTo>
                <a:lnTo>
                  <a:pt x="2518410" y="268986"/>
                </a:lnTo>
                <a:lnTo>
                  <a:pt x="1194816" y="184404"/>
                </a:lnTo>
                <a:lnTo>
                  <a:pt x="1742694" y="389382"/>
                </a:lnTo>
                <a:lnTo>
                  <a:pt x="1742694" y="1042456"/>
                </a:lnTo>
                <a:lnTo>
                  <a:pt x="2518410" y="992886"/>
                </a:lnTo>
                <a:lnTo>
                  <a:pt x="2519172" y="1214628"/>
                </a:lnTo>
                <a:lnTo>
                  <a:pt x="3531870" y="1057656"/>
                </a:lnTo>
                <a:lnTo>
                  <a:pt x="4080510" y="1262634"/>
                </a:lnTo>
                <a:lnTo>
                  <a:pt x="4629150" y="1057656"/>
                </a:lnTo>
                <a:lnTo>
                  <a:pt x="5641848" y="1214628"/>
                </a:lnTo>
                <a:lnTo>
                  <a:pt x="5642610" y="992886"/>
                </a:lnTo>
                <a:lnTo>
                  <a:pt x="6418326" y="1042485"/>
                </a:lnTo>
                <a:lnTo>
                  <a:pt x="6418326" y="389382"/>
                </a:lnTo>
                <a:lnTo>
                  <a:pt x="6965442" y="184404"/>
                </a:lnTo>
                <a:close/>
              </a:path>
              <a:path w="8161020" h="1263014">
                <a:moveTo>
                  <a:pt x="1742694" y="1042456"/>
                </a:moveTo>
                <a:lnTo>
                  <a:pt x="1742694" y="873252"/>
                </a:lnTo>
                <a:lnTo>
                  <a:pt x="1194816" y="1077468"/>
                </a:lnTo>
                <a:lnTo>
                  <a:pt x="1742694" y="1042456"/>
                </a:lnTo>
                <a:close/>
              </a:path>
              <a:path w="8161020" h="1263014">
                <a:moveTo>
                  <a:pt x="7850124" y="389382"/>
                </a:moveTo>
                <a:lnTo>
                  <a:pt x="6418326" y="389382"/>
                </a:lnTo>
                <a:lnTo>
                  <a:pt x="6418326" y="873252"/>
                </a:lnTo>
                <a:lnTo>
                  <a:pt x="6838188" y="873028"/>
                </a:lnTo>
                <a:lnTo>
                  <a:pt x="6838188" y="546354"/>
                </a:lnTo>
                <a:lnTo>
                  <a:pt x="7850124" y="389382"/>
                </a:lnTo>
                <a:close/>
              </a:path>
              <a:path w="8161020" h="1263014">
                <a:moveTo>
                  <a:pt x="6965442" y="1077468"/>
                </a:moveTo>
                <a:lnTo>
                  <a:pt x="6418326" y="873252"/>
                </a:lnTo>
                <a:lnTo>
                  <a:pt x="6418326" y="1042485"/>
                </a:lnTo>
                <a:lnTo>
                  <a:pt x="6965442" y="1077468"/>
                </a:lnTo>
                <a:close/>
              </a:path>
              <a:path w="8161020" h="1263014">
                <a:moveTo>
                  <a:pt x="8161020" y="630936"/>
                </a:moveTo>
                <a:lnTo>
                  <a:pt x="6838188" y="546354"/>
                </a:lnTo>
                <a:lnTo>
                  <a:pt x="6838188" y="716280"/>
                </a:lnTo>
                <a:lnTo>
                  <a:pt x="8161020" y="630936"/>
                </a:lnTo>
                <a:close/>
              </a:path>
              <a:path w="8161020" h="1263014">
                <a:moveTo>
                  <a:pt x="7850124" y="872490"/>
                </a:moveTo>
                <a:lnTo>
                  <a:pt x="6838188" y="716280"/>
                </a:lnTo>
                <a:lnTo>
                  <a:pt x="6838188" y="873028"/>
                </a:lnTo>
                <a:lnTo>
                  <a:pt x="7850124" y="872490"/>
                </a:lnTo>
                <a:close/>
              </a:path>
            </a:pathLst>
          </a:custGeom>
          <a:solidFill>
            <a:srgbClr val="E6B6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 name="object 6"/>
          <p:cNvSpPr/>
          <p:nvPr/>
        </p:nvSpPr>
        <p:spPr>
          <a:xfrm>
            <a:off x="1942275" y="697991"/>
            <a:ext cx="8380095" cy="1292860"/>
          </a:xfrm>
          <a:custGeom>
            <a:avLst/>
            <a:gdLst/>
            <a:ahLst/>
            <a:cxnLst/>
            <a:rect l="l" t="t" r="r" b="b"/>
            <a:pathLst>
              <a:path w="8380095" h="1292860">
                <a:moveTo>
                  <a:pt x="324254" y="646232"/>
                </a:moveTo>
                <a:lnTo>
                  <a:pt x="114409" y="632712"/>
                </a:lnTo>
                <a:lnTo>
                  <a:pt x="0" y="640080"/>
                </a:lnTo>
                <a:lnTo>
                  <a:pt x="0" y="653034"/>
                </a:lnTo>
                <a:lnTo>
                  <a:pt x="110490" y="660149"/>
                </a:lnTo>
                <a:lnTo>
                  <a:pt x="110489" y="659892"/>
                </a:lnTo>
                <a:lnTo>
                  <a:pt x="324254" y="646232"/>
                </a:lnTo>
                <a:close/>
              </a:path>
              <a:path w="8380095" h="1292860">
                <a:moveTo>
                  <a:pt x="114409" y="632712"/>
                </a:moveTo>
                <a:lnTo>
                  <a:pt x="110489" y="632460"/>
                </a:lnTo>
                <a:lnTo>
                  <a:pt x="110489" y="632964"/>
                </a:lnTo>
                <a:lnTo>
                  <a:pt x="114409" y="632712"/>
                </a:lnTo>
                <a:close/>
              </a:path>
              <a:path w="8380095" h="1292860">
                <a:moveTo>
                  <a:pt x="1542288" y="728472"/>
                </a:moveTo>
                <a:lnTo>
                  <a:pt x="1541526" y="724662"/>
                </a:lnTo>
                <a:lnTo>
                  <a:pt x="324254" y="646232"/>
                </a:lnTo>
                <a:lnTo>
                  <a:pt x="110489" y="659892"/>
                </a:lnTo>
                <a:lnTo>
                  <a:pt x="110490" y="660149"/>
                </a:lnTo>
                <a:lnTo>
                  <a:pt x="1305804" y="737122"/>
                </a:lnTo>
                <a:lnTo>
                  <a:pt x="1430274" y="717804"/>
                </a:lnTo>
                <a:lnTo>
                  <a:pt x="1431798" y="745236"/>
                </a:lnTo>
                <a:lnTo>
                  <a:pt x="1431798" y="745534"/>
                </a:lnTo>
                <a:lnTo>
                  <a:pt x="1542288" y="728472"/>
                </a:lnTo>
                <a:close/>
              </a:path>
              <a:path w="8380095" h="1292860">
                <a:moveTo>
                  <a:pt x="1431798" y="575463"/>
                </a:moveTo>
                <a:lnTo>
                  <a:pt x="1431798" y="547878"/>
                </a:lnTo>
                <a:lnTo>
                  <a:pt x="1430274" y="575310"/>
                </a:lnTo>
                <a:lnTo>
                  <a:pt x="1305804" y="555991"/>
                </a:lnTo>
                <a:lnTo>
                  <a:pt x="114409" y="632712"/>
                </a:lnTo>
                <a:lnTo>
                  <a:pt x="324254" y="646232"/>
                </a:lnTo>
                <a:lnTo>
                  <a:pt x="1431798" y="575463"/>
                </a:lnTo>
                <a:close/>
              </a:path>
              <a:path w="8380095" h="1292860">
                <a:moveTo>
                  <a:pt x="422148" y="390906"/>
                </a:moveTo>
                <a:lnTo>
                  <a:pt x="311658" y="390906"/>
                </a:lnTo>
                <a:lnTo>
                  <a:pt x="310896" y="401574"/>
                </a:lnTo>
                <a:lnTo>
                  <a:pt x="420624" y="418604"/>
                </a:lnTo>
                <a:lnTo>
                  <a:pt x="420623" y="418338"/>
                </a:lnTo>
                <a:lnTo>
                  <a:pt x="422148" y="390906"/>
                </a:lnTo>
                <a:close/>
              </a:path>
              <a:path w="8380095" h="1292860">
                <a:moveTo>
                  <a:pt x="1927860" y="874776"/>
                </a:moveTo>
                <a:lnTo>
                  <a:pt x="599206" y="874104"/>
                </a:lnTo>
                <a:lnTo>
                  <a:pt x="422148" y="901446"/>
                </a:lnTo>
                <a:lnTo>
                  <a:pt x="420651" y="874505"/>
                </a:lnTo>
                <a:lnTo>
                  <a:pt x="310896" y="891540"/>
                </a:lnTo>
                <a:lnTo>
                  <a:pt x="311658" y="901446"/>
                </a:lnTo>
                <a:lnTo>
                  <a:pt x="1775840" y="902170"/>
                </a:lnTo>
                <a:lnTo>
                  <a:pt x="1847088" y="875538"/>
                </a:lnTo>
                <a:lnTo>
                  <a:pt x="1852422" y="902208"/>
                </a:lnTo>
                <a:lnTo>
                  <a:pt x="1852422" y="902960"/>
                </a:lnTo>
                <a:lnTo>
                  <a:pt x="1927860" y="874776"/>
                </a:lnTo>
                <a:close/>
              </a:path>
              <a:path w="8380095" h="1292860">
                <a:moveTo>
                  <a:pt x="599012" y="418338"/>
                </a:moveTo>
                <a:lnTo>
                  <a:pt x="422148" y="390906"/>
                </a:lnTo>
                <a:lnTo>
                  <a:pt x="420623" y="418338"/>
                </a:lnTo>
                <a:lnTo>
                  <a:pt x="599012" y="418338"/>
                </a:lnTo>
                <a:close/>
              </a:path>
              <a:path w="8380095" h="1292860">
                <a:moveTo>
                  <a:pt x="1542288" y="564642"/>
                </a:moveTo>
                <a:lnTo>
                  <a:pt x="599206" y="418368"/>
                </a:lnTo>
                <a:lnTo>
                  <a:pt x="420623" y="418338"/>
                </a:lnTo>
                <a:lnTo>
                  <a:pt x="420624" y="418604"/>
                </a:lnTo>
                <a:lnTo>
                  <a:pt x="1305804" y="555991"/>
                </a:lnTo>
                <a:lnTo>
                  <a:pt x="1431798" y="547878"/>
                </a:lnTo>
                <a:lnTo>
                  <a:pt x="1431798" y="575463"/>
                </a:lnTo>
                <a:lnTo>
                  <a:pt x="1541526" y="568452"/>
                </a:lnTo>
                <a:lnTo>
                  <a:pt x="1542288" y="564642"/>
                </a:lnTo>
                <a:close/>
              </a:path>
              <a:path w="8380095" h="1292860">
                <a:moveTo>
                  <a:pt x="423805" y="874015"/>
                </a:moveTo>
                <a:lnTo>
                  <a:pt x="420623" y="874014"/>
                </a:lnTo>
                <a:lnTo>
                  <a:pt x="420651" y="874505"/>
                </a:lnTo>
                <a:lnTo>
                  <a:pt x="423805" y="874015"/>
                </a:lnTo>
                <a:close/>
              </a:path>
              <a:path w="8380095" h="1292860">
                <a:moveTo>
                  <a:pt x="599206" y="874104"/>
                </a:moveTo>
                <a:lnTo>
                  <a:pt x="423805" y="874015"/>
                </a:lnTo>
                <a:lnTo>
                  <a:pt x="420651" y="874505"/>
                </a:lnTo>
                <a:lnTo>
                  <a:pt x="422148" y="901446"/>
                </a:lnTo>
                <a:lnTo>
                  <a:pt x="599206" y="874104"/>
                </a:lnTo>
                <a:close/>
              </a:path>
              <a:path w="8380095" h="1292860">
                <a:moveTo>
                  <a:pt x="1852422" y="418338"/>
                </a:moveTo>
                <a:lnTo>
                  <a:pt x="1852422" y="390906"/>
                </a:lnTo>
                <a:lnTo>
                  <a:pt x="1847088" y="417576"/>
                </a:lnTo>
                <a:lnTo>
                  <a:pt x="1775840" y="390943"/>
                </a:lnTo>
                <a:lnTo>
                  <a:pt x="422148" y="390906"/>
                </a:lnTo>
                <a:lnTo>
                  <a:pt x="599012" y="418338"/>
                </a:lnTo>
                <a:lnTo>
                  <a:pt x="1852422" y="418338"/>
                </a:lnTo>
                <a:close/>
              </a:path>
              <a:path w="8380095" h="1292860">
                <a:moveTo>
                  <a:pt x="1431798" y="745534"/>
                </a:moveTo>
                <a:lnTo>
                  <a:pt x="1431798" y="745236"/>
                </a:lnTo>
                <a:lnTo>
                  <a:pt x="1305804" y="737122"/>
                </a:lnTo>
                <a:lnTo>
                  <a:pt x="423805" y="874015"/>
                </a:lnTo>
                <a:lnTo>
                  <a:pt x="599206" y="874104"/>
                </a:lnTo>
                <a:lnTo>
                  <a:pt x="1431798" y="745534"/>
                </a:lnTo>
                <a:close/>
              </a:path>
              <a:path w="8380095" h="1292860">
                <a:moveTo>
                  <a:pt x="1309854" y="186790"/>
                </a:moveTo>
                <a:lnTo>
                  <a:pt x="1213104" y="180594"/>
                </a:lnTo>
                <a:lnTo>
                  <a:pt x="1303782" y="214489"/>
                </a:lnTo>
                <a:lnTo>
                  <a:pt x="1303782" y="213360"/>
                </a:lnTo>
                <a:lnTo>
                  <a:pt x="1309854" y="186790"/>
                </a:lnTo>
                <a:close/>
              </a:path>
              <a:path w="8380095" h="1292860">
                <a:moveTo>
                  <a:pt x="1852422" y="902960"/>
                </a:moveTo>
                <a:lnTo>
                  <a:pt x="1852422" y="902208"/>
                </a:lnTo>
                <a:lnTo>
                  <a:pt x="1775739" y="902208"/>
                </a:lnTo>
                <a:lnTo>
                  <a:pt x="1213104" y="1112520"/>
                </a:lnTo>
                <a:lnTo>
                  <a:pt x="1303782" y="1106712"/>
                </a:lnTo>
                <a:lnTo>
                  <a:pt x="1303782" y="1078992"/>
                </a:lnTo>
                <a:lnTo>
                  <a:pt x="1397211" y="1073032"/>
                </a:lnTo>
                <a:lnTo>
                  <a:pt x="1852422" y="902960"/>
                </a:lnTo>
                <a:close/>
              </a:path>
              <a:path w="8380095" h="1292860">
                <a:moveTo>
                  <a:pt x="1397036" y="219361"/>
                </a:moveTo>
                <a:lnTo>
                  <a:pt x="1310206" y="186813"/>
                </a:lnTo>
                <a:lnTo>
                  <a:pt x="1309854" y="186790"/>
                </a:lnTo>
                <a:lnTo>
                  <a:pt x="1303782" y="213360"/>
                </a:lnTo>
                <a:lnTo>
                  <a:pt x="1397036" y="219361"/>
                </a:lnTo>
                <a:close/>
              </a:path>
              <a:path w="8380095" h="1292860">
                <a:moveTo>
                  <a:pt x="1927860" y="418338"/>
                </a:moveTo>
                <a:lnTo>
                  <a:pt x="1397036" y="219361"/>
                </a:lnTo>
                <a:lnTo>
                  <a:pt x="1303782" y="213360"/>
                </a:lnTo>
                <a:lnTo>
                  <a:pt x="1303782" y="214489"/>
                </a:lnTo>
                <a:lnTo>
                  <a:pt x="1775739" y="390906"/>
                </a:lnTo>
                <a:lnTo>
                  <a:pt x="1852422" y="390906"/>
                </a:lnTo>
                <a:lnTo>
                  <a:pt x="1852422" y="418338"/>
                </a:lnTo>
                <a:lnTo>
                  <a:pt x="1927860" y="418338"/>
                </a:lnTo>
                <a:close/>
              </a:path>
              <a:path w="8380095" h="1292860">
                <a:moveTo>
                  <a:pt x="1397211" y="1073032"/>
                </a:moveTo>
                <a:lnTo>
                  <a:pt x="1303782" y="1078992"/>
                </a:lnTo>
                <a:lnTo>
                  <a:pt x="1309854" y="1105561"/>
                </a:lnTo>
                <a:lnTo>
                  <a:pt x="1310206" y="1105539"/>
                </a:lnTo>
                <a:lnTo>
                  <a:pt x="1397211" y="1073032"/>
                </a:lnTo>
                <a:close/>
              </a:path>
              <a:path w="8380095" h="1292860">
                <a:moveTo>
                  <a:pt x="2642563" y="1213688"/>
                </a:moveTo>
                <a:lnTo>
                  <a:pt x="2641854" y="993648"/>
                </a:lnTo>
                <a:lnTo>
                  <a:pt x="1397211" y="1073032"/>
                </a:lnTo>
                <a:lnTo>
                  <a:pt x="1310206" y="1105539"/>
                </a:lnTo>
                <a:lnTo>
                  <a:pt x="1309854" y="1105561"/>
                </a:lnTo>
                <a:lnTo>
                  <a:pt x="1303782" y="1078992"/>
                </a:lnTo>
                <a:lnTo>
                  <a:pt x="1303782" y="1106712"/>
                </a:lnTo>
                <a:lnTo>
                  <a:pt x="2614422" y="1022769"/>
                </a:lnTo>
                <a:lnTo>
                  <a:pt x="2614422" y="1008126"/>
                </a:lnTo>
                <a:lnTo>
                  <a:pt x="2628900" y="1021842"/>
                </a:lnTo>
                <a:lnTo>
                  <a:pt x="2628900" y="1215798"/>
                </a:lnTo>
                <a:lnTo>
                  <a:pt x="2642563" y="1213688"/>
                </a:lnTo>
                <a:close/>
              </a:path>
              <a:path w="8380095" h="1292860">
                <a:moveTo>
                  <a:pt x="1431798" y="547878"/>
                </a:moveTo>
                <a:lnTo>
                  <a:pt x="1305804" y="555991"/>
                </a:lnTo>
                <a:lnTo>
                  <a:pt x="1430274" y="575310"/>
                </a:lnTo>
                <a:lnTo>
                  <a:pt x="1431798" y="547878"/>
                </a:lnTo>
                <a:close/>
              </a:path>
              <a:path w="8380095" h="1292860">
                <a:moveTo>
                  <a:pt x="1431798" y="745236"/>
                </a:moveTo>
                <a:lnTo>
                  <a:pt x="1430274" y="717804"/>
                </a:lnTo>
                <a:lnTo>
                  <a:pt x="1305804" y="737122"/>
                </a:lnTo>
                <a:lnTo>
                  <a:pt x="1431798" y="745236"/>
                </a:lnTo>
                <a:close/>
              </a:path>
              <a:path w="8380095" h="1292860">
                <a:moveTo>
                  <a:pt x="2628900" y="298632"/>
                </a:moveTo>
                <a:lnTo>
                  <a:pt x="2628900" y="271272"/>
                </a:lnTo>
                <a:lnTo>
                  <a:pt x="2614422" y="284226"/>
                </a:lnTo>
                <a:lnTo>
                  <a:pt x="2614422" y="270344"/>
                </a:lnTo>
                <a:lnTo>
                  <a:pt x="1310206" y="186813"/>
                </a:lnTo>
                <a:lnTo>
                  <a:pt x="1397036" y="219361"/>
                </a:lnTo>
                <a:lnTo>
                  <a:pt x="2614422" y="297700"/>
                </a:lnTo>
                <a:lnTo>
                  <a:pt x="2614422" y="284226"/>
                </a:lnTo>
                <a:lnTo>
                  <a:pt x="2614466" y="297703"/>
                </a:lnTo>
                <a:lnTo>
                  <a:pt x="2628900" y="298632"/>
                </a:lnTo>
                <a:close/>
              </a:path>
              <a:path w="8380095" h="1292860">
                <a:moveTo>
                  <a:pt x="1852422" y="390906"/>
                </a:moveTo>
                <a:lnTo>
                  <a:pt x="1775739" y="390906"/>
                </a:lnTo>
                <a:lnTo>
                  <a:pt x="1847088" y="417576"/>
                </a:lnTo>
                <a:lnTo>
                  <a:pt x="1852422" y="390906"/>
                </a:lnTo>
                <a:close/>
              </a:path>
              <a:path w="8380095" h="1292860">
                <a:moveTo>
                  <a:pt x="1852422" y="902208"/>
                </a:moveTo>
                <a:lnTo>
                  <a:pt x="1847088" y="875538"/>
                </a:lnTo>
                <a:lnTo>
                  <a:pt x="1775840" y="902170"/>
                </a:lnTo>
                <a:lnTo>
                  <a:pt x="1852422" y="902208"/>
                </a:lnTo>
                <a:close/>
              </a:path>
              <a:path w="8380095" h="1292860">
                <a:moveTo>
                  <a:pt x="2628900" y="271272"/>
                </a:moveTo>
                <a:lnTo>
                  <a:pt x="2614466" y="270347"/>
                </a:lnTo>
                <a:lnTo>
                  <a:pt x="2614422" y="284226"/>
                </a:lnTo>
                <a:lnTo>
                  <a:pt x="2628900" y="271272"/>
                </a:lnTo>
                <a:close/>
              </a:path>
              <a:path w="8380095" h="1292860">
                <a:moveTo>
                  <a:pt x="2628900" y="1021842"/>
                </a:moveTo>
                <a:lnTo>
                  <a:pt x="2614422" y="1008126"/>
                </a:lnTo>
                <a:lnTo>
                  <a:pt x="2614468" y="1022766"/>
                </a:lnTo>
                <a:lnTo>
                  <a:pt x="2628900" y="1021842"/>
                </a:lnTo>
                <a:close/>
              </a:path>
              <a:path w="8380095" h="1292860">
                <a:moveTo>
                  <a:pt x="2614468" y="1022766"/>
                </a:moveTo>
                <a:lnTo>
                  <a:pt x="2614422" y="1008126"/>
                </a:lnTo>
                <a:lnTo>
                  <a:pt x="2614422" y="1022769"/>
                </a:lnTo>
                <a:close/>
              </a:path>
              <a:path w="8380095" h="1292860">
                <a:moveTo>
                  <a:pt x="3640474" y="205214"/>
                </a:moveTo>
                <a:lnTo>
                  <a:pt x="2615184" y="47244"/>
                </a:lnTo>
                <a:lnTo>
                  <a:pt x="2614466" y="270347"/>
                </a:lnTo>
                <a:lnTo>
                  <a:pt x="2626614" y="271125"/>
                </a:lnTo>
                <a:lnTo>
                  <a:pt x="2626614" y="76200"/>
                </a:lnTo>
                <a:lnTo>
                  <a:pt x="2642616" y="63246"/>
                </a:lnTo>
                <a:lnTo>
                  <a:pt x="2642616" y="78683"/>
                </a:lnTo>
                <a:lnTo>
                  <a:pt x="3637026" y="232988"/>
                </a:lnTo>
                <a:lnTo>
                  <a:pt x="3637026" y="206502"/>
                </a:lnTo>
                <a:lnTo>
                  <a:pt x="3640474" y="205214"/>
                </a:lnTo>
                <a:close/>
              </a:path>
              <a:path w="8380095" h="1292860">
                <a:moveTo>
                  <a:pt x="2628900" y="1215798"/>
                </a:moveTo>
                <a:lnTo>
                  <a:pt x="2628900" y="1021842"/>
                </a:lnTo>
                <a:lnTo>
                  <a:pt x="2614468" y="1022766"/>
                </a:lnTo>
                <a:lnTo>
                  <a:pt x="2615184" y="1245870"/>
                </a:lnTo>
                <a:lnTo>
                  <a:pt x="2626614" y="1244100"/>
                </a:lnTo>
                <a:lnTo>
                  <a:pt x="2626614" y="1216152"/>
                </a:lnTo>
                <a:lnTo>
                  <a:pt x="2628900" y="1215798"/>
                </a:lnTo>
                <a:close/>
              </a:path>
              <a:path w="8380095" h="1292860">
                <a:moveTo>
                  <a:pt x="2642616" y="63246"/>
                </a:moveTo>
                <a:lnTo>
                  <a:pt x="2626614" y="76200"/>
                </a:lnTo>
                <a:lnTo>
                  <a:pt x="2642566" y="78675"/>
                </a:lnTo>
                <a:lnTo>
                  <a:pt x="2642616" y="63246"/>
                </a:lnTo>
                <a:close/>
              </a:path>
              <a:path w="8380095" h="1292860">
                <a:moveTo>
                  <a:pt x="2642566" y="78675"/>
                </a:moveTo>
                <a:lnTo>
                  <a:pt x="2626614" y="76200"/>
                </a:lnTo>
                <a:lnTo>
                  <a:pt x="2626614" y="271125"/>
                </a:lnTo>
                <a:lnTo>
                  <a:pt x="2628900" y="271272"/>
                </a:lnTo>
                <a:lnTo>
                  <a:pt x="2628900" y="298632"/>
                </a:lnTo>
                <a:lnTo>
                  <a:pt x="2641854" y="299466"/>
                </a:lnTo>
                <a:lnTo>
                  <a:pt x="2642566" y="78675"/>
                </a:lnTo>
                <a:close/>
              </a:path>
              <a:path w="8380095" h="1292860">
                <a:moveTo>
                  <a:pt x="2642616" y="1229868"/>
                </a:moveTo>
                <a:lnTo>
                  <a:pt x="2642563" y="1213688"/>
                </a:lnTo>
                <a:lnTo>
                  <a:pt x="2626614" y="1216152"/>
                </a:lnTo>
                <a:lnTo>
                  <a:pt x="2642616" y="1229868"/>
                </a:lnTo>
                <a:close/>
              </a:path>
              <a:path w="8380095" h="1292860">
                <a:moveTo>
                  <a:pt x="2642616" y="1241623"/>
                </a:moveTo>
                <a:lnTo>
                  <a:pt x="2642616" y="1229868"/>
                </a:lnTo>
                <a:lnTo>
                  <a:pt x="2626614" y="1216152"/>
                </a:lnTo>
                <a:lnTo>
                  <a:pt x="2626614" y="1244100"/>
                </a:lnTo>
                <a:lnTo>
                  <a:pt x="2642616" y="1241623"/>
                </a:lnTo>
                <a:close/>
              </a:path>
              <a:path w="8380095" h="1292860">
                <a:moveTo>
                  <a:pt x="4190238" y="1263214"/>
                </a:moveTo>
                <a:lnTo>
                  <a:pt x="3643122" y="1059180"/>
                </a:lnTo>
                <a:lnTo>
                  <a:pt x="2642563" y="1213688"/>
                </a:lnTo>
                <a:lnTo>
                  <a:pt x="2642616" y="1241623"/>
                </a:lnTo>
                <a:lnTo>
                  <a:pt x="3637026" y="1087673"/>
                </a:lnTo>
                <a:lnTo>
                  <a:pt x="3637026" y="1085850"/>
                </a:lnTo>
                <a:lnTo>
                  <a:pt x="3643884" y="1086612"/>
                </a:lnTo>
                <a:lnTo>
                  <a:pt x="3643884" y="1088409"/>
                </a:lnTo>
                <a:lnTo>
                  <a:pt x="4185666" y="1290645"/>
                </a:lnTo>
                <a:lnTo>
                  <a:pt x="4185666" y="1264920"/>
                </a:lnTo>
                <a:lnTo>
                  <a:pt x="4190238" y="1263214"/>
                </a:lnTo>
                <a:close/>
              </a:path>
              <a:path w="8380095" h="1292860">
                <a:moveTo>
                  <a:pt x="2642616" y="78683"/>
                </a:moveTo>
                <a:lnTo>
                  <a:pt x="2642616" y="63246"/>
                </a:lnTo>
                <a:lnTo>
                  <a:pt x="2642566" y="78675"/>
                </a:lnTo>
                <a:close/>
              </a:path>
              <a:path w="8380095" h="1292860">
                <a:moveTo>
                  <a:pt x="3643884" y="205740"/>
                </a:moveTo>
                <a:lnTo>
                  <a:pt x="3640474" y="205214"/>
                </a:lnTo>
                <a:lnTo>
                  <a:pt x="3637026" y="206502"/>
                </a:lnTo>
                <a:lnTo>
                  <a:pt x="3643884" y="205740"/>
                </a:lnTo>
                <a:close/>
              </a:path>
              <a:path w="8380095" h="1292860">
                <a:moveTo>
                  <a:pt x="3643884" y="233648"/>
                </a:moveTo>
                <a:lnTo>
                  <a:pt x="3643884" y="205740"/>
                </a:lnTo>
                <a:lnTo>
                  <a:pt x="3637026" y="206502"/>
                </a:lnTo>
                <a:lnTo>
                  <a:pt x="3637026" y="232988"/>
                </a:lnTo>
                <a:lnTo>
                  <a:pt x="3643122" y="233934"/>
                </a:lnTo>
                <a:lnTo>
                  <a:pt x="3643884" y="233648"/>
                </a:lnTo>
                <a:close/>
              </a:path>
              <a:path w="8380095" h="1292860">
                <a:moveTo>
                  <a:pt x="3643884" y="1086612"/>
                </a:moveTo>
                <a:lnTo>
                  <a:pt x="3637026" y="1085850"/>
                </a:lnTo>
                <a:lnTo>
                  <a:pt x="3640479" y="1087139"/>
                </a:lnTo>
                <a:lnTo>
                  <a:pt x="3643884" y="1086612"/>
                </a:lnTo>
                <a:close/>
              </a:path>
              <a:path w="8380095" h="1292860">
                <a:moveTo>
                  <a:pt x="3640479" y="1087139"/>
                </a:moveTo>
                <a:lnTo>
                  <a:pt x="3637026" y="1085850"/>
                </a:lnTo>
                <a:lnTo>
                  <a:pt x="3637026" y="1087673"/>
                </a:lnTo>
                <a:lnTo>
                  <a:pt x="3640479" y="1087139"/>
                </a:lnTo>
                <a:close/>
              </a:path>
              <a:path w="8380095" h="1292860">
                <a:moveTo>
                  <a:pt x="4740001" y="205214"/>
                </a:moveTo>
                <a:lnTo>
                  <a:pt x="4190238" y="0"/>
                </a:lnTo>
                <a:lnTo>
                  <a:pt x="3640474" y="205214"/>
                </a:lnTo>
                <a:lnTo>
                  <a:pt x="3643884" y="205740"/>
                </a:lnTo>
                <a:lnTo>
                  <a:pt x="3643884" y="233648"/>
                </a:lnTo>
                <a:lnTo>
                  <a:pt x="4185666" y="30854"/>
                </a:lnTo>
                <a:lnTo>
                  <a:pt x="4185666" y="27432"/>
                </a:lnTo>
                <a:lnTo>
                  <a:pt x="4194810" y="27432"/>
                </a:lnTo>
                <a:lnTo>
                  <a:pt x="4194810" y="30854"/>
                </a:lnTo>
                <a:lnTo>
                  <a:pt x="4736592" y="233648"/>
                </a:lnTo>
                <a:lnTo>
                  <a:pt x="4736592" y="205740"/>
                </a:lnTo>
                <a:lnTo>
                  <a:pt x="4740001" y="205214"/>
                </a:lnTo>
                <a:close/>
              </a:path>
              <a:path w="8380095" h="1292860">
                <a:moveTo>
                  <a:pt x="3643884" y="1088409"/>
                </a:moveTo>
                <a:lnTo>
                  <a:pt x="3643884" y="1086612"/>
                </a:lnTo>
                <a:lnTo>
                  <a:pt x="3640479" y="1087139"/>
                </a:lnTo>
                <a:lnTo>
                  <a:pt x="3643884" y="1088409"/>
                </a:lnTo>
                <a:close/>
              </a:path>
              <a:path w="8380095" h="1292860">
                <a:moveTo>
                  <a:pt x="4194810" y="27432"/>
                </a:moveTo>
                <a:lnTo>
                  <a:pt x="4185666" y="27432"/>
                </a:lnTo>
                <a:lnTo>
                  <a:pt x="4190238" y="29143"/>
                </a:lnTo>
                <a:lnTo>
                  <a:pt x="4194810" y="27432"/>
                </a:lnTo>
                <a:close/>
              </a:path>
              <a:path w="8380095" h="1292860">
                <a:moveTo>
                  <a:pt x="4190238" y="29143"/>
                </a:moveTo>
                <a:lnTo>
                  <a:pt x="4185666" y="27432"/>
                </a:lnTo>
                <a:lnTo>
                  <a:pt x="4185666" y="30854"/>
                </a:lnTo>
                <a:lnTo>
                  <a:pt x="4190238" y="29143"/>
                </a:lnTo>
                <a:close/>
              </a:path>
              <a:path w="8380095" h="1292860">
                <a:moveTo>
                  <a:pt x="4194810" y="1264920"/>
                </a:moveTo>
                <a:lnTo>
                  <a:pt x="4190238" y="1263214"/>
                </a:lnTo>
                <a:lnTo>
                  <a:pt x="4185666" y="1264920"/>
                </a:lnTo>
                <a:lnTo>
                  <a:pt x="4194810" y="1264920"/>
                </a:lnTo>
                <a:close/>
              </a:path>
              <a:path w="8380095" h="1292860">
                <a:moveTo>
                  <a:pt x="4194810" y="1290645"/>
                </a:moveTo>
                <a:lnTo>
                  <a:pt x="4194810" y="1264920"/>
                </a:lnTo>
                <a:lnTo>
                  <a:pt x="4185666" y="1264920"/>
                </a:lnTo>
                <a:lnTo>
                  <a:pt x="4185666" y="1290645"/>
                </a:lnTo>
                <a:lnTo>
                  <a:pt x="4190238" y="1292352"/>
                </a:lnTo>
                <a:lnTo>
                  <a:pt x="4194810" y="1290645"/>
                </a:lnTo>
                <a:close/>
              </a:path>
              <a:path w="8380095" h="1292860">
                <a:moveTo>
                  <a:pt x="4194810" y="30854"/>
                </a:moveTo>
                <a:lnTo>
                  <a:pt x="4194810" y="27432"/>
                </a:lnTo>
                <a:lnTo>
                  <a:pt x="4190238" y="29143"/>
                </a:lnTo>
                <a:lnTo>
                  <a:pt x="4194810" y="30854"/>
                </a:lnTo>
                <a:close/>
              </a:path>
              <a:path w="8380095" h="1292860">
                <a:moveTo>
                  <a:pt x="5737912" y="1213688"/>
                </a:moveTo>
                <a:lnTo>
                  <a:pt x="4737354" y="1059180"/>
                </a:lnTo>
                <a:lnTo>
                  <a:pt x="4190238" y="1263214"/>
                </a:lnTo>
                <a:lnTo>
                  <a:pt x="4194810" y="1264920"/>
                </a:lnTo>
                <a:lnTo>
                  <a:pt x="4194810" y="1290645"/>
                </a:lnTo>
                <a:lnTo>
                  <a:pt x="4736592" y="1088409"/>
                </a:lnTo>
                <a:lnTo>
                  <a:pt x="4736592" y="1086612"/>
                </a:lnTo>
                <a:lnTo>
                  <a:pt x="4743450" y="1085850"/>
                </a:lnTo>
                <a:lnTo>
                  <a:pt x="4743450" y="1087673"/>
                </a:lnTo>
                <a:lnTo>
                  <a:pt x="5737860" y="1241623"/>
                </a:lnTo>
                <a:lnTo>
                  <a:pt x="5737860" y="1229868"/>
                </a:lnTo>
                <a:lnTo>
                  <a:pt x="5737912" y="1213688"/>
                </a:lnTo>
                <a:close/>
              </a:path>
              <a:path w="8380095" h="1292860">
                <a:moveTo>
                  <a:pt x="4743450" y="206502"/>
                </a:moveTo>
                <a:lnTo>
                  <a:pt x="4739996" y="205215"/>
                </a:lnTo>
                <a:lnTo>
                  <a:pt x="4736592" y="205740"/>
                </a:lnTo>
                <a:lnTo>
                  <a:pt x="4743450" y="206502"/>
                </a:lnTo>
                <a:close/>
              </a:path>
              <a:path w="8380095" h="1292860">
                <a:moveTo>
                  <a:pt x="4743450" y="232988"/>
                </a:moveTo>
                <a:lnTo>
                  <a:pt x="4743450" y="206502"/>
                </a:lnTo>
                <a:lnTo>
                  <a:pt x="4736592" y="205740"/>
                </a:lnTo>
                <a:lnTo>
                  <a:pt x="4736592" y="233648"/>
                </a:lnTo>
                <a:lnTo>
                  <a:pt x="4737354" y="233934"/>
                </a:lnTo>
                <a:lnTo>
                  <a:pt x="4743450" y="232988"/>
                </a:lnTo>
                <a:close/>
              </a:path>
              <a:path w="8380095" h="1292860">
                <a:moveTo>
                  <a:pt x="4743450" y="1085850"/>
                </a:moveTo>
                <a:lnTo>
                  <a:pt x="4736592" y="1086612"/>
                </a:lnTo>
                <a:lnTo>
                  <a:pt x="4740001" y="1087137"/>
                </a:lnTo>
                <a:lnTo>
                  <a:pt x="4743450" y="1085850"/>
                </a:lnTo>
                <a:close/>
              </a:path>
              <a:path w="8380095" h="1292860">
                <a:moveTo>
                  <a:pt x="4739996" y="1087139"/>
                </a:moveTo>
                <a:lnTo>
                  <a:pt x="4736592" y="1086612"/>
                </a:lnTo>
                <a:lnTo>
                  <a:pt x="4736592" y="1088409"/>
                </a:lnTo>
                <a:lnTo>
                  <a:pt x="4739996" y="1087139"/>
                </a:lnTo>
                <a:close/>
              </a:path>
              <a:path w="8380095" h="1292860">
                <a:moveTo>
                  <a:pt x="4743450" y="1087673"/>
                </a:moveTo>
                <a:lnTo>
                  <a:pt x="4743450" y="1085850"/>
                </a:lnTo>
                <a:lnTo>
                  <a:pt x="4739996" y="1087139"/>
                </a:lnTo>
                <a:lnTo>
                  <a:pt x="4743450" y="1087673"/>
                </a:lnTo>
                <a:close/>
              </a:path>
              <a:path w="8380095" h="1292860">
                <a:moveTo>
                  <a:pt x="5766009" y="270347"/>
                </a:moveTo>
                <a:lnTo>
                  <a:pt x="5765292" y="47244"/>
                </a:lnTo>
                <a:lnTo>
                  <a:pt x="4740001" y="205214"/>
                </a:lnTo>
                <a:lnTo>
                  <a:pt x="4743450" y="206502"/>
                </a:lnTo>
                <a:lnTo>
                  <a:pt x="4743450" y="232988"/>
                </a:lnTo>
                <a:lnTo>
                  <a:pt x="5737860" y="78683"/>
                </a:lnTo>
                <a:lnTo>
                  <a:pt x="5737860" y="63246"/>
                </a:lnTo>
                <a:lnTo>
                  <a:pt x="5753862" y="76200"/>
                </a:lnTo>
                <a:lnTo>
                  <a:pt x="5753862" y="271125"/>
                </a:lnTo>
                <a:lnTo>
                  <a:pt x="5766009" y="270347"/>
                </a:lnTo>
                <a:close/>
              </a:path>
              <a:path w="8380095" h="1292860">
                <a:moveTo>
                  <a:pt x="5753862" y="76200"/>
                </a:moveTo>
                <a:lnTo>
                  <a:pt x="5737860" y="63246"/>
                </a:lnTo>
                <a:lnTo>
                  <a:pt x="5737909" y="78675"/>
                </a:lnTo>
                <a:lnTo>
                  <a:pt x="5753862" y="76200"/>
                </a:lnTo>
                <a:close/>
              </a:path>
              <a:path w="8380095" h="1292860">
                <a:moveTo>
                  <a:pt x="5737909" y="78675"/>
                </a:moveTo>
                <a:lnTo>
                  <a:pt x="5737860" y="63246"/>
                </a:lnTo>
                <a:lnTo>
                  <a:pt x="5737860" y="78683"/>
                </a:lnTo>
                <a:close/>
              </a:path>
              <a:path w="8380095" h="1292860">
                <a:moveTo>
                  <a:pt x="5753862" y="1216152"/>
                </a:moveTo>
                <a:lnTo>
                  <a:pt x="5737912" y="1213688"/>
                </a:lnTo>
                <a:lnTo>
                  <a:pt x="5737860" y="1229868"/>
                </a:lnTo>
                <a:lnTo>
                  <a:pt x="5753862" y="1216152"/>
                </a:lnTo>
                <a:close/>
              </a:path>
              <a:path w="8380095" h="1292860">
                <a:moveTo>
                  <a:pt x="5753862" y="1244100"/>
                </a:moveTo>
                <a:lnTo>
                  <a:pt x="5753862" y="1216152"/>
                </a:lnTo>
                <a:lnTo>
                  <a:pt x="5737860" y="1229868"/>
                </a:lnTo>
                <a:lnTo>
                  <a:pt x="5737860" y="1241623"/>
                </a:lnTo>
                <a:lnTo>
                  <a:pt x="5753862" y="1244100"/>
                </a:lnTo>
                <a:close/>
              </a:path>
              <a:path w="8380095" h="1292860">
                <a:moveTo>
                  <a:pt x="5753862" y="271125"/>
                </a:moveTo>
                <a:lnTo>
                  <a:pt x="5753862" y="76200"/>
                </a:lnTo>
                <a:lnTo>
                  <a:pt x="5737909" y="78675"/>
                </a:lnTo>
                <a:lnTo>
                  <a:pt x="5738622" y="299466"/>
                </a:lnTo>
                <a:lnTo>
                  <a:pt x="5751576" y="298631"/>
                </a:lnTo>
                <a:lnTo>
                  <a:pt x="5751576" y="271272"/>
                </a:lnTo>
                <a:lnTo>
                  <a:pt x="5753862" y="271125"/>
                </a:lnTo>
                <a:close/>
              </a:path>
              <a:path w="8380095" h="1292860">
                <a:moveTo>
                  <a:pt x="7075932" y="1106709"/>
                </a:moveTo>
                <a:lnTo>
                  <a:pt x="7075932" y="1078992"/>
                </a:lnTo>
                <a:lnTo>
                  <a:pt x="7070609" y="1105606"/>
                </a:lnTo>
                <a:lnTo>
                  <a:pt x="7070415" y="1105593"/>
                </a:lnTo>
                <a:lnTo>
                  <a:pt x="6983410" y="1073087"/>
                </a:lnTo>
                <a:lnTo>
                  <a:pt x="5738622" y="993648"/>
                </a:lnTo>
                <a:lnTo>
                  <a:pt x="5737912" y="1213688"/>
                </a:lnTo>
                <a:lnTo>
                  <a:pt x="5751576" y="1215798"/>
                </a:lnTo>
                <a:lnTo>
                  <a:pt x="5751576" y="1021842"/>
                </a:lnTo>
                <a:lnTo>
                  <a:pt x="5766054" y="1008126"/>
                </a:lnTo>
                <a:lnTo>
                  <a:pt x="5766054" y="1022769"/>
                </a:lnTo>
                <a:lnTo>
                  <a:pt x="7075932" y="1106709"/>
                </a:lnTo>
                <a:close/>
              </a:path>
              <a:path w="8380095" h="1292860">
                <a:moveTo>
                  <a:pt x="5766054" y="284226"/>
                </a:moveTo>
                <a:lnTo>
                  <a:pt x="5766009" y="270347"/>
                </a:lnTo>
                <a:lnTo>
                  <a:pt x="5751576" y="271272"/>
                </a:lnTo>
                <a:lnTo>
                  <a:pt x="5766054" y="284226"/>
                </a:lnTo>
                <a:close/>
              </a:path>
              <a:path w="8380095" h="1292860">
                <a:moveTo>
                  <a:pt x="5766054" y="297699"/>
                </a:moveTo>
                <a:lnTo>
                  <a:pt x="5766054" y="284226"/>
                </a:lnTo>
                <a:lnTo>
                  <a:pt x="5751576" y="271272"/>
                </a:lnTo>
                <a:lnTo>
                  <a:pt x="5751576" y="298631"/>
                </a:lnTo>
                <a:lnTo>
                  <a:pt x="5766054" y="297699"/>
                </a:lnTo>
                <a:close/>
              </a:path>
              <a:path w="8380095" h="1292860">
                <a:moveTo>
                  <a:pt x="5766054" y="1008126"/>
                </a:moveTo>
                <a:lnTo>
                  <a:pt x="5751576" y="1021842"/>
                </a:lnTo>
                <a:lnTo>
                  <a:pt x="5766007" y="1022766"/>
                </a:lnTo>
                <a:lnTo>
                  <a:pt x="5766054" y="1008126"/>
                </a:lnTo>
                <a:close/>
              </a:path>
              <a:path w="8380095" h="1292860">
                <a:moveTo>
                  <a:pt x="5766007" y="1022766"/>
                </a:moveTo>
                <a:lnTo>
                  <a:pt x="5751576" y="1021842"/>
                </a:lnTo>
                <a:lnTo>
                  <a:pt x="5751576" y="1215798"/>
                </a:lnTo>
                <a:lnTo>
                  <a:pt x="5753862" y="1216152"/>
                </a:lnTo>
                <a:lnTo>
                  <a:pt x="5753862" y="1244100"/>
                </a:lnTo>
                <a:lnTo>
                  <a:pt x="5765292" y="1245870"/>
                </a:lnTo>
                <a:lnTo>
                  <a:pt x="5766007" y="1022766"/>
                </a:lnTo>
                <a:close/>
              </a:path>
              <a:path w="8380095" h="1292860">
                <a:moveTo>
                  <a:pt x="5766054" y="1022769"/>
                </a:moveTo>
                <a:lnTo>
                  <a:pt x="5766054" y="1008126"/>
                </a:lnTo>
                <a:lnTo>
                  <a:pt x="5766007" y="1022766"/>
                </a:lnTo>
                <a:close/>
              </a:path>
              <a:path w="8380095" h="1292860">
                <a:moveTo>
                  <a:pt x="7070415" y="186758"/>
                </a:moveTo>
                <a:lnTo>
                  <a:pt x="5766009" y="270347"/>
                </a:lnTo>
                <a:lnTo>
                  <a:pt x="5766054" y="297699"/>
                </a:lnTo>
                <a:lnTo>
                  <a:pt x="6983586" y="219305"/>
                </a:lnTo>
                <a:lnTo>
                  <a:pt x="7070415" y="186758"/>
                </a:lnTo>
                <a:close/>
              </a:path>
              <a:path w="8380095" h="1292860">
                <a:moveTo>
                  <a:pt x="7075932" y="214489"/>
                </a:moveTo>
                <a:lnTo>
                  <a:pt x="7075932" y="213360"/>
                </a:lnTo>
                <a:lnTo>
                  <a:pt x="6983586" y="219305"/>
                </a:lnTo>
                <a:lnTo>
                  <a:pt x="6452616" y="418338"/>
                </a:lnTo>
                <a:lnTo>
                  <a:pt x="6528054" y="418338"/>
                </a:lnTo>
                <a:lnTo>
                  <a:pt x="6528054" y="390906"/>
                </a:lnTo>
                <a:lnTo>
                  <a:pt x="6603974" y="390906"/>
                </a:lnTo>
                <a:lnTo>
                  <a:pt x="7075932" y="214489"/>
                </a:lnTo>
                <a:close/>
              </a:path>
              <a:path w="8380095" h="1292860">
                <a:moveTo>
                  <a:pt x="8069580" y="891540"/>
                </a:moveTo>
                <a:lnTo>
                  <a:pt x="7959811" y="874503"/>
                </a:lnTo>
                <a:lnTo>
                  <a:pt x="7957566" y="901446"/>
                </a:lnTo>
                <a:lnTo>
                  <a:pt x="7780629" y="874104"/>
                </a:lnTo>
                <a:lnTo>
                  <a:pt x="6452616" y="874776"/>
                </a:lnTo>
                <a:lnTo>
                  <a:pt x="6528054" y="902960"/>
                </a:lnTo>
                <a:lnTo>
                  <a:pt x="6528054" y="902208"/>
                </a:lnTo>
                <a:lnTo>
                  <a:pt x="6532626" y="875538"/>
                </a:lnTo>
                <a:lnTo>
                  <a:pt x="6603874" y="902170"/>
                </a:lnTo>
                <a:lnTo>
                  <a:pt x="8068818" y="901446"/>
                </a:lnTo>
                <a:lnTo>
                  <a:pt x="8069580" y="891540"/>
                </a:lnTo>
                <a:close/>
              </a:path>
              <a:path w="8380095" h="1292860">
                <a:moveTo>
                  <a:pt x="6603974" y="390906"/>
                </a:moveTo>
                <a:lnTo>
                  <a:pt x="6528054" y="390906"/>
                </a:lnTo>
                <a:lnTo>
                  <a:pt x="6532626" y="417576"/>
                </a:lnTo>
                <a:lnTo>
                  <a:pt x="6603974" y="390906"/>
                </a:lnTo>
                <a:close/>
              </a:path>
              <a:path w="8380095" h="1292860">
                <a:moveTo>
                  <a:pt x="7957566" y="390906"/>
                </a:moveTo>
                <a:lnTo>
                  <a:pt x="6603874" y="390943"/>
                </a:lnTo>
                <a:lnTo>
                  <a:pt x="6532626" y="417576"/>
                </a:lnTo>
                <a:lnTo>
                  <a:pt x="6528054" y="390906"/>
                </a:lnTo>
                <a:lnTo>
                  <a:pt x="6528054" y="418338"/>
                </a:lnTo>
                <a:lnTo>
                  <a:pt x="7780822" y="418338"/>
                </a:lnTo>
                <a:lnTo>
                  <a:pt x="7957566" y="390906"/>
                </a:lnTo>
                <a:close/>
              </a:path>
              <a:path w="8380095" h="1292860">
                <a:moveTo>
                  <a:pt x="6603874" y="902170"/>
                </a:moveTo>
                <a:lnTo>
                  <a:pt x="6532626" y="875538"/>
                </a:lnTo>
                <a:lnTo>
                  <a:pt x="6528054" y="902208"/>
                </a:lnTo>
                <a:lnTo>
                  <a:pt x="6603874" y="902170"/>
                </a:lnTo>
                <a:close/>
              </a:path>
              <a:path w="8380095" h="1292860">
                <a:moveTo>
                  <a:pt x="7166609" y="1112520"/>
                </a:moveTo>
                <a:lnTo>
                  <a:pt x="6603974" y="902208"/>
                </a:lnTo>
                <a:lnTo>
                  <a:pt x="6528054" y="902208"/>
                </a:lnTo>
                <a:lnTo>
                  <a:pt x="6528054" y="902960"/>
                </a:lnTo>
                <a:lnTo>
                  <a:pt x="6983410" y="1073087"/>
                </a:lnTo>
                <a:lnTo>
                  <a:pt x="7075932" y="1078992"/>
                </a:lnTo>
                <a:lnTo>
                  <a:pt x="7075932" y="1106709"/>
                </a:lnTo>
                <a:lnTo>
                  <a:pt x="7166609" y="1112520"/>
                </a:lnTo>
                <a:close/>
              </a:path>
              <a:path w="8380095" h="1292860">
                <a:moveTo>
                  <a:pt x="7959852" y="418604"/>
                </a:moveTo>
                <a:lnTo>
                  <a:pt x="7959852" y="418338"/>
                </a:lnTo>
                <a:lnTo>
                  <a:pt x="7780629" y="418367"/>
                </a:lnTo>
                <a:lnTo>
                  <a:pt x="6838188" y="564642"/>
                </a:lnTo>
                <a:lnTo>
                  <a:pt x="6838188" y="568452"/>
                </a:lnTo>
                <a:lnTo>
                  <a:pt x="6948678" y="575512"/>
                </a:lnTo>
                <a:lnTo>
                  <a:pt x="6948678" y="547878"/>
                </a:lnTo>
                <a:lnTo>
                  <a:pt x="7074651" y="555994"/>
                </a:lnTo>
                <a:lnTo>
                  <a:pt x="7959852" y="418604"/>
                </a:lnTo>
                <a:close/>
              </a:path>
              <a:path w="8380095" h="1292860">
                <a:moveTo>
                  <a:pt x="8269224" y="660152"/>
                </a:moveTo>
                <a:lnTo>
                  <a:pt x="8269224" y="659892"/>
                </a:lnTo>
                <a:lnTo>
                  <a:pt x="8055459" y="646232"/>
                </a:lnTo>
                <a:lnTo>
                  <a:pt x="6838188" y="724662"/>
                </a:lnTo>
                <a:lnTo>
                  <a:pt x="6838188" y="728472"/>
                </a:lnTo>
                <a:lnTo>
                  <a:pt x="6948678" y="745545"/>
                </a:lnTo>
                <a:lnTo>
                  <a:pt x="6948678" y="745236"/>
                </a:lnTo>
                <a:lnTo>
                  <a:pt x="6950202" y="717804"/>
                </a:lnTo>
                <a:lnTo>
                  <a:pt x="7074651" y="737119"/>
                </a:lnTo>
                <a:lnTo>
                  <a:pt x="8269224" y="660152"/>
                </a:lnTo>
                <a:close/>
              </a:path>
              <a:path w="8380095" h="1292860">
                <a:moveTo>
                  <a:pt x="7074651" y="555994"/>
                </a:moveTo>
                <a:lnTo>
                  <a:pt x="6948678" y="547878"/>
                </a:lnTo>
                <a:lnTo>
                  <a:pt x="6950202" y="575310"/>
                </a:lnTo>
                <a:lnTo>
                  <a:pt x="7074651" y="555994"/>
                </a:lnTo>
                <a:close/>
              </a:path>
              <a:path w="8380095" h="1292860">
                <a:moveTo>
                  <a:pt x="8265335" y="632710"/>
                </a:moveTo>
                <a:lnTo>
                  <a:pt x="7074651" y="555994"/>
                </a:lnTo>
                <a:lnTo>
                  <a:pt x="6950202" y="575310"/>
                </a:lnTo>
                <a:lnTo>
                  <a:pt x="6948678" y="547878"/>
                </a:lnTo>
                <a:lnTo>
                  <a:pt x="6948678" y="575512"/>
                </a:lnTo>
                <a:lnTo>
                  <a:pt x="8055459" y="646232"/>
                </a:lnTo>
                <a:lnTo>
                  <a:pt x="8265335" y="632710"/>
                </a:lnTo>
                <a:close/>
              </a:path>
              <a:path w="8380095" h="1292860">
                <a:moveTo>
                  <a:pt x="7074651" y="737119"/>
                </a:moveTo>
                <a:lnTo>
                  <a:pt x="6950202" y="717804"/>
                </a:lnTo>
                <a:lnTo>
                  <a:pt x="6948678" y="745236"/>
                </a:lnTo>
                <a:lnTo>
                  <a:pt x="7074651" y="737119"/>
                </a:lnTo>
                <a:close/>
              </a:path>
              <a:path w="8380095" h="1292860">
                <a:moveTo>
                  <a:pt x="7956670" y="874015"/>
                </a:moveTo>
                <a:lnTo>
                  <a:pt x="7074651" y="737119"/>
                </a:lnTo>
                <a:lnTo>
                  <a:pt x="6948678" y="745236"/>
                </a:lnTo>
                <a:lnTo>
                  <a:pt x="6948678" y="745545"/>
                </a:lnTo>
                <a:lnTo>
                  <a:pt x="7780629" y="874104"/>
                </a:lnTo>
                <a:lnTo>
                  <a:pt x="7956670" y="874015"/>
                </a:lnTo>
                <a:close/>
              </a:path>
              <a:path w="8380095" h="1292860">
                <a:moveTo>
                  <a:pt x="7075932" y="1078992"/>
                </a:moveTo>
                <a:lnTo>
                  <a:pt x="6983410" y="1073087"/>
                </a:lnTo>
                <a:lnTo>
                  <a:pt x="7070415" y="1105593"/>
                </a:lnTo>
                <a:lnTo>
                  <a:pt x="7070609" y="1105606"/>
                </a:lnTo>
                <a:lnTo>
                  <a:pt x="7075932" y="1078992"/>
                </a:lnTo>
                <a:close/>
              </a:path>
              <a:path w="8380095" h="1292860">
                <a:moveTo>
                  <a:pt x="7075932" y="213360"/>
                </a:moveTo>
                <a:lnTo>
                  <a:pt x="7070609" y="186745"/>
                </a:lnTo>
                <a:lnTo>
                  <a:pt x="7070415" y="186758"/>
                </a:lnTo>
                <a:lnTo>
                  <a:pt x="6983586" y="219305"/>
                </a:lnTo>
                <a:lnTo>
                  <a:pt x="7075932" y="213360"/>
                </a:lnTo>
                <a:close/>
              </a:path>
              <a:path w="8380095" h="1292860">
                <a:moveTo>
                  <a:pt x="7166609" y="180594"/>
                </a:moveTo>
                <a:lnTo>
                  <a:pt x="7070609" y="186745"/>
                </a:lnTo>
                <a:lnTo>
                  <a:pt x="7075932" y="213360"/>
                </a:lnTo>
                <a:lnTo>
                  <a:pt x="7075932" y="214489"/>
                </a:lnTo>
                <a:lnTo>
                  <a:pt x="7166609" y="180594"/>
                </a:lnTo>
                <a:close/>
              </a:path>
              <a:path w="8380095" h="1292860">
                <a:moveTo>
                  <a:pt x="7959811" y="874503"/>
                </a:moveTo>
                <a:lnTo>
                  <a:pt x="7957566" y="874154"/>
                </a:lnTo>
                <a:lnTo>
                  <a:pt x="7780629" y="874104"/>
                </a:lnTo>
                <a:lnTo>
                  <a:pt x="7957566" y="901446"/>
                </a:lnTo>
                <a:lnTo>
                  <a:pt x="7959811" y="874503"/>
                </a:lnTo>
                <a:close/>
              </a:path>
              <a:path w="8380095" h="1292860">
                <a:moveTo>
                  <a:pt x="7959852" y="418338"/>
                </a:moveTo>
                <a:lnTo>
                  <a:pt x="7957566" y="390906"/>
                </a:lnTo>
                <a:lnTo>
                  <a:pt x="7780822" y="418338"/>
                </a:lnTo>
                <a:lnTo>
                  <a:pt x="7959852" y="418338"/>
                </a:lnTo>
                <a:close/>
              </a:path>
              <a:path w="8380095" h="1292860">
                <a:moveTo>
                  <a:pt x="7959852" y="874014"/>
                </a:moveTo>
                <a:lnTo>
                  <a:pt x="7956670" y="874015"/>
                </a:lnTo>
                <a:lnTo>
                  <a:pt x="7959811" y="874503"/>
                </a:lnTo>
                <a:lnTo>
                  <a:pt x="7959852" y="874014"/>
                </a:lnTo>
                <a:close/>
              </a:path>
              <a:path w="8380095" h="1292860">
                <a:moveTo>
                  <a:pt x="8069580" y="401574"/>
                </a:moveTo>
                <a:lnTo>
                  <a:pt x="8068818" y="390906"/>
                </a:lnTo>
                <a:lnTo>
                  <a:pt x="7957566" y="390906"/>
                </a:lnTo>
                <a:lnTo>
                  <a:pt x="7959852" y="418338"/>
                </a:lnTo>
                <a:lnTo>
                  <a:pt x="7959852" y="418604"/>
                </a:lnTo>
                <a:lnTo>
                  <a:pt x="8069580" y="401574"/>
                </a:lnTo>
                <a:close/>
              </a:path>
              <a:path w="8380095" h="1292860">
                <a:moveTo>
                  <a:pt x="8379714" y="653034"/>
                </a:moveTo>
                <a:lnTo>
                  <a:pt x="8379714" y="640080"/>
                </a:lnTo>
                <a:lnTo>
                  <a:pt x="8265335" y="632710"/>
                </a:lnTo>
                <a:lnTo>
                  <a:pt x="8055459" y="646232"/>
                </a:lnTo>
                <a:lnTo>
                  <a:pt x="8269224" y="659892"/>
                </a:lnTo>
                <a:lnTo>
                  <a:pt x="8269224" y="660152"/>
                </a:lnTo>
                <a:lnTo>
                  <a:pt x="8379714" y="653034"/>
                </a:lnTo>
                <a:close/>
              </a:path>
              <a:path w="8380095" h="1292860">
                <a:moveTo>
                  <a:pt x="8269224" y="632961"/>
                </a:moveTo>
                <a:lnTo>
                  <a:pt x="8269224" y="632460"/>
                </a:lnTo>
                <a:lnTo>
                  <a:pt x="8265335" y="632710"/>
                </a:lnTo>
                <a:lnTo>
                  <a:pt x="8269224" y="632961"/>
                </a:lnTo>
                <a:close/>
              </a:path>
            </a:pathLst>
          </a:custGeom>
          <a:solidFill>
            <a:srgbClr val="A985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 name="object 7"/>
          <p:cNvSpPr txBox="1"/>
          <p:nvPr/>
        </p:nvSpPr>
        <p:spPr>
          <a:xfrm>
            <a:off x="3772079" y="1144016"/>
            <a:ext cx="4721860" cy="421005"/>
          </a:xfrm>
          <a:prstGeom prst="rect">
            <a:avLst/>
          </a:prstGeom>
        </p:spPr>
        <p:txBody>
          <a:bodyPr vert="horz" wrap="square" lIns="0" tIns="11430" rIns="0" bIns="0" rtlCol="0">
            <a:spAutoFit/>
          </a:bodyPr>
          <a:lstStyle/>
          <a:p>
            <a:pPr marL="12700">
              <a:lnSpc>
                <a:spcPct val="100000"/>
              </a:lnSpc>
              <a:spcBef>
                <a:spcPts val="90"/>
              </a:spcBef>
            </a:pPr>
            <a:r>
              <a:rPr sz="2600" b="1" spc="-140" dirty="0">
                <a:latin typeface="Meiryo UI" panose="020B0604030504040204" pitchFamily="50" charset="-128"/>
                <a:ea typeface="Meiryo UI" panose="020B0604030504040204" pitchFamily="50" charset="-128"/>
                <a:cs typeface="Noto Sans CJK JP Regular"/>
              </a:rPr>
              <a:t>世界に先駆けた脳情報産業の創造</a:t>
            </a:r>
            <a:endParaRPr sz="2600" b="1" dirty="0">
              <a:latin typeface="Meiryo UI" panose="020B0604030504040204" pitchFamily="50" charset="-128"/>
              <a:ea typeface="Meiryo UI" panose="020B0604030504040204" pitchFamily="50" charset="-128"/>
              <a:cs typeface="Noto Sans CJK JP Regular"/>
            </a:endParaRPr>
          </a:p>
        </p:txBody>
      </p:sp>
      <p:sp>
        <p:nvSpPr>
          <p:cNvPr id="11" name="object 8"/>
          <p:cNvSpPr/>
          <p:nvPr/>
        </p:nvSpPr>
        <p:spPr>
          <a:xfrm>
            <a:off x="2663889" y="4677155"/>
            <a:ext cx="6872478" cy="1864614"/>
          </a:xfrm>
          <a:prstGeom prst="rect">
            <a:avLst/>
          </a:prstGeom>
          <a:blipFill>
            <a:blip r:embed="rId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 name="object 9"/>
          <p:cNvSpPr/>
          <p:nvPr/>
        </p:nvSpPr>
        <p:spPr>
          <a:xfrm>
            <a:off x="2660841" y="4673346"/>
            <a:ext cx="6878955" cy="1872614"/>
          </a:xfrm>
          <a:custGeom>
            <a:avLst/>
            <a:gdLst/>
            <a:ahLst/>
            <a:cxnLst/>
            <a:rect l="l" t="t" r="r" b="b"/>
            <a:pathLst>
              <a:path w="6878955" h="1872615">
                <a:moveTo>
                  <a:pt x="2517648" y="327660"/>
                </a:moveTo>
                <a:lnTo>
                  <a:pt x="0" y="327660"/>
                </a:lnTo>
                <a:lnTo>
                  <a:pt x="0" y="1872234"/>
                </a:lnTo>
                <a:lnTo>
                  <a:pt x="3048" y="1872234"/>
                </a:lnTo>
                <a:lnTo>
                  <a:pt x="3048" y="334518"/>
                </a:lnTo>
                <a:lnTo>
                  <a:pt x="6857" y="331470"/>
                </a:lnTo>
                <a:lnTo>
                  <a:pt x="6857" y="334518"/>
                </a:lnTo>
                <a:lnTo>
                  <a:pt x="2513837" y="334518"/>
                </a:lnTo>
                <a:lnTo>
                  <a:pt x="2513837" y="331470"/>
                </a:lnTo>
                <a:lnTo>
                  <a:pt x="2517648" y="327660"/>
                </a:lnTo>
                <a:close/>
              </a:path>
              <a:path w="6878955" h="1872615">
                <a:moveTo>
                  <a:pt x="6857" y="334518"/>
                </a:moveTo>
                <a:lnTo>
                  <a:pt x="6857" y="331470"/>
                </a:lnTo>
                <a:lnTo>
                  <a:pt x="3048" y="334518"/>
                </a:lnTo>
                <a:lnTo>
                  <a:pt x="6857" y="334518"/>
                </a:lnTo>
                <a:close/>
              </a:path>
              <a:path w="6878955" h="1872615">
                <a:moveTo>
                  <a:pt x="6857" y="1865376"/>
                </a:moveTo>
                <a:lnTo>
                  <a:pt x="6857" y="334518"/>
                </a:lnTo>
                <a:lnTo>
                  <a:pt x="3048" y="334518"/>
                </a:lnTo>
                <a:lnTo>
                  <a:pt x="3048" y="1865376"/>
                </a:lnTo>
                <a:lnTo>
                  <a:pt x="6857" y="1865376"/>
                </a:lnTo>
                <a:close/>
              </a:path>
              <a:path w="6878955" h="1872615">
                <a:moveTo>
                  <a:pt x="6875526" y="1865376"/>
                </a:moveTo>
                <a:lnTo>
                  <a:pt x="3048" y="1865376"/>
                </a:lnTo>
                <a:lnTo>
                  <a:pt x="6857" y="1868423"/>
                </a:lnTo>
                <a:lnTo>
                  <a:pt x="6858" y="1872234"/>
                </a:lnTo>
                <a:lnTo>
                  <a:pt x="6871716" y="1872233"/>
                </a:lnTo>
                <a:lnTo>
                  <a:pt x="6871716" y="1868423"/>
                </a:lnTo>
                <a:lnTo>
                  <a:pt x="6875526" y="1865376"/>
                </a:lnTo>
                <a:close/>
              </a:path>
              <a:path w="6878955" h="1872615">
                <a:moveTo>
                  <a:pt x="6858" y="1872234"/>
                </a:moveTo>
                <a:lnTo>
                  <a:pt x="6857" y="1868423"/>
                </a:lnTo>
                <a:lnTo>
                  <a:pt x="3048" y="1865376"/>
                </a:lnTo>
                <a:lnTo>
                  <a:pt x="3048" y="1872234"/>
                </a:lnTo>
                <a:lnTo>
                  <a:pt x="6858" y="1872234"/>
                </a:lnTo>
                <a:close/>
              </a:path>
              <a:path w="6878955" h="1872615">
                <a:moveTo>
                  <a:pt x="4822698" y="241553"/>
                </a:moveTo>
                <a:lnTo>
                  <a:pt x="4822698" y="239267"/>
                </a:lnTo>
                <a:lnTo>
                  <a:pt x="3439667" y="0"/>
                </a:lnTo>
                <a:lnTo>
                  <a:pt x="2055876" y="239268"/>
                </a:lnTo>
                <a:lnTo>
                  <a:pt x="2056638" y="241554"/>
                </a:lnTo>
                <a:lnTo>
                  <a:pt x="2083308" y="241554"/>
                </a:lnTo>
                <a:lnTo>
                  <a:pt x="2083308" y="234696"/>
                </a:lnTo>
                <a:lnTo>
                  <a:pt x="2123681" y="234696"/>
                </a:lnTo>
                <a:lnTo>
                  <a:pt x="3438905" y="6989"/>
                </a:lnTo>
                <a:lnTo>
                  <a:pt x="3438905" y="6857"/>
                </a:lnTo>
                <a:lnTo>
                  <a:pt x="3439667" y="6857"/>
                </a:lnTo>
                <a:lnTo>
                  <a:pt x="3439667" y="6989"/>
                </a:lnTo>
                <a:lnTo>
                  <a:pt x="4754892" y="234695"/>
                </a:lnTo>
                <a:lnTo>
                  <a:pt x="4795266" y="234695"/>
                </a:lnTo>
                <a:lnTo>
                  <a:pt x="4795266" y="241553"/>
                </a:lnTo>
                <a:lnTo>
                  <a:pt x="4822698" y="241553"/>
                </a:lnTo>
                <a:close/>
              </a:path>
              <a:path w="6878955" h="1872615">
                <a:moveTo>
                  <a:pt x="2123681" y="234696"/>
                </a:moveTo>
                <a:lnTo>
                  <a:pt x="2083308" y="234696"/>
                </a:lnTo>
                <a:lnTo>
                  <a:pt x="2084070" y="241554"/>
                </a:lnTo>
                <a:lnTo>
                  <a:pt x="2123681" y="234696"/>
                </a:lnTo>
                <a:close/>
              </a:path>
              <a:path w="6878955" h="1872615">
                <a:moveTo>
                  <a:pt x="2084070" y="241554"/>
                </a:moveTo>
                <a:lnTo>
                  <a:pt x="2083308" y="234696"/>
                </a:lnTo>
                <a:lnTo>
                  <a:pt x="2083308" y="241554"/>
                </a:lnTo>
                <a:lnTo>
                  <a:pt x="2084070" y="241554"/>
                </a:lnTo>
                <a:close/>
              </a:path>
              <a:path w="6878955" h="1872615">
                <a:moveTo>
                  <a:pt x="2520696" y="334518"/>
                </a:moveTo>
                <a:lnTo>
                  <a:pt x="2520696" y="234695"/>
                </a:lnTo>
                <a:lnTo>
                  <a:pt x="2123681" y="234696"/>
                </a:lnTo>
                <a:lnTo>
                  <a:pt x="2084070" y="241554"/>
                </a:lnTo>
                <a:lnTo>
                  <a:pt x="2513837" y="241554"/>
                </a:lnTo>
                <a:lnTo>
                  <a:pt x="2513837" y="237743"/>
                </a:lnTo>
                <a:lnTo>
                  <a:pt x="2517648" y="241554"/>
                </a:lnTo>
                <a:lnTo>
                  <a:pt x="2517648" y="334518"/>
                </a:lnTo>
                <a:lnTo>
                  <a:pt x="2520696" y="334518"/>
                </a:lnTo>
                <a:close/>
              </a:path>
              <a:path w="6878955" h="1872615">
                <a:moveTo>
                  <a:pt x="2517648" y="241554"/>
                </a:moveTo>
                <a:lnTo>
                  <a:pt x="2513837" y="237743"/>
                </a:lnTo>
                <a:lnTo>
                  <a:pt x="2513837" y="241554"/>
                </a:lnTo>
                <a:lnTo>
                  <a:pt x="2517648" y="241554"/>
                </a:lnTo>
                <a:close/>
              </a:path>
              <a:path w="6878955" h="1872615">
                <a:moveTo>
                  <a:pt x="2517648" y="327660"/>
                </a:moveTo>
                <a:lnTo>
                  <a:pt x="2517648" y="241554"/>
                </a:lnTo>
                <a:lnTo>
                  <a:pt x="2513837" y="241554"/>
                </a:lnTo>
                <a:lnTo>
                  <a:pt x="2513837" y="327660"/>
                </a:lnTo>
                <a:lnTo>
                  <a:pt x="2517648" y="327660"/>
                </a:lnTo>
                <a:close/>
              </a:path>
              <a:path w="6878955" h="1872615">
                <a:moveTo>
                  <a:pt x="2517648" y="334518"/>
                </a:moveTo>
                <a:lnTo>
                  <a:pt x="2517648" y="327660"/>
                </a:lnTo>
                <a:lnTo>
                  <a:pt x="2513837" y="331470"/>
                </a:lnTo>
                <a:lnTo>
                  <a:pt x="2513837" y="334518"/>
                </a:lnTo>
                <a:lnTo>
                  <a:pt x="2517648" y="334518"/>
                </a:lnTo>
                <a:close/>
              </a:path>
              <a:path w="6878955" h="1872615">
                <a:moveTo>
                  <a:pt x="3439286" y="6923"/>
                </a:moveTo>
                <a:lnTo>
                  <a:pt x="3438905" y="6857"/>
                </a:lnTo>
                <a:lnTo>
                  <a:pt x="3438905" y="6989"/>
                </a:lnTo>
                <a:lnTo>
                  <a:pt x="3439286" y="6923"/>
                </a:lnTo>
                <a:close/>
              </a:path>
              <a:path w="6878955" h="1872615">
                <a:moveTo>
                  <a:pt x="3439667" y="6989"/>
                </a:moveTo>
                <a:lnTo>
                  <a:pt x="3439667" y="6857"/>
                </a:lnTo>
                <a:lnTo>
                  <a:pt x="3439286" y="6923"/>
                </a:lnTo>
                <a:lnTo>
                  <a:pt x="3439667" y="6989"/>
                </a:lnTo>
                <a:close/>
              </a:path>
              <a:path w="6878955" h="1872615">
                <a:moveTo>
                  <a:pt x="4794504" y="241553"/>
                </a:moveTo>
                <a:lnTo>
                  <a:pt x="4754892" y="234695"/>
                </a:lnTo>
                <a:lnTo>
                  <a:pt x="4357878" y="234695"/>
                </a:lnTo>
                <a:lnTo>
                  <a:pt x="4357878" y="334517"/>
                </a:lnTo>
                <a:lnTo>
                  <a:pt x="4361688" y="334517"/>
                </a:lnTo>
                <a:lnTo>
                  <a:pt x="4361688" y="241553"/>
                </a:lnTo>
                <a:lnTo>
                  <a:pt x="4364736" y="237743"/>
                </a:lnTo>
                <a:lnTo>
                  <a:pt x="4364736" y="241553"/>
                </a:lnTo>
                <a:lnTo>
                  <a:pt x="4794504" y="241553"/>
                </a:lnTo>
                <a:close/>
              </a:path>
              <a:path w="6878955" h="1872615">
                <a:moveTo>
                  <a:pt x="4364736" y="241553"/>
                </a:moveTo>
                <a:lnTo>
                  <a:pt x="4364736" y="237743"/>
                </a:lnTo>
                <a:lnTo>
                  <a:pt x="4361688" y="241553"/>
                </a:lnTo>
                <a:lnTo>
                  <a:pt x="4364736" y="241553"/>
                </a:lnTo>
                <a:close/>
              </a:path>
              <a:path w="6878955" h="1872615">
                <a:moveTo>
                  <a:pt x="4364736" y="327659"/>
                </a:moveTo>
                <a:lnTo>
                  <a:pt x="4364736" y="241553"/>
                </a:lnTo>
                <a:lnTo>
                  <a:pt x="4361688" y="241553"/>
                </a:lnTo>
                <a:lnTo>
                  <a:pt x="4361688" y="327659"/>
                </a:lnTo>
                <a:lnTo>
                  <a:pt x="4364736" y="327659"/>
                </a:lnTo>
                <a:close/>
              </a:path>
              <a:path w="6878955" h="1872615">
                <a:moveTo>
                  <a:pt x="6878574" y="1872233"/>
                </a:moveTo>
                <a:lnTo>
                  <a:pt x="6878574" y="327659"/>
                </a:lnTo>
                <a:lnTo>
                  <a:pt x="4361688" y="327659"/>
                </a:lnTo>
                <a:lnTo>
                  <a:pt x="4364736" y="331469"/>
                </a:lnTo>
                <a:lnTo>
                  <a:pt x="4364736" y="334517"/>
                </a:lnTo>
                <a:lnTo>
                  <a:pt x="6871716" y="334517"/>
                </a:lnTo>
                <a:lnTo>
                  <a:pt x="6871716" y="331469"/>
                </a:lnTo>
                <a:lnTo>
                  <a:pt x="6875526" y="334517"/>
                </a:lnTo>
                <a:lnTo>
                  <a:pt x="6875526" y="1872233"/>
                </a:lnTo>
                <a:lnTo>
                  <a:pt x="6878574" y="1872233"/>
                </a:lnTo>
                <a:close/>
              </a:path>
              <a:path w="6878955" h="1872615">
                <a:moveTo>
                  <a:pt x="4364736" y="334517"/>
                </a:moveTo>
                <a:lnTo>
                  <a:pt x="4364736" y="331469"/>
                </a:lnTo>
                <a:lnTo>
                  <a:pt x="4361688" y="327659"/>
                </a:lnTo>
                <a:lnTo>
                  <a:pt x="4361688" y="334517"/>
                </a:lnTo>
                <a:lnTo>
                  <a:pt x="4364736" y="334517"/>
                </a:lnTo>
                <a:close/>
              </a:path>
              <a:path w="6878955" h="1872615">
                <a:moveTo>
                  <a:pt x="4795266" y="234695"/>
                </a:moveTo>
                <a:lnTo>
                  <a:pt x="4754892" y="234695"/>
                </a:lnTo>
                <a:lnTo>
                  <a:pt x="4794504" y="241553"/>
                </a:lnTo>
                <a:lnTo>
                  <a:pt x="4795266" y="234695"/>
                </a:lnTo>
                <a:close/>
              </a:path>
              <a:path w="6878955" h="1872615">
                <a:moveTo>
                  <a:pt x="4795266" y="241553"/>
                </a:moveTo>
                <a:lnTo>
                  <a:pt x="4795266" y="234695"/>
                </a:lnTo>
                <a:lnTo>
                  <a:pt x="4794504" y="241553"/>
                </a:lnTo>
                <a:lnTo>
                  <a:pt x="4795266" y="241553"/>
                </a:lnTo>
                <a:close/>
              </a:path>
              <a:path w="6878955" h="1872615">
                <a:moveTo>
                  <a:pt x="6875526" y="334517"/>
                </a:moveTo>
                <a:lnTo>
                  <a:pt x="6871716" y="331469"/>
                </a:lnTo>
                <a:lnTo>
                  <a:pt x="6871716" y="334517"/>
                </a:lnTo>
                <a:lnTo>
                  <a:pt x="6875526" y="334517"/>
                </a:lnTo>
                <a:close/>
              </a:path>
              <a:path w="6878955" h="1872615">
                <a:moveTo>
                  <a:pt x="6875526" y="1865376"/>
                </a:moveTo>
                <a:lnTo>
                  <a:pt x="6875526" y="334517"/>
                </a:lnTo>
                <a:lnTo>
                  <a:pt x="6871716" y="334517"/>
                </a:lnTo>
                <a:lnTo>
                  <a:pt x="6871716" y="1865376"/>
                </a:lnTo>
                <a:lnTo>
                  <a:pt x="6875526" y="1865376"/>
                </a:lnTo>
                <a:close/>
              </a:path>
              <a:path w="6878955" h="1872615">
                <a:moveTo>
                  <a:pt x="6875526" y="1872233"/>
                </a:moveTo>
                <a:lnTo>
                  <a:pt x="6875526" y="1865376"/>
                </a:lnTo>
                <a:lnTo>
                  <a:pt x="6871716" y="1868423"/>
                </a:lnTo>
                <a:lnTo>
                  <a:pt x="6871716" y="1872233"/>
                </a:lnTo>
                <a:lnTo>
                  <a:pt x="6875526" y="1872233"/>
                </a:lnTo>
                <a:close/>
              </a:path>
            </a:pathLst>
          </a:custGeom>
          <a:solidFill>
            <a:srgbClr val="70AD47"/>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 name="object 10"/>
          <p:cNvSpPr/>
          <p:nvPr/>
        </p:nvSpPr>
        <p:spPr>
          <a:xfrm>
            <a:off x="1012635" y="1734566"/>
            <a:ext cx="3205733" cy="3175000"/>
          </a:xfrm>
          <a:prstGeom prst="rect">
            <a:avLst/>
          </a:prstGeom>
          <a:blipFill>
            <a:blip r:embed="rId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 name="object 11"/>
          <p:cNvSpPr/>
          <p:nvPr/>
        </p:nvSpPr>
        <p:spPr>
          <a:xfrm>
            <a:off x="1008825" y="1730501"/>
            <a:ext cx="3213735" cy="3183255"/>
          </a:xfrm>
          <a:custGeom>
            <a:avLst/>
            <a:gdLst/>
            <a:ahLst/>
            <a:cxnLst/>
            <a:rect l="l" t="t" r="r" b="b"/>
            <a:pathLst>
              <a:path w="3213735" h="3183254">
                <a:moveTo>
                  <a:pt x="2718816" y="1191005"/>
                </a:moveTo>
                <a:lnTo>
                  <a:pt x="2718816" y="0"/>
                </a:lnTo>
                <a:lnTo>
                  <a:pt x="0" y="0"/>
                </a:lnTo>
                <a:lnTo>
                  <a:pt x="0" y="3182874"/>
                </a:lnTo>
                <a:lnTo>
                  <a:pt x="3810" y="3182874"/>
                </a:lnTo>
                <a:lnTo>
                  <a:pt x="3810" y="6858"/>
                </a:lnTo>
                <a:lnTo>
                  <a:pt x="6857" y="3048"/>
                </a:lnTo>
                <a:lnTo>
                  <a:pt x="6857" y="6858"/>
                </a:lnTo>
                <a:lnTo>
                  <a:pt x="2711958" y="6857"/>
                </a:lnTo>
                <a:lnTo>
                  <a:pt x="2711958" y="3047"/>
                </a:lnTo>
                <a:lnTo>
                  <a:pt x="2715768" y="6857"/>
                </a:lnTo>
                <a:lnTo>
                  <a:pt x="2715768" y="1191005"/>
                </a:lnTo>
                <a:lnTo>
                  <a:pt x="2718816" y="1191005"/>
                </a:lnTo>
                <a:close/>
              </a:path>
              <a:path w="3213735" h="3183254">
                <a:moveTo>
                  <a:pt x="6857" y="6858"/>
                </a:moveTo>
                <a:lnTo>
                  <a:pt x="6857" y="3048"/>
                </a:lnTo>
                <a:lnTo>
                  <a:pt x="3810" y="6858"/>
                </a:lnTo>
                <a:lnTo>
                  <a:pt x="6857" y="6858"/>
                </a:lnTo>
                <a:close/>
              </a:path>
              <a:path w="3213735" h="3183254">
                <a:moveTo>
                  <a:pt x="6858" y="3176016"/>
                </a:moveTo>
                <a:lnTo>
                  <a:pt x="6857" y="6858"/>
                </a:lnTo>
                <a:lnTo>
                  <a:pt x="3810" y="6858"/>
                </a:lnTo>
                <a:lnTo>
                  <a:pt x="3810" y="3176016"/>
                </a:lnTo>
                <a:lnTo>
                  <a:pt x="6858" y="3176016"/>
                </a:lnTo>
                <a:close/>
              </a:path>
              <a:path w="3213735" h="3183254">
                <a:moveTo>
                  <a:pt x="2715768" y="3176016"/>
                </a:moveTo>
                <a:lnTo>
                  <a:pt x="3810" y="3176016"/>
                </a:lnTo>
                <a:lnTo>
                  <a:pt x="6858" y="3179064"/>
                </a:lnTo>
                <a:lnTo>
                  <a:pt x="6857" y="3182874"/>
                </a:lnTo>
                <a:lnTo>
                  <a:pt x="2711958" y="3182874"/>
                </a:lnTo>
                <a:lnTo>
                  <a:pt x="2711958" y="3179064"/>
                </a:lnTo>
                <a:lnTo>
                  <a:pt x="2715768" y="3176016"/>
                </a:lnTo>
                <a:close/>
              </a:path>
              <a:path w="3213735" h="3183254">
                <a:moveTo>
                  <a:pt x="6857" y="3182874"/>
                </a:moveTo>
                <a:lnTo>
                  <a:pt x="6858" y="3179064"/>
                </a:lnTo>
                <a:lnTo>
                  <a:pt x="3810" y="3176016"/>
                </a:lnTo>
                <a:lnTo>
                  <a:pt x="3810" y="3182874"/>
                </a:lnTo>
                <a:lnTo>
                  <a:pt x="6857" y="3182874"/>
                </a:lnTo>
                <a:close/>
              </a:path>
              <a:path w="3213735" h="3183254">
                <a:moveTo>
                  <a:pt x="2715768" y="6857"/>
                </a:moveTo>
                <a:lnTo>
                  <a:pt x="2711958" y="3047"/>
                </a:lnTo>
                <a:lnTo>
                  <a:pt x="2711958" y="6857"/>
                </a:lnTo>
                <a:lnTo>
                  <a:pt x="2715768" y="6857"/>
                </a:lnTo>
                <a:close/>
              </a:path>
              <a:path w="3213735" h="3183254">
                <a:moveTo>
                  <a:pt x="2718816" y="1197863"/>
                </a:moveTo>
                <a:lnTo>
                  <a:pt x="2718816" y="1194053"/>
                </a:lnTo>
                <a:lnTo>
                  <a:pt x="2715768" y="1191005"/>
                </a:lnTo>
                <a:lnTo>
                  <a:pt x="2715768" y="6857"/>
                </a:lnTo>
                <a:lnTo>
                  <a:pt x="2711958" y="6857"/>
                </a:lnTo>
                <a:lnTo>
                  <a:pt x="2711958" y="1197863"/>
                </a:lnTo>
                <a:lnTo>
                  <a:pt x="2718816" y="1197863"/>
                </a:lnTo>
                <a:close/>
              </a:path>
              <a:path w="3213735" h="3183254">
                <a:moveTo>
                  <a:pt x="2920746" y="2365688"/>
                </a:moveTo>
                <a:lnTo>
                  <a:pt x="2920746" y="1985010"/>
                </a:lnTo>
                <a:lnTo>
                  <a:pt x="2711958" y="1985010"/>
                </a:lnTo>
                <a:lnTo>
                  <a:pt x="2711958" y="3176016"/>
                </a:lnTo>
                <a:lnTo>
                  <a:pt x="2715768" y="3176016"/>
                </a:lnTo>
                <a:lnTo>
                  <a:pt x="2715768" y="1991868"/>
                </a:lnTo>
                <a:lnTo>
                  <a:pt x="2718816" y="1988058"/>
                </a:lnTo>
                <a:lnTo>
                  <a:pt x="2718816" y="1991868"/>
                </a:lnTo>
                <a:lnTo>
                  <a:pt x="2913888" y="1991868"/>
                </a:lnTo>
                <a:lnTo>
                  <a:pt x="2913888" y="1988058"/>
                </a:lnTo>
                <a:lnTo>
                  <a:pt x="2916936" y="1991868"/>
                </a:lnTo>
                <a:lnTo>
                  <a:pt x="2916936" y="2376027"/>
                </a:lnTo>
                <a:lnTo>
                  <a:pt x="2920746" y="2365688"/>
                </a:lnTo>
                <a:close/>
              </a:path>
              <a:path w="3213735" h="3183254">
                <a:moveTo>
                  <a:pt x="2718816" y="3182874"/>
                </a:moveTo>
                <a:lnTo>
                  <a:pt x="2718816" y="1991868"/>
                </a:lnTo>
                <a:lnTo>
                  <a:pt x="2715768" y="1991868"/>
                </a:lnTo>
                <a:lnTo>
                  <a:pt x="2715768" y="3176016"/>
                </a:lnTo>
                <a:lnTo>
                  <a:pt x="2711958" y="3179064"/>
                </a:lnTo>
                <a:lnTo>
                  <a:pt x="2711958" y="3182874"/>
                </a:lnTo>
                <a:lnTo>
                  <a:pt x="2718816" y="3182874"/>
                </a:lnTo>
                <a:close/>
              </a:path>
              <a:path w="3213735" h="3183254">
                <a:moveTo>
                  <a:pt x="2916936" y="1191005"/>
                </a:moveTo>
                <a:lnTo>
                  <a:pt x="2715768" y="1191005"/>
                </a:lnTo>
                <a:lnTo>
                  <a:pt x="2718816" y="1194053"/>
                </a:lnTo>
                <a:lnTo>
                  <a:pt x="2718816" y="1197863"/>
                </a:lnTo>
                <a:lnTo>
                  <a:pt x="2913888" y="1197863"/>
                </a:lnTo>
                <a:lnTo>
                  <a:pt x="2913888" y="1194053"/>
                </a:lnTo>
                <a:lnTo>
                  <a:pt x="2916936" y="1191005"/>
                </a:lnTo>
                <a:close/>
              </a:path>
              <a:path w="3213735" h="3183254">
                <a:moveTo>
                  <a:pt x="2718816" y="1991868"/>
                </a:moveTo>
                <a:lnTo>
                  <a:pt x="2718816" y="1988058"/>
                </a:lnTo>
                <a:lnTo>
                  <a:pt x="2715768" y="1991868"/>
                </a:lnTo>
                <a:lnTo>
                  <a:pt x="2718816" y="1991868"/>
                </a:lnTo>
                <a:close/>
              </a:path>
              <a:path w="3213735" h="3183254">
                <a:moveTo>
                  <a:pt x="3213354" y="1591055"/>
                </a:moveTo>
                <a:lnTo>
                  <a:pt x="2913888" y="778001"/>
                </a:lnTo>
                <a:lnTo>
                  <a:pt x="2913888" y="798575"/>
                </a:lnTo>
                <a:lnTo>
                  <a:pt x="2920746" y="797051"/>
                </a:lnTo>
                <a:lnTo>
                  <a:pt x="2920746" y="817185"/>
                </a:lnTo>
                <a:lnTo>
                  <a:pt x="3206074" y="1591436"/>
                </a:lnTo>
                <a:lnTo>
                  <a:pt x="3206496" y="1590293"/>
                </a:lnTo>
                <a:lnTo>
                  <a:pt x="3206496" y="1609693"/>
                </a:lnTo>
                <a:lnTo>
                  <a:pt x="3213354" y="1591055"/>
                </a:lnTo>
                <a:close/>
              </a:path>
              <a:path w="3213735" h="3183254">
                <a:moveTo>
                  <a:pt x="2920746" y="817185"/>
                </a:moveTo>
                <a:lnTo>
                  <a:pt x="2920746" y="797051"/>
                </a:lnTo>
                <a:lnTo>
                  <a:pt x="2913888" y="798575"/>
                </a:lnTo>
                <a:lnTo>
                  <a:pt x="2920746" y="817185"/>
                </a:lnTo>
                <a:close/>
              </a:path>
              <a:path w="3213735" h="3183254">
                <a:moveTo>
                  <a:pt x="2920746" y="1197863"/>
                </a:moveTo>
                <a:lnTo>
                  <a:pt x="2920746" y="817185"/>
                </a:lnTo>
                <a:lnTo>
                  <a:pt x="2913888" y="798575"/>
                </a:lnTo>
                <a:lnTo>
                  <a:pt x="2913888" y="1191005"/>
                </a:lnTo>
                <a:lnTo>
                  <a:pt x="2916936" y="1191005"/>
                </a:lnTo>
                <a:lnTo>
                  <a:pt x="2916936" y="1197863"/>
                </a:lnTo>
                <a:lnTo>
                  <a:pt x="2920746" y="1197863"/>
                </a:lnTo>
                <a:close/>
              </a:path>
              <a:path w="3213735" h="3183254">
                <a:moveTo>
                  <a:pt x="2916936" y="1197863"/>
                </a:moveTo>
                <a:lnTo>
                  <a:pt x="2916936" y="1191005"/>
                </a:lnTo>
                <a:lnTo>
                  <a:pt x="2913888" y="1194053"/>
                </a:lnTo>
                <a:lnTo>
                  <a:pt x="2913888" y="1197863"/>
                </a:lnTo>
                <a:lnTo>
                  <a:pt x="2916936" y="1197863"/>
                </a:lnTo>
                <a:close/>
              </a:path>
              <a:path w="3213735" h="3183254">
                <a:moveTo>
                  <a:pt x="2916936" y="1991868"/>
                </a:moveTo>
                <a:lnTo>
                  <a:pt x="2913888" y="1988058"/>
                </a:lnTo>
                <a:lnTo>
                  <a:pt x="2913888" y="1991868"/>
                </a:lnTo>
                <a:lnTo>
                  <a:pt x="2916936" y="1991868"/>
                </a:lnTo>
                <a:close/>
              </a:path>
              <a:path w="3213735" h="3183254">
                <a:moveTo>
                  <a:pt x="2916936" y="2376027"/>
                </a:moveTo>
                <a:lnTo>
                  <a:pt x="2916936" y="1991868"/>
                </a:lnTo>
                <a:lnTo>
                  <a:pt x="2913888" y="1991868"/>
                </a:lnTo>
                <a:lnTo>
                  <a:pt x="2913888" y="2384298"/>
                </a:lnTo>
                <a:lnTo>
                  <a:pt x="2916936" y="2376027"/>
                </a:lnTo>
                <a:close/>
              </a:path>
              <a:path w="3213735" h="3183254">
                <a:moveTo>
                  <a:pt x="3206496" y="1609693"/>
                </a:moveTo>
                <a:lnTo>
                  <a:pt x="3206496" y="1592580"/>
                </a:lnTo>
                <a:lnTo>
                  <a:pt x="3206074" y="1591436"/>
                </a:lnTo>
                <a:lnTo>
                  <a:pt x="2913888" y="2384298"/>
                </a:lnTo>
                <a:lnTo>
                  <a:pt x="2920746" y="2385060"/>
                </a:lnTo>
                <a:lnTo>
                  <a:pt x="2920746" y="2386234"/>
                </a:lnTo>
                <a:lnTo>
                  <a:pt x="3206496" y="1609693"/>
                </a:lnTo>
                <a:close/>
              </a:path>
              <a:path w="3213735" h="3183254">
                <a:moveTo>
                  <a:pt x="2920746" y="2386234"/>
                </a:moveTo>
                <a:lnTo>
                  <a:pt x="2920746" y="2385060"/>
                </a:lnTo>
                <a:lnTo>
                  <a:pt x="2913888" y="2384298"/>
                </a:lnTo>
                <a:lnTo>
                  <a:pt x="2913888" y="2404872"/>
                </a:lnTo>
                <a:lnTo>
                  <a:pt x="2920746" y="2386234"/>
                </a:lnTo>
                <a:close/>
              </a:path>
              <a:path w="3213735" h="3183254">
                <a:moveTo>
                  <a:pt x="3206496" y="1592580"/>
                </a:moveTo>
                <a:lnTo>
                  <a:pt x="3206496" y="1590293"/>
                </a:lnTo>
                <a:lnTo>
                  <a:pt x="3206074" y="1591436"/>
                </a:lnTo>
                <a:lnTo>
                  <a:pt x="3206496" y="1592580"/>
                </a:lnTo>
                <a:close/>
              </a:path>
            </a:pathLst>
          </a:custGeom>
          <a:solidFill>
            <a:srgbClr val="4472C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 name="object 13"/>
          <p:cNvSpPr/>
          <p:nvPr/>
        </p:nvSpPr>
        <p:spPr>
          <a:xfrm>
            <a:off x="2343849" y="3153155"/>
            <a:ext cx="698131" cy="456437"/>
          </a:xfrm>
          <a:prstGeom prst="rect">
            <a:avLst/>
          </a:prstGeom>
          <a:blipFill>
            <a:blip r:embed="rId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 name="object 14"/>
          <p:cNvSpPr/>
          <p:nvPr/>
        </p:nvSpPr>
        <p:spPr>
          <a:xfrm>
            <a:off x="1782255" y="3208782"/>
            <a:ext cx="281139" cy="161544"/>
          </a:xfrm>
          <a:prstGeom prst="rect">
            <a:avLst/>
          </a:prstGeom>
          <a:blipFill>
            <a:blip r:embed="rId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 name="object 15"/>
          <p:cNvSpPr/>
          <p:nvPr/>
        </p:nvSpPr>
        <p:spPr>
          <a:xfrm>
            <a:off x="1768539" y="3195065"/>
            <a:ext cx="332955" cy="197358"/>
          </a:xfrm>
          <a:prstGeom prst="rect">
            <a:avLst/>
          </a:prstGeom>
          <a:blipFill>
            <a:blip r:embed="rId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 name="object 16"/>
          <p:cNvSpPr/>
          <p:nvPr/>
        </p:nvSpPr>
        <p:spPr>
          <a:xfrm>
            <a:off x="1806639" y="3217164"/>
            <a:ext cx="333717" cy="197358"/>
          </a:xfrm>
          <a:prstGeom prst="rect">
            <a:avLst/>
          </a:prstGeom>
          <a:blipFill>
            <a:blip r:embed="rId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 name="object 17"/>
          <p:cNvSpPr/>
          <p:nvPr/>
        </p:nvSpPr>
        <p:spPr>
          <a:xfrm>
            <a:off x="1845501" y="3239261"/>
            <a:ext cx="333667" cy="196596"/>
          </a:xfrm>
          <a:prstGeom prst="rect">
            <a:avLst/>
          </a:prstGeom>
          <a:blipFill>
            <a:blip r:embed="rId1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1" name="object 18"/>
          <p:cNvSpPr/>
          <p:nvPr/>
        </p:nvSpPr>
        <p:spPr>
          <a:xfrm>
            <a:off x="1883601" y="3261359"/>
            <a:ext cx="333717" cy="196595"/>
          </a:xfrm>
          <a:prstGeom prst="rect">
            <a:avLst/>
          </a:prstGeom>
          <a:blipFill>
            <a:blip r:embed="rId1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2" name="object 19"/>
          <p:cNvSpPr/>
          <p:nvPr/>
        </p:nvSpPr>
        <p:spPr>
          <a:xfrm>
            <a:off x="1922463" y="3282696"/>
            <a:ext cx="333717" cy="197357"/>
          </a:xfrm>
          <a:prstGeom prst="rect">
            <a:avLst/>
          </a:prstGeom>
          <a:blipFill>
            <a:blip r:embed="rId1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3" name="object 20"/>
          <p:cNvSpPr/>
          <p:nvPr/>
        </p:nvSpPr>
        <p:spPr>
          <a:xfrm>
            <a:off x="1961325" y="3304794"/>
            <a:ext cx="332955" cy="197357"/>
          </a:xfrm>
          <a:prstGeom prst="rect">
            <a:avLst/>
          </a:prstGeom>
          <a:blipFill>
            <a:blip r:embed="rId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4" name="object 21"/>
          <p:cNvSpPr/>
          <p:nvPr/>
        </p:nvSpPr>
        <p:spPr>
          <a:xfrm>
            <a:off x="1999425" y="3326891"/>
            <a:ext cx="307975" cy="189230"/>
          </a:xfrm>
          <a:custGeom>
            <a:avLst/>
            <a:gdLst/>
            <a:ahLst/>
            <a:cxnLst/>
            <a:rect l="l" t="t" r="r" b="b"/>
            <a:pathLst>
              <a:path w="307975" h="189229">
                <a:moveTo>
                  <a:pt x="307847" y="188975"/>
                </a:moveTo>
                <a:lnTo>
                  <a:pt x="307847" y="0"/>
                </a:lnTo>
                <a:lnTo>
                  <a:pt x="0" y="0"/>
                </a:lnTo>
                <a:lnTo>
                  <a:pt x="0" y="188975"/>
                </a:lnTo>
                <a:lnTo>
                  <a:pt x="6857" y="188975"/>
                </a:lnTo>
                <a:lnTo>
                  <a:pt x="6857" y="13716"/>
                </a:lnTo>
                <a:lnTo>
                  <a:pt x="13715" y="6858"/>
                </a:lnTo>
                <a:lnTo>
                  <a:pt x="13715" y="13716"/>
                </a:lnTo>
                <a:lnTo>
                  <a:pt x="294131" y="13716"/>
                </a:lnTo>
                <a:lnTo>
                  <a:pt x="294131" y="6858"/>
                </a:lnTo>
                <a:lnTo>
                  <a:pt x="300990" y="13716"/>
                </a:lnTo>
                <a:lnTo>
                  <a:pt x="300990" y="188975"/>
                </a:lnTo>
                <a:lnTo>
                  <a:pt x="307847" y="188975"/>
                </a:lnTo>
                <a:close/>
              </a:path>
              <a:path w="307975" h="189229">
                <a:moveTo>
                  <a:pt x="13715" y="13716"/>
                </a:moveTo>
                <a:lnTo>
                  <a:pt x="13715" y="6858"/>
                </a:lnTo>
                <a:lnTo>
                  <a:pt x="6857" y="13716"/>
                </a:lnTo>
                <a:lnTo>
                  <a:pt x="13715" y="13716"/>
                </a:lnTo>
                <a:close/>
              </a:path>
              <a:path w="307975" h="189229">
                <a:moveTo>
                  <a:pt x="13715" y="175260"/>
                </a:moveTo>
                <a:lnTo>
                  <a:pt x="13715" y="13716"/>
                </a:lnTo>
                <a:lnTo>
                  <a:pt x="6857" y="13716"/>
                </a:lnTo>
                <a:lnTo>
                  <a:pt x="6857" y="175260"/>
                </a:lnTo>
                <a:lnTo>
                  <a:pt x="13715" y="175260"/>
                </a:lnTo>
                <a:close/>
              </a:path>
              <a:path w="307975" h="189229">
                <a:moveTo>
                  <a:pt x="300990" y="175260"/>
                </a:moveTo>
                <a:lnTo>
                  <a:pt x="6857" y="175260"/>
                </a:lnTo>
                <a:lnTo>
                  <a:pt x="13715" y="182118"/>
                </a:lnTo>
                <a:lnTo>
                  <a:pt x="13715" y="188975"/>
                </a:lnTo>
                <a:lnTo>
                  <a:pt x="294131" y="188975"/>
                </a:lnTo>
                <a:lnTo>
                  <a:pt x="294131" y="182118"/>
                </a:lnTo>
                <a:lnTo>
                  <a:pt x="300990" y="175260"/>
                </a:lnTo>
                <a:close/>
              </a:path>
              <a:path w="307975" h="189229">
                <a:moveTo>
                  <a:pt x="13715" y="188975"/>
                </a:moveTo>
                <a:lnTo>
                  <a:pt x="13715" y="182118"/>
                </a:lnTo>
                <a:lnTo>
                  <a:pt x="6857" y="175260"/>
                </a:lnTo>
                <a:lnTo>
                  <a:pt x="6857" y="188975"/>
                </a:lnTo>
                <a:lnTo>
                  <a:pt x="13715" y="188975"/>
                </a:lnTo>
                <a:close/>
              </a:path>
              <a:path w="307975" h="189229">
                <a:moveTo>
                  <a:pt x="300990" y="13716"/>
                </a:moveTo>
                <a:lnTo>
                  <a:pt x="294131" y="6858"/>
                </a:lnTo>
                <a:lnTo>
                  <a:pt x="294131" y="13716"/>
                </a:lnTo>
                <a:lnTo>
                  <a:pt x="300990" y="13716"/>
                </a:lnTo>
                <a:close/>
              </a:path>
              <a:path w="307975" h="189229">
                <a:moveTo>
                  <a:pt x="300990" y="175260"/>
                </a:moveTo>
                <a:lnTo>
                  <a:pt x="300990" y="13716"/>
                </a:lnTo>
                <a:lnTo>
                  <a:pt x="294131" y="13716"/>
                </a:lnTo>
                <a:lnTo>
                  <a:pt x="294131" y="175260"/>
                </a:lnTo>
                <a:lnTo>
                  <a:pt x="300990" y="175260"/>
                </a:lnTo>
                <a:close/>
              </a:path>
              <a:path w="307975" h="189229">
                <a:moveTo>
                  <a:pt x="300990" y="188975"/>
                </a:moveTo>
                <a:lnTo>
                  <a:pt x="300990" y="175260"/>
                </a:lnTo>
                <a:lnTo>
                  <a:pt x="294131" y="182118"/>
                </a:lnTo>
                <a:lnTo>
                  <a:pt x="294131" y="188975"/>
                </a:lnTo>
                <a:lnTo>
                  <a:pt x="300990" y="188975"/>
                </a:lnTo>
                <a:close/>
              </a:path>
            </a:pathLst>
          </a:custGeom>
          <a:solidFill>
            <a:srgbClr val="BFBFB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5" name="object 22"/>
          <p:cNvSpPr/>
          <p:nvPr/>
        </p:nvSpPr>
        <p:spPr>
          <a:xfrm>
            <a:off x="1772349" y="3512820"/>
            <a:ext cx="582168" cy="116586"/>
          </a:xfrm>
          <a:prstGeom prst="rect">
            <a:avLst/>
          </a:prstGeom>
          <a:blipFill>
            <a:blip r:embed="rId1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6" name="object 23"/>
          <p:cNvSpPr/>
          <p:nvPr/>
        </p:nvSpPr>
        <p:spPr>
          <a:xfrm>
            <a:off x="2095437" y="3199638"/>
            <a:ext cx="198120" cy="115824"/>
          </a:xfrm>
          <a:prstGeom prst="rect">
            <a:avLst/>
          </a:prstGeom>
          <a:blipFill>
            <a:blip r:embed="rId1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7" name="object 24"/>
          <p:cNvSpPr/>
          <p:nvPr/>
        </p:nvSpPr>
        <p:spPr>
          <a:xfrm>
            <a:off x="2069529" y="3354003"/>
            <a:ext cx="86995" cy="59055"/>
          </a:xfrm>
          <a:custGeom>
            <a:avLst/>
            <a:gdLst/>
            <a:ahLst/>
            <a:cxnLst/>
            <a:rect l="l" t="t" r="r" b="b"/>
            <a:pathLst>
              <a:path w="86994" h="59054">
                <a:moveTo>
                  <a:pt x="86868" y="30038"/>
                </a:moveTo>
                <a:lnTo>
                  <a:pt x="86868" y="26228"/>
                </a:lnTo>
                <a:lnTo>
                  <a:pt x="86106" y="22418"/>
                </a:lnTo>
                <a:lnTo>
                  <a:pt x="69257" y="5568"/>
                </a:lnTo>
                <a:lnTo>
                  <a:pt x="44196" y="111"/>
                </a:lnTo>
                <a:lnTo>
                  <a:pt x="43434" y="0"/>
                </a:lnTo>
                <a:lnTo>
                  <a:pt x="17986" y="5600"/>
                </a:lnTo>
                <a:lnTo>
                  <a:pt x="1523" y="22418"/>
                </a:lnTo>
                <a:lnTo>
                  <a:pt x="0" y="30038"/>
                </a:lnTo>
                <a:lnTo>
                  <a:pt x="762" y="33848"/>
                </a:lnTo>
                <a:lnTo>
                  <a:pt x="1524" y="36896"/>
                </a:lnTo>
                <a:lnTo>
                  <a:pt x="3048" y="40706"/>
                </a:lnTo>
                <a:lnTo>
                  <a:pt x="20574" y="54370"/>
                </a:lnTo>
                <a:lnTo>
                  <a:pt x="20574" y="28514"/>
                </a:lnTo>
                <a:lnTo>
                  <a:pt x="20726" y="28971"/>
                </a:lnTo>
                <a:lnTo>
                  <a:pt x="20955" y="28895"/>
                </a:lnTo>
                <a:lnTo>
                  <a:pt x="22098" y="27752"/>
                </a:lnTo>
                <a:lnTo>
                  <a:pt x="22098" y="26990"/>
                </a:lnTo>
                <a:lnTo>
                  <a:pt x="24384" y="25618"/>
                </a:lnTo>
                <a:lnTo>
                  <a:pt x="24384" y="25466"/>
                </a:lnTo>
                <a:lnTo>
                  <a:pt x="25908" y="24704"/>
                </a:lnTo>
                <a:lnTo>
                  <a:pt x="28193" y="23833"/>
                </a:lnTo>
                <a:lnTo>
                  <a:pt x="28193" y="23180"/>
                </a:lnTo>
                <a:lnTo>
                  <a:pt x="33528" y="21656"/>
                </a:lnTo>
                <a:lnTo>
                  <a:pt x="33528" y="22227"/>
                </a:lnTo>
                <a:lnTo>
                  <a:pt x="37338" y="21275"/>
                </a:lnTo>
                <a:lnTo>
                  <a:pt x="37338" y="20894"/>
                </a:lnTo>
                <a:lnTo>
                  <a:pt x="49530" y="20894"/>
                </a:lnTo>
                <a:lnTo>
                  <a:pt x="49530" y="21084"/>
                </a:lnTo>
                <a:lnTo>
                  <a:pt x="53340" y="22037"/>
                </a:lnTo>
                <a:lnTo>
                  <a:pt x="53340" y="21656"/>
                </a:lnTo>
                <a:lnTo>
                  <a:pt x="59436" y="23180"/>
                </a:lnTo>
                <a:lnTo>
                  <a:pt x="59436" y="23942"/>
                </a:lnTo>
                <a:lnTo>
                  <a:pt x="62484" y="25466"/>
                </a:lnTo>
                <a:lnTo>
                  <a:pt x="62484" y="25618"/>
                </a:lnTo>
                <a:lnTo>
                  <a:pt x="64769" y="26990"/>
                </a:lnTo>
                <a:lnTo>
                  <a:pt x="64769" y="27752"/>
                </a:lnTo>
                <a:lnTo>
                  <a:pt x="65532" y="28514"/>
                </a:lnTo>
                <a:lnTo>
                  <a:pt x="65532" y="27752"/>
                </a:lnTo>
                <a:lnTo>
                  <a:pt x="66294" y="29276"/>
                </a:lnTo>
                <a:lnTo>
                  <a:pt x="66294" y="53609"/>
                </a:lnTo>
                <a:lnTo>
                  <a:pt x="75335" y="50564"/>
                </a:lnTo>
                <a:lnTo>
                  <a:pt x="86868" y="30038"/>
                </a:lnTo>
                <a:close/>
              </a:path>
              <a:path w="86994" h="59054">
                <a:moveTo>
                  <a:pt x="20764" y="29085"/>
                </a:moveTo>
                <a:lnTo>
                  <a:pt x="20574" y="28514"/>
                </a:lnTo>
                <a:lnTo>
                  <a:pt x="20574" y="29276"/>
                </a:lnTo>
                <a:lnTo>
                  <a:pt x="20764" y="29085"/>
                </a:lnTo>
                <a:close/>
              </a:path>
              <a:path w="86994" h="59054">
                <a:moveTo>
                  <a:pt x="20878" y="29428"/>
                </a:moveTo>
                <a:lnTo>
                  <a:pt x="20764" y="29085"/>
                </a:lnTo>
                <a:lnTo>
                  <a:pt x="20574" y="29276"/>
                </a:lnTo>
                <a:lnTo>
                  <a:pt x="20764" y="29657"/>
                </a:lnTo>
                <a:lnTo>
                  <a:pt x="20878" y="29428"/>
                </a:lnTo>
                <a:close/>
              </a:path>
              <a:path w="86994" h="59054">
                <a:moveTo>
                  <a:pt x="20764" y="29657"/>
                </a:moveTo>
                <a:lnTo>
                  <a:pt x="20574" y="29276"/>
                </a:lnTo>
                <a:lnTo>
                  <a:pt x="20726" y="29733"/>
                </a:lnTo>
                <a:close/>
              </a:path>
              <a:path w="86994" h="59054">
                <a:moveTo>
                  <a:pt x="20726" y="29733"/>
                </a:moveTo>
                <a:lnTo>
                  <a:pt x="20574" y="29276"/>
                </a:lnTo>
                <a:lnTo>
                  <a:pt x="20574" y="30038"/>
                </a:lnTo>
                <a:lnTo>
                  <a:pt x="20726" y="29733"/>
                </a:lnTo>
                <a:close/>
              </a:path>
              <a:path w="86994" h="59054">
                <a:moveTo>
                  <a:pt x="20828" y="30038"/>
                </a:moveTo>
                <a:lnTo>
                  <a:pt x="20726" y="29733"/>
                </a:lnTo>
                <a:lnTo>
                  <a:pt x="20574" y="30038"/>
                </a:lnTo>
                <a:lnTo>
                  <a:pt x="20764" y="30228"/>
                </a:lnTo>
                <a:lnTo>
                  <a:pt x="20828" y="30038"/>
                </a:lnTo>
                <a:close/>
              </a:path>
              <a:path w="86994" h="59054">
                <a:moveTo>
                  <a:pt x="20764" y="30228"/>
                </a:moveTo>
                <a:lnTo>
                  <a:pt x="20574" y="30038"/>
                </a:lnTo>
                <a:lnTo>
                  <a:pt x="20726" y="30228"/>
                </a:lnTo>
                <a:close/>
              </a:path>
              <a:path w="86994" h="59054">
                <a:moveTo>
                  <a:pt x="20753" y="30262"/>
                </a:moveTo>
                <a:lnTo>
                  <a:pt x="20574" y="30038"/>
                </a:lnTo>
                <a:lnTo>
                  <a:pt x="20726" y="30343"/>
                </a:lnTo>
                <a:close/>
              </a:path>
              <a:path w="86994" h="59054">
                <a:moveTo>
                  <a:pt x="20726" y="30343"/>
                </a:moveTo>
                <a:lnTo>
                  <a:pt x="20574" y="30038"/>
                </a:lnTo>
                <a:lnTo>
                  <a:pt x="20574" y="30800"/>
                </a:lnTo>
                <a:lnTo>
                  <a:pt x="20726" y="30343"/>
                </a:lnTo>
                <a:close/>
              </a:path>
              <a:path w="86994" h="59054">
                <a:moveTo>
                  <a:pt x="21336" y="54964"/>
                </a:moveTo>
                <a:lnTo>
                  <a:pt x="21336" y="31562"/>
                </a:lnTo>
                <a:lnTo>
                  <a:pt x="20726" y="30343"/>
                </a:lnTo>
                <a:lnTo>
                  <a:pt x="20574" y="30800"/>
                </a:lnTo>
                <a:lnTo>
                  <a:pt x="20574" y="54370"/>
                </a:lnTo>
                <a:lnTo>
                  <a:pt x="21336" y="54964"/>
                </a:lnTo>
                <a:close/>
              </a:path>
              <a:path w="86994" h="59054">
                <a:moveTo>
                  <a:pt x="20878" y="29886"/>
                </a:moveTo>
                <a:lnTo>
                  <a:pt x="20726" y="29733"/>
                </a:lnTo>
                <a:lnTo>
                  <a:pt x="20828" y="30038"/>
                </a:lnTo>
                <a:lnTo>
                  <a:pt x="20878" y="29886"/>
                </a:lnTo>
                <a:close/>
              </a:path>
              <a:path w="86994" h="59054">
                <a:moveTo>
                  <a:pt x="21336" y="31562"/>
                </a:moveTo>
                <a:lnTo>
                  <a:pt x="21009" y="30582"/>
                </a:lnTo>
                <a:lnTo>
                  <a:pt x="20878" y="30419"/>
                </a:lnTo>
                <a:lnTo>
                  <a:pt x="20726" y="30343"/>
                </a:lnTo>
                <a:lnTo>
                  <a:pt x="21336" y="31562"/>
                </a:lnTo>
                <a:close/>
              </a:path>
              <a:path w="86994" h="59054">
                <a:moveTo>
                  <a:pt x="21009" y="30582"/>
                </a:moveTo>
                <a:lnTo>
                  <a:pt x="20955" y="30419"/>
                </a:lnTo>
                <a:lnTo>
                  <a:pt x="20753" y="30262"/>
                </a:lnTo>
                <a:lnTo>
                  <a:pt x="21009" y="30582"/>
                </a:lnTo>
                <a:close/>
              </a:path>
              <a:path w="86994" h="59054">
                <a:moveTo>
                  <a:pt x="21336" y="28514"/>
                </a:moveTo>
                <a:lnTo>
                  <a:pt x="20764" y="29085"/>
                </a:lnTo>
                <a:lnTo>
                  <a:pt x="20878" y="29428"/>
                </a:lnTo>
                <a:lnTo>
                  <a:pt x="21336" y="28514"/>
                </a:lnTo>
                <a:close/>
              </a:path>
              <a:path w="86994" h="59054">
                <a:moveTo>
                  <a:pt x="20955" y="29657"/>
                </a:moveTo>
                <a:lnTo>
                  <a:pt x="20878" y="29428"/>
                </a:lnTo>
                <a:lnTo>
                  <a:pt x="20764" y="29657"/>
                </a:lnTo>
                <a:lnTo>
                  <a:pt x="20878" y="29886"/>
                </a:lnTo>
                <a:lnTo>
                  <a:pt x="20955" y="29657"/>
                </a:lnTo>
                <a:close/>
              </a:path>
              <a:path w="86994" h="59054">
                <a:moveTo>
                  <a:pt x="20955" y="30419"/>
                </a:moveTo>
                <a:lnTo>
                  <a:pt x="20828" y="30038"/>
                </a:lnTo>
                <a:lnTo>
                  <a:pt x="20764" y="30228"/>
                </a:lnTo>
                <a:lnTo>
                  <a:pt x="20955" y="30419"/>
                </a:lnTo>
                <a:close/>
              </a:path>
              <a:path w="86994" h="59054">
                <a:moveTo>
                  <a:pt x="21336" y="28514"/>
                </a:moveTo>
                <a:lnTo>
                  <a:pt x="20878" y="29428"/>
                </a:lnTo>
                <a:lnTo>
                  <a:pt x="20955" y="29657"/>
                </a:lnTo>
                <a:lnTo>
                  <a:pt x="21336" y="28514"/>
                </a:lnTo>
                <a:close/>
              </a:path>
              <a:path w="86994" h="59054">
                <a:moveTo>
                  <a:pt x="21336" y="30800"/>
                </a:moveTo>
                <a:lnTo>
                  <a:pt x="20955" y="29657"/>
                </a:lnTo>
                <a:lnTo>
                  <a:pt x="20878" y="29886"/>
                </a:lnTo>
                <a:lnTo>
                  <a:pt x="21336" y="30800"/>
                </a:lnTo>
                <a:close/>
              </a:path>
              <a:path w="86994" h="59054">
                <a:moveTo>
                  <a:pt x="22944" y="33001"/>
                </a:moveTo>
                <a:lnTo>
                  <a:pt x="21009" y="30582"/>
                </a:lnTo>
                <a:lnTo>
                  <a:pt x="21336" y="31562"/>
                </a:lnTo>
                <a:lnTo>
                  <a:pt x="21336" y="54964"/>
                </a:lnTo>
                <a:lnTo>
                  <a:pt x="22098" y="55558"/>
                </a:lnTo>
                <a:lnTo>
                  <a:pt x="22098" y="32324"/>
                </a:lnTo>
                <a:lnTo>
                  <a:pt x="22944" y="33001"/>
                </a:lnTo>
                <a:close/>
              </a:path>
              <a:path w="86994" h="59054">
                <a:moveTo>
                  <a:pt x="23622" y="26228"/>
                </a:moveTo>
                <a:lnTo>
                  <a:pt x="22098" y="26990"/>
                </a:lnTo>
                <a:lnTo>
                  <a:pt x="22098" y="27752"/>
                </a:lnTo>
                <a:lnTo>
                  <a:pt x="23622" y="26228"/>
                </a:lnTo>
                <a:close/>
              </a:path>
              <a:path w="86994" h="59054">
                <a:moveTo>
                  <a:pt x="23622" y="33848"/>
                </a:moveTo>
                <a:lnTo>
                  <a:pt x="22944" y="33001"/>
                </a:lnTo>
                <a:lnTo>
                  <a:pt x="22098" y="32324"/>
                </a:lnTo>
                <a:lnTo>
                  <a:pt x="23622" y="33848"/>
                </a:lnTo>
                <a:close/>
              </a:path>
              <a:path w="86994" h="59054">
                <a:moveTo>
                  <a:pt x="23622" y="55872"/>
                </a:moveTo>
                <a:lnTo>
                  <a:pt x="23622" y="33848"/>
                </a:lnTo>
                <a:lnTo>
                  <a:pt x="22098" y="32324"/>
                </a:lnTo>
                <a:lnTo>
                  <a:pt x="22098" y="55558"/>
                </a:lnTo>
                <a:lnTo>
                  <a:pt x="22295" y="55713"/>
                </a:lnTo>
                <a:lnTo>
                  <a:pt x="23622" y="55872"/>
                </a:lnTo>
                <a:close/>
              </a:path>
              <a:path w="86994" h="59054">
                <a:moveTo>
                  <a:pt x="25908" y="56148"/>
                </a:moveTo>
                <a:lnTo>
                  <a:pt x="25908" y="35372"/>
                </a:lnTo>
                <a:lnTo>
                  <a:pt x="22944" y="33001"/>
                </a:lnTo>
                <a:lnTo>
                  <a:pt x="23622" y="33848"/>
                </a:lnTo>
                <a:lnTo>
                  <a:pt x="23622" y="55872"/>
                </a:lnTo>
                <a:lnTo>
                  <a:pt x="25908" y="56148"/>
                </a:lnTo>
                <a:close/>
              </a:path>
              <a:path w="86994" h="59054">
                <a:moveTo>
                  <a:pt x="25908" y="24704"/>
                </a:moveTo>
                <a:lnTo>
                  <a:pt x="24384" y="25466"/>
                </a:lnTo>
                <a:lnTo>
                  <a:pt x="25273" y="25085"/>
                </a:lnTo>
                <a:lnTo>
                  <a:pt x="25908" y="24704"/>
                </a:lnTo>
                <a:close/>
              </a:path>
              <a:path w="86994" h="59054">
                <a:moveTo>
                  <a:pt x="25273" y="25085"/>
                </a:moveTo>
                <a:lnTo>
                  <a:pt x="24384" y="25466"/>
                </a:lnTo>
                <a:lnTo>
                  <a:pt x="24384" y="25618"/>
                </a:lnTo>
                <a:lnTo>
                  <a:pt x="25273" y="25085"/>
                </a:lnTo>
                <a:close/>
              </a:path>
              <a:path w="86994" h="59054">
                <a:moveTo>
                  <a:pt x="29718" y="56606"/>
                </a:moveTo>
                <a:lnTo>
                  <a:pt x="29718" y="36896"/>
                </a:lnTo>
                <a:lnTo>
                  <a:pt x="25146" y="34610"/>
                </a:lnTo>
                <a:lnTo>
                  <a:pt x="25908" y="35372"/>
                </a:lnTo>
                <a:lnTo>
                  <a:pt x="25908" y="56148"/>
                </a:lnTo>
                <a:lnTo>
                  <a:pt x="29718" y="56606"/>
                </a:lnTo>
                <a:close/>
              </a:path>
              <a:path w="86994" h="59054">
                <a:moveTo>
                  <a:pt x="25908" y="24813"/>
                </a:moveTo>
                <a:lnTo>
                  <a:pt x="25273" y="25085"/>
                </a:lnTo>
                <a:lnTo>
                  <a:pt x="25908" y="24813"/>
                </a:lnTo>
                <a:close/>
              </a:path>
              <a:path w="86994" h="59054">
                <a:moveTo>
                  <a:pt x="29718" y="23180"/>
                </a:moveTo>
                <a:lnTo>
                  <a:pt x="28193" y="23180"/>
                </a:lnTo>
                <a:lnTo>
                  <a:pt x="28193" y="23833"/>
                </a:lnTo>
                <a:lnTo>
                  <a:pt x="29718" y="23180"/>
                </a:lnTo>
                <a:close/>
              </a:path>
              <a:path w="86994" h="59054">
                <a:moveTo>
                  <a:pt x="33528" y="37658"/>
                </a:moveTo>
                <a:lnTo>
                  <a:pt x="28193" y="36134"/>
                </a:lnTo>
                <a:lnTo>
                  <a:pt x="29718" y="36896"/>
                </a:lnTo>
                <a:lnTo>
                  <a:pt x="29718" y="56606"/>
                </a:lnTo>
                <a:lnTo>
                  <a:pt x="32766" y="56973"/>
                </a:lnTo>
                <a:lnTo>
                  <a:pt x="32766" y="37658"/>
                </a:lnTo>
                <a:lnTo>
                  <a:pt x="33528" y="37658"/>
                </a:lnTo>
                <a:close/>
              </a:path>
              <a:path w="86994" h="59054">
                <a:moveTo>
                  <a:pt x="33528" y="22227"/>
                </a:moveTo>
                <a:lnTo>
                  <a:pt x="33528" y="21656"/>
                </a:lnTo>
                <a:lnTo>
                  <a:pt x="32766" y="22418"/>
                </a:lnTo>
                <a:lnTo>
                  <a:pt x="33528" y="22227"/>
                </a:lnTo>
                <a:close/>
              </a:path>
              <a:path w="86994" h="59054">
                <a:moveTo>
                  <a:pt x="38862" y="38420"/>
                </a:moveTo>
                <a:lnTo>
                  <a:pt x="32766" y="37658"/>
                </a:lnTo>
                <a:lnTo>
                  <a:pt x="32766" y="56973"/>
                </a:lnTo>
                <a:lnTo>
                  <a:pt x="37338" y="57524"/>
                </a:lnTo>
                <a:lnTo>
                  <a:pt x="37338" y="38420"/>
                </a:lnTo>
                <a:lnTo>
                  <a:pt x="38862" y="38420"/>
                </a:lnTo>
                <a:close/>
              </a:path>
              <a:path w="86994" h="59054">
                <a:moveTo>
                  <a:pt x="38862" y="20894"/>
                </a:moveTo>
                <a:lnTo>
                  <a:pt x="37338" y="20894"/>
                </a:lnTo>
                <a:lnTo>
                  <a:pt x="37338" y="21275"/>
                </a:lnTo>
                <a:lnTo>
                  <a:pt x="38862" y="20894"/>
                </a:lnTo>
                <a:close/>
              </a:path>
              <a:path w="86994" h="59054">
                <a:moveTo>
                  <a:pt x="44196" y="58350"/>
                </a:moveTo>
                <a:lnTo>
                  <a:pt x="44196" y="39182"/>
                </a:lnTo>
                <a:lnTo>
                  <a:pt x="43434" y="39182"/>
                </a:lnTo>
                <a:lnTo>
                  <a:pt x="37338" y="38420"/>
                </a:lnTo>
                <a:lnTo>
                  <a:pt x="37338" y="57524"/>
                </a:lnTo>
                <a:lnTo>
                  <a:pt x="44196" y="58350"/>
                </a:lnTo>
                <a:close/>
              </a:path>
              <a:path w="86994" h="59054">
                <a:moveTo>
                  <a:pt x="43792" y="39137"/>
                </a:moveTo>
                <a:lnTo>
                  <a:pt x="43434" y="39097"/>
                </a:lnTo>
                <a:lnTo>
                  <a:pt x="43792" y="39137"/>
                </a:lnTo>
                <a:close/>
              </a:path>
              <a:path w="86994" h="59054">
                <a:moveTo>
                  <a:pt x="49530" y="58992"/>
                </a:moveTo>
                <a:lnTo>
                  <a:pt x="49530" y="38420"/>
                </a:lnTo>
                <a:lnTo>
                  <a:pt x="43792" y="39137"/>
                </a:lnTo>
                <a:lnTo>
                  <a:pt x="44196" y="39182"/>
                </a:lnTo>
                <a:lnTo>
                  <a:pt x="44196" y="58350"/>
                </a:lnTo>
                <a:lnTo>
                  <a:pt x="49530" y="58992"/>
                </a:lnTo>
                <a:close/>
              </a:path>
              <a:path w="86994" h="59054">
                <a:moveTo>
                  <a:pt x="49530" y="21084"/>
                </a:moveTo>
                <a:lnTo>
                  <a:pt x="49530" y="20894"/>
                </a:lnTo>
                <a:lnTo>
                  <a:pt x="48768" y="20894"/>
                </a:lnTo>
                <a:lnTo>
                  <a:pt x="49530" y="21084"/>
                </a:lnTo>
                <a:close/>
              </a:path>
              <a:path w="86994" h="59054">
                <a:moveTo>
                  <a:pt x="54864" y="57457"/>
                </a:moveTo>
                <a:lnTo>
                  <a:pt x="54864" y="37658"/>
                </a:lnTo>
                <a:lnTo>
                  <a:pt x="48768" y="38420"/>
                </a:lnTo>
                <a:lnTo>
                  <a:pt x="49530" y="38420"/>
                </a:lnTo>
                <a:lnTo>
                  <a:pt x="49530" y="58992"/>
                </a:lnTo>
                <a:lnTo>
                  <a:pt x="50101" y="59061"/>
                </a:lnTo>
                <a:lnTo>
                  <a:pt x="54864" y="57457"/>
                </a:lnTo>
                <a:close/>
              </a:path>
              <a:path w="86994" h="59054">
                <a:moveTo>
                  <a:pt x="54864" y="22418"/>
                </a:moveTo>
                <a:lnTo>
                  <a:pt x="53340" y="21656"/>
                </a:lnTo>
                <a:lnTo>
                  <a:pt x="53340" y="22037"/>
                </a:lnTo>
                <a:lnTo>
                  <a:pt x="54864" y="22418"/>
                </a:lnTo>
                <a:close/>
              </a:path>
              <a:path w="86994" h="59054">
                <a:moveTo>
                  <a:pt x="58674" y="36134"/>
                </a:moveTo>
                <a:lnTo>
                  <a:pt x="53340" y="37658"/>
                </a:lnTo>
                <a:lnTo>
                  <a:pt x="54864" y="37658"/>
                </a:lnTo>
                <a:lnTo>
                  <a:pt x="54864" y="57457"/>
                </a:lnTo>
                <a:lnTo>
                  <a:pt x="57912" y="56431"/>
                </a:lnTo>
                <a:lnTo>
                  <a:pt x="57912" y="36896"/>
                </a:lnTo>
                <a:lnTo>
                  <a:pt x="58674" y="36134"/>
                </a:lnTo>
                <a:close/>
              </a:path>
              <a:path w="86994" h="59054">
                <a:moveTo>
                  <a:pt x="59436" y="23942"/>
                </a:moveTo>
                <a:lnTo>
                  <a:pt x="59436" y="23180"/>
                </a:lnTo>
                <a:lnTo>
                  <a:pt x="57912" y="23180"/>
                </a:lnTo>
                <a:lnTo>
                  <a:pt x="59436" y="23942"/>
                </a:lnTo>
                <a:close/>
              </a:path>
              <a:path w="86994" h="59054">
                <a:moveTo>
                  <a:pt x="62484" y="54891"/>
                </a:moveTo>
                <a:lnTo>
                  <a:pt x="62484" y="34610"/>
                </a:lnTo>
                <a:lnTo>
                  <a:pt x="57912" y="36896"/>
                </a:lnTo>
                <a:lnTo>
                  <a:pt x="57912" y="56431"/>
                </a:lnTo>
                <a:lnTo>
                  <a:pt x="62484" y="54891"/>
                </a:lnTo>
                <a:close/>
              </a:path>
              <a:path w="86994" h="59054">
                <a:moveTo>
                  <a:pt x="62484" y="25618"/>
                </a:moveTo>
                <a:lnTo>
                  <a:pt x="62484" y="25466"/>
                </a:lnTo>
                <a:lnTo>
                  <a:pt x="60959" y="24704"/>
                </a:lnTo>
                <a:lnTo>
                  <a:pt x="62484" y="25618"/>
                </a:lnTo>
                <a:close/>
              </a:path>
              <a:path w="86994" h="59054">
                <a:moveTo>
                  <a:pt x="66294" y="53609"/>
                </a:moveTo>
                <a:lnTo>
                  <a:pt x="66294" y="30038"/>
                </a:lnTo>
                <a:lnTo>
                  <a:pt x="65532" y="31562"/>
                </a:lnTo>
                <a:lnTo>
                  <a:pt x="65532" y="32324"/>
                </a:lnTo>
                <a:lnTo>
                  <a:pt x="60959" y="35372"/>
                </a:lnTo>
                <a:lnTo>
                  <a:pt x="62484" y="34610"/>
                </a:lnTo>
                <a:lnTo>
                  <a:pt x="62484" y="54891"/>
                </a:lnTo>
                <a:lnTo>
                  <a:pt x="66294" y="53609"/>
                </a:lnTo>
                <a:close/>
              </a:path>
              <a:path w="86994" h="59054">
                <a:moveTo>
                  <a:pt x="64769" y="27752"/>
                </a:moveTo>
                <a:lnTo>
                  <a:pt x="64769" y="26990"/>
                </a:lnTo>
                <a:lnTo>
                  <a:pt x="63246" y="26228"/>
                </a:lnTo>
                <a:lnTo>
                  <a:pt x="64769" y="27752"/>
                </a:lnTo>
                <a:close/>
              </a:path>
              <a:path w="86994" h="59054">
                <a:moveTo>
                  <a:pt x="65858" y="30582"/>
                </a:moveTo>
                <a:lnTo>
                  <a:pt x="63246" y="33848"/>
                </a:lnTo>
                <a:lnTo>
                  <a:pt x="65532" y="32324"/>
                </a:lnTo>
                <a:lnTo>
                  <a:pt x="65532" y="31562"/>
                </a:lnTo>
                <a:lnTo>
                  <a:pt x="65858" y="30582"/>
                </a:lnTo>
                <a:close/>
              </a:path>
              <a:path w="86994" h="59054">
                <a:moveTo>
                  <a:pt x="66294" y="29276"/>
                </a:moveTo>
                <a:lnTo>
                  <a:pt x="65532" y="27752"/>
                </a:lnTo>
                <a:lnTo>
                  <a:pt x="65532" y="28514"/>
                </a:lnTo>
                <a:lnTo>
                  <a:pt x="66294" y="29276"/>
                </a:lnTo>
                <a:close/>
              </a:path>
              <a:path w="86994" h="59054">
                <a:moveTo>
                  <a:pt x="66294" y="29276"/>
                </a:moveTo>
                <a:lnTo>
                  <a:pt x="65532" y="28514"/>
                </a:lnTo>
                <a:lnTo>
                  <a:pt x="66141" y="29733"/>
                </a:lnTo>
                <a:lnTo>
                  <a:pt x="66294" y="29276"/>
                </a:lnTo>
                <a:close/>
              </a:path>
              <a:path w="86994" h="59054">
                <a:moveTo>
                  <a:pt x="66294" y="30038"/>
                </a:moveTo>
                <a:lnTo>
                  <a:pt x="65858" y="30582"/>
                </a:lnTo>
                <a:lnTo>
                  <a:pt x="65532" y="31562"/>
                </a:lnTo>
                <a:lnTo>
                  <a:pt x="66294" y="30038"/>
                </a:lnTo>
                <a:close/>
              </a:path>
              <a:path w="86994" h="59054">
                <a:moveTo>
                  <a:pt x="66294" y="30038"/>
                </a:moveTo>
                <a:lnTo>
                  <a:pt x="66141" y="29733"/>
                </a:lnTo>
                <a:lnTo>
                  <a:pt x="65858" y="30582"/>
                </a:lnTo>
                <a:lnTo>
                  <a:pt x="66294" y="30038"/>
                </a:lnTo>
                <a:close/>
              </a:path>
              <a:path w="86994" h="59054">
                <a:moveTo>
                  <a:pt x="66294" y="30038"/>
                </a:moveTo>
                <a:lnTo>
                  <a:pt x="66294" y="29276"/>
                </a:lnTo>
                <a:lnTo>
                  <a:pt x="66141" y="29733"/>
                </a:lnTo>
                <a:lnTo>
                  <a:pt x="66294" y="30038"/>
                </a:lnTo>
                <a:close/>
              </a:path>
            </a:pathLst>
          </a:custGeom>
          <a:solidFill>
            <a:srgbClr val="B4B4DC"/>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8" name="object 25"/>
          <p:cNvSpPr/>
          <p:nvPr/>
        </p:nvSpPr>
        <p:spPr>
          <a:xfrm>
            <a:off x="2069529" y="3354003"/>
            <a:ext cx="86995" cy="59055"/>
          </a:xfrm>
          <a:custGeom>
            <a:avLst/>
            <a:gdLst/>
            <a:ahLst/>
            <a:cxnLst/>
            <a:rect l="l" t="t" r="r" b="b"/>
            <a:pathLst>
              <a:path w="86994" h="59054">
                <a:moveTo>
                  <a:pt x="86868" y="30038"/>
                </a:moveTo>
                <a:lnTo>
                  <a:pt x="86868" y="26228"/>
                </a:lnTo>
                <a:lnTo>
                  <a:pt x="86106" y="22418"/>
                </a:lnTo>
                <a:lnTo>
                  <a:pt x="69257" y="5568"/>
                </a:lnTo>
                <a:lnTo>
                  <a:pt x="44196" y="111"/>
                </a:lnTo>
                <a:lnTo>
                  <a:pt x="43434" y="0"/>
                </a:lnTo>
                <a:lnTo>
                  <a:pt x="17986" y="5600"/>
                </a:lnTo>
                <a:lnTo>
                  <a:pt x="1523" y="22418"/>
                </a:lnTo>
                <a:lnTo>
                  <a:pt x="0" y="30038"/>
                </a:lnTo>
                <a:lnTo>
                  <a:pt x="762" y="33848"/>
                </a:lnTo>
                <a:lnTo>
                  <a:pt x="1524" y="36896"/>
                </a:lnTo>
                <a:lnTo>
                  <a:pt x="3048" y="40706"/>
                </a:lnTo>
                <a:lnTo>
                  <a:pt x="20574" y="54370"/>
                </a:lnTo>
                <a:lnTo>
                  <a:pt x="20574" y="28514"/>
                </a:lnTo>
                <a:lnTo>
                  <a:pt x="20726" y="28971"/>
                </a:lnTo>
                <a:lnTo>
                  <a:pt x="20955" y="28895"/>
                </a:lnTo>
                <a:lnTo>
                  <a:pt x="22098" y="27752"/>
                </a:lnTo>
                <a:lnTo>
                  <a:pt x="22098" y="26990"/>
                </a:lnTo>
                <a:lnTo>
                  <a:pt x="24384" y="25618"/>
                </a:lnTo>
                <a:lnTo>
                  <a:pt x="24384" y="25466"/>
                </a:lnTo>
                <a:lnTo>
                  <a:pt x="25908" y="24704"/>
                </a:lnTo>
                <a:lnTo>
                  <a:pt x="28193" y="23833"/>
                </a:lnTo>
                <a:lnTo>
                  <a:pt x="28193" y="23180"/>
                </a:lnTo>
                <a:lnTo>
                  <a:pt x="33528" y="21656"/>
                </a:lnTo>
                <a:lnTo>
                  <a:pt x="33528" y="22227"/>
                </a:lnTo>
                <a:lnTo>
                  <a:pt x="37338" y="21275"/>
                </a:lnTo>
                <a:lnTo>
                  <a:pt x="37338" y="20894"/>
                </a:lnTo>
                <a:lnTo>
                  <a:pt x="49530" y="20894"/>
                </a:lnTo>
                <a:lnTo>
                  <a:pt x="49530" y="21084"/>
                </a:lnTo>
                <a:lnTo>
                  <a:pt x="53340" y="22037"/>
                </a:lnTo>
                <a:lnTo>
                  <a:pt x="53340" y="21656"/>
                </a:lnTo>
                <a:lnTo>
                  <a:pt x="59436" y="23180"/>
                </a:lnTo>
                <a:lnTo>
                  <a:pt x="59436" y="23942"/>
                </a:lnTo>
                <a:lnTo>
                  <a:pt x="62484" y="25466"/>
                </a:lnTo>
                <a:lnTo>
                  <a:pt x="62484" y="25618"/>
                </a:lnTo>
                <a:lnTo>
                  <a:pt x="64769" y="26990"/>
                </a:lnTo>
                <a:lnTo>
                  <a:pt x="64769" y="27752"/>
                </a:lnTo>
                <a:lnTo>
                  <a:pt x="65532" y="28514"/>
                </a:lnTo>
                <a:lnTo>
                  <a:pt x="65532" y="27752"/>
                </a:lnTo>
                <a:lnTo>
                  <a:pt x="66294" y="29276"/>
                </a:lnTo>
                <a:lnTo>
                  <a:pt x="66294" y="53609"/>
                </a:lnTo>
                <a:lnTo>
                  <a:pt x="75335" y="50564"/>
                </a:lnTo>
                <a:lnTo>
                  <a:pt x="86868" y="30038"/>
                </a:lnTo>
                <a:close/>
              </a:path>
              <a:path w="86994" h="59054">
                <a:moveTo>
                  <a:pt x="20764" y="29085"/>
                </a:moveTo>
                <a:lnTo>
                  <a:pt x="20574" y="28514"/>
                </a:lnTo>
                <a:lnTo>
                  <a:pt x="20574" y="29276"/>
                </a:lnTo>
                <a:lnTo>
                  <a:pt x="20764" y="29085"/>
                </a:lnTo>
                <a:close/>
              </a:path>
              <a:path w="86994" h="59054">
                <a:moveTo>
                  <a:pt x="20878" y="29428"/>
                </a:moveTo>
                <a:lnTo>
                  <a:pt x="20764" y="29085"/>
                </a:lnTo>
                <a:lnTo>
                  <a:pt x="20574" y="29276"/>
                </a:lnTo>
                <a:lnTo>
                  <a:pt x="20764" y="29657"/>
                </a:lnTo>
                <a:lnTo>
                  <a:pt x="20878" y="29428"/>
                </a:lnTo>
                <a:close/>
              </a:path>
              <a:path w="86994" h="59054">
                <a:moveTo>
                  <a:pt x="20764" y="29657"/>
                </a:moveTo>
                <a:lnTo>
                  <a:pt x="20574" y="29276"/>
                </a:lnTo>
                <a:lnTo>
                  <a:pt x="20726" y="29733"/>
                </a:lnTo>
                <a:close/>
              </a:path>
              <a:path w="86994" h="59054">
                <a:moveTo>
                  <a:pt x="20726" y="29733"/>
                </a:moveTo>
                <a:lnTo>
                  <a:pt x="20574" y="29276"/>
                </a:lnTo>
                <a:lnTo>
                  <a:pt x="20574" y="30038"/>
                </a:lnTo>
                <a:lnTo>
                  <a:pt x="20726" y="29733"/>
                </a:lnTo>
                <a:close/>
              </a:path>
              <a:path w="86994" h="59054">
                <a:moveTo>
                  <a:pt x="20828" y="30038"/>
                </a:moveTo>
                <a:lnTo>
                  <a:pt x="20726" y="29733"/>
                </a:lnTo>
                <a:lnTo>
                  <a:pt x="20574" y="30038"/>
                </a:lnTo>
                <a:lnTo>
                  <a:pt x="20764" y="30228"/>
                </a:lnTo>
                <a:lnTo>
                  <a:pt x="20828" y="30038"/>
                </a:lnTo>
                <a:close/>
              </a:path>
              <a:path w="86994" h="59054">
                <a:moveTo>
                  <a:pt x="20764" y="30228"/>
                </a:moveTo>
                <a:lnTo>
                  <a:pt x="20574" y="30038"/>
                </a:lnTo>
                <a:lnTo>
                  <a:pt x="20726" y="30228"/>
                </a:lnTo>
                <a:close/>
              </a:path>
              <a:path w="86994" h="59054">
                <a:moveTo>
                  <a:pt x="20753" y="30262"/>
                </a:moveTo>
                <a:lnTo>
                  <a:pt x="20574" y="30038"/>
                </a:lnTo>
                <a:lnTo>
                  <a:pt x="20726" y="30343"/>
                </a:lnTo>
                <a:close/>
              </a:path>
              <a:path w="86994" h="59054">
                <a:moveTo>
                  <a:pt x="20726" y="30343"/>
                </a:moveTo>
                <a:lnTo>
                  <a:pt x="20574" y="30038"/>
                </a:lnTo>
                <a:lnTo>
                  <a:pt x="20574" y="30800"/>
                </a:lnTo>
                <a:lnTo>
                  <a:pt x="20726" y="30343"/>
                </a:lnTo>
                <a:close/>
              </a:path>
              <a:path w="86994" h="59054">
                <a:moveTo>
                  <a:pt x="21336" y="54964"/>
                </a:moveTo>
                <a:lnTo>
                  <a:pt x="21336" y="31562"/>
                </a:lnTo>
                <a:lnTo>
                  <a:pt x="20726" y="30343"/>
                </a:lnTo>
                <a:lnTo>
                  <a:pt x="20574" y="30800"/>
                </a:lnTo>
                <a:lnTo>
                  <a:pt x="20574" y="54370"/>
                </a:lnTo>
                <a:lnTo>
                  <a:pt x="21336" y="54964"/>
                </a:lnTo>
                <a:close/>
              </a:path>
              <a:path w="86994" h="59054">
                <a:moveTo>
                  <a:pt x="20878" y="29886"/>
                </a:moveTo>
                <a:lnTo>
                  <a:pt x="20726" y="29733"/>
                </a:lnTo>
                <a:lnTo>
                  <a:pt x="20828" y="30038"/>
                </a:lnTo>
                <a:lnTo>
                  <a:pt x="20878" y="29886"/>
                </a:lnTo>
                <a:close/>
              </a:path>
              <a:path w="86994" h="59054">
                <a:moveTo>
                  <a:pt x="21336" y="31562"/>
                </a:moveTo>
                <a:lnTo>
                  <a:pt x="21009" y="30582"/>
                </a:lnTo>
                <a:lnTo>
                  <a:pt x="20878" y="30419"/>
                </a:lnTo>
                <a:lnTo>
                  <a:pt x="20726" y="30343"/>
                </a:lnTo>
                <a:lnTo>
                  <a:pt x="21336" y="31562"/>
                </a:lnTo>
                <a:close/>
              </a:path>
              <a:path w="86994" h="59054">
                <a:moveTo>
                  <a:pt x="21009" y="30582"/>
                </a:moveTo>
                <a:lnTo>
                  <a:pt x="20955" y="30419"/>
                </a:lnTo>
                <a:lnTo>
                  <a:pt x="20753" y="30262"/>
                </a:lnTo>
                <a:lnTo>
                  <a:pt x="21009" y="30582"/>
                </a:lnTo>
                <a:close/>
              </a:path>
              <a:path w="86994" h="59054">
                <a:moveTo>
                  <a:pt x="21336" y="28514"/>
                </a:moveTo>
                <a:lnTo>
                  <a:pt x="20764" y="29085"/>
                </a:lnTo>
                <a:lnTo>
                  <a:pt x="20878" y="29428"/>
                </a:lnTo>
                <a:lnTo>
                  <a:pt x="21336" y="28514"/>
                </a:lnTo>
                <a:close/>
              </a:path>
              <a:path w="86994" h="59054">
                <a:moveTo>
                  <a:pt x="20955" y="29657"/>
                </a:moveTo>
                <a:lnTo>
                  <a:pt x="20878" y="29428"/>
                </a:lnTo>
                <a:lnTo>
                  <a:pt x="20764" y="29657"/>
                </a:lnTo>
                <a:lnTo>
                  <a:pt x="20878" y="29886"/>
                </a:lnTo>
                <a:lnTo>
                  <a:pt x="20955" y="29657"/>
                </a:lnTo>
                <a:close/>
              </a:path>
              <a:path w="86994" h="59054">
                <a:moveTo>
                  <a:pt x="20955" y="30419"/>
                </a:moveTo>
                <a:lnTo>
                  <a:pt x="20828" y="30038"/>
                </a:lnTo>
                <a:lnTo>
                  <a:pt x="20764" y="30228"/>
                </a:lnTo>
                <a:lnTo>
                  <a:pt x="20955" y="30419"/>
                </a:lnTo>
                <a:close/>
              </a:path>
              <a:path w="86994" h="59054">
                <a:moveTo>
                  <a:pt x="21336" y="28514"/>
                </a:moveTo>
                <a:lnTo>
                  <a:pt x="20878" y="29428"/>
                </a:lnTo>
                <a:lnTo>
                  <a:pt x="20955" y="29657"/>
                </a:lnTo>
                <a:lnTo>
                  <a:pt x="21336" y="28514"/>
                </a:lnTo>
                <a:close/>
              </a:path>
              <a:path w="86994" h="59054">
                <a:moveTo>
                  <a:pt x="21336" y="30800"/>
                </a:moveTo>
                <a:lnTo>
                  <a:pt x="20955" y="29657"/>
                </a:lnTo>
                <a:lnTo>
                  <a:pt x="20878" y="29886"/>
                </a:lnTo>
                <a:lnTo>
                  <a:pt x="21336" y="30800"/>
                </a:lnTo>
                <a:close/>
              </a:path>
              <a:path w="86994" h="59054">
                <a:moveTo>
                  <a:pt x="22944" y="33001"/>
                </a:moveTo>
                <a:lnTo>
                  <a:pt x="21009" y="30582"/>
                </a:lnTo>
                <a:lnTo>
                  <a:pt x="21336" y="31562"/>
                </a:lnTo>
                <a:lnTo>
                  <a:pt x="21336" y="54964"/>
                </a:lnTo>
                <a:lnTo>
                  <a:pt x="22098" y="55558"/>
                </a:lnTo>
                <a:lnTo>
                  <a:pt x="22098" y="32324"/>
                </a:lnTo>
                <a:lnTo>
                  <a:pt x="22944" y="33001"/>
                </a:lnTo>
                <a:close/>
              </a:path>
              <a:path w="86994" h="59054">
                <a:moveTo>
                  <a:pt x="23622" y="26228"/>
                </a:moveTo>
                <a:lnTo>
                  <a:pt x="22098" y="26990"/>
                </a:lnTo>
                <a:lnTo>
                  <a:pt x="22098" y="27752"/>
                </a:lnTo>
                <a:lnTo>
                  <a:pt x="23622" y="26228"/>
                </a:lnTo>
                <a:close/>
              </a:path>
              <a:path w="86994" h="59054">
                <a:moveTo>
                  <a:pt x="23622" y="33848"/>
                </a:moveTo>
                <a:lnTo>
                  <a:pt x="22944" y="33001"/>
                </a:lnTo>
                <a:lnTo>
                  <a:pt x="22098" y="32324"/>
                </a:lnTo>
                <a:lnTo>
                  <a:pt x="23622" y="33848"/>
                </a:lnTo>
                <a:close/>
              </a:path>
              <a:path w="86994" h="59054">
                <a:moveTo>
                  <a:pt x="23622" y="55872"/>
                </a:moveTo>
                <a:lnTo>
                  <a:pt x="23622" y="33848"/>
                </a:lnTo>
                <a:lnTo>
                  <a:pt x="22098" y="32324"/>
                </a:lnTo>
                <a:lnTo>
                  <a:pt x="22098" y="55558"/>
                </a:lnTo>
                <a:lnTo>
                  <a:pt x="22295" y="55713"/>
                </a:lnTo>
                <a:lnTo>
                  <a:pt x="23622" y="55872"/>
                </a:lnTo>
                <a:close/>
              </a:path>
              <a:path w="86994" h="59054">
                <a:moveTo>
                  <a:pt x="25908" y="56148"/>
                </a:moveTo>
                <a:lnTo>
                  <a:pt x="25908" y="35372"/>
                </a:lnTo>
                <a:lnTo>
                  <a:pt x="22944" y="33001"/>
                </a:lnTo>
                <a:lnTo>
                  <a:pt x="23622" y="33848"/>
                </a:lnTo>
                <a:lnTo>
                  <a:pt x="23622" y="55872"/>
                </a:lnTo>
                <a:lnTo>
                  <a:pt x="25908" y="56148"/>
                </a:lnTo>
                <a:close/>
              </a:path>
              <a:path w="86994" h="59054">
                <a:moveTo>
                  <a:pt x="25908" y="24704"/>
                </a:moveTo>
                <a:lnTo>
                  <a:pt x="24384" y="25466"/>
                </a:lnTo>
                <a:lnTo>
                  <a:pt x="25273" y="25085"/>
                </a:lnTo>
                <a:lnTo>
                  <a:pt x="25908" y="24704"/>
                </a:lnTo>
                <a:close/>
              </a:path>
              <a:path w="86994" h="59054">
                <a:moveTo>
                  <a:pt x="25273" y="25085"/>
                </a:moveTo>
                <a:lnTo>
                  <a:pt x="24384" y="25466"/>
                </a:lnTo>
                <a:lnTo>
                  <a:pt x="24384" y="25618"/>
                </a:lnTo>
                <a:lnTo>
                  <a:pt x="25273" y="25085"/>
                </a:lnTo>
                <a:close/>
              </a:path>
              <a:path w="86994" h="59054">
                <a:moveTo>
                  <a:pt x="29718" y="56606"/>
                </a:moveTo>
                <a:lnTo>
                  <a:pt x="29718" y="36896"/>
                </a:lnTo>
                <a:lnTo>
                  <a:pt x="25146" y="34610"/>
                </a:lnTo>
                <a:lnTo>
                  <a:pt x="25908" y="35372"/>
                </a:lnTo>
                <a:lnTo>
                  <a:pt x="25908" y="56148"/>
                </a:lnTo>
                <a:lnTo>
                  <a:pt x="29718" y="56606"/>
                </a:lnTo>
                <a:close/>
              </a:path>
              <a:path w="86994" h="59054">
                <a:moveTo>
                  <a:pt x="25908" y="24813"/>
                </a:moveTo>
                <a:lnTo>
                  <a:pt x="25273" y="25085"/>
                </a:lnTo>
                <a:lnTo>
                  <a:pt x="25908" y="24813"/>
                </a:lnTo>
                <a:close/>
              </a:path>
              <a:path w="86994" h="59054">
                <a:moveTo>
                  <a:pt x="29718" y="23180"/>
                </a:moveTo>
                <a:lnTo>
                  <a:pt x="28193" y="23180"/>
                </a:lnTo>
                <a:lnTo>
                  <a:pt x="28193" y="23833"/>
                </a:lnTo>
                <a:lnTo>
                  <a:pt x="29718" y="23180"/>
                </a:lnTo>
                <a:close/>
              </a:path>
              <a:path w="86994" h="59054">
                <a:moveTo>
                  <a:pt x="33528" y="37658"/>
                </a:moveTo>
                <a:lnTo>
                  <a:pt x="28193" y="36134"/>
                </a:lnTo>
                <a:lnTo>
                  <a:pt x="29718" y="36896"/>
                </a:lnTo>
                <a:lnTo>
                  <a:pt x="29718" y="56606"/>
                </a:lnTo>
                <a:lnTo>
                  <a:pt x="32766" y="56973"/>
                </a:lnTo>
                <a:lnTo>
                  <a:pt x="32766" y="37658"/>
                </a:lnTo>
                <a:lnTo>
                  <a:pt x="33528" y="37658"/>
                </a:lnTo>
                <a:close/>
              </a:path>
              <a:path w="86994" h="59054">
                <a:moveTo>
                  <a:pt x="33528" y="22227"/>
                </a:moveTo>
                <a:lnTo>
                  <a:pt x="33528" y="21656"/>
                </a:lnTo>
                <a:lnTo>
                  <a:pt x="32766" y="22418"/>
                </a:lnTo>
                <a:lnTo>
                  <a:pt x="33528" y="22227"/>
                </a:lnTo>
                <a:close/>
              </a:path>
              <a:path w="86994" h="59054">
                <a:moveTo>
                  <a:pt x="38862" y="38420"/>
                </a:moveTo>
                <a:lnTo>
                  <a:pt x="32766" y="37658"/>
                </a:lnTo>
                <a:lnTo>
                  <a:pt x="32766" y="56973"/>
                </a:lnTo>
                <a:lnTo>
                  <a:pt x="37338" y="57524"/>
                </a:lnTo>
                <a:lnTo>
                  <a:pt x="37338" y="38420"/>
                </a:lnTo>
                <a:lnTo>
                  <a:pt x="38862" y="38420"/>
                </a:lnTo>
                <a:close/>
              </a:path>
              <a:path w="86994" h="59054">
                <a:moveTo>
                  <a:pt x="38862" y="20894"/>
                </a:moveTo>
                <a:lnTo>
                  <a:pt x="37338" y="20894"/>
                </a:lnTo>
                <a:lnTo>
                  <a:pt x="37338" y="21275"/>
                </a:lnTo>
                <a:lnTo>
                  <a:pt x="38862" y="20894"/>
                </a:lnTo>
                <a:close/>
              </a:path>
              <a:path w="86994" h="59054">
                <a:moveTo>
                  <a:pt x="44196" y="58350"/>
                </a:moveTo>
                <a:lnTo>
                  <a:pt x="44196" y="39182"/>
                </a:lnTo>
                <a:lnTo>
                  <a:pt x="43434" y="39182"/>
                </a:lnTo>
                <a:lnTo>
                  <a:pt x="37338" y="38420"/>
                </a:lnTo>
                <a:lnTo>
                  <a:pt x="37338" y="57524"/>
                </a:lnTo>
                <a:lnTo>
                  <a:pt x="44196" y="58350"/>
                </a:lnTo>
                <a:close/>
              </a:path>
              <a:path w="86994" h="59054">
                <a:moveTo>
                  <a:pt x="43792" y="39137"/>
                </a:moveTo>
                <a:lnTo>
                  <a:pt x="43434" y="39097"/>
                </a:lnTo>
                <a:lnTo>
                  <a:pt x="43792" y="39137"/>
                </a:lnTo>
                <a:close/>
              </a:path>
              <a:path w="86994" h="59054">
                <a:moveTo>
                  <a:pt x="49530" y="58992"/>
                </a:moveTo>
                <a:lnTo>
                  <a:pt x="49530" y="38420"/>
                </a:lnTo>
                <a:lnTo>
                  <a:pt x="43792" y="39137"/>
                </a:lnTo>
                <a:lnTo>
                  <a:pt x="44196" y="39182"/>
                </a:lnTo>
                <a:lnTo>
                  <a:pt x="44196" y="58350"/>
                </a:lnTo>
                <a:lnTo>
                  <a:pt x="49530" y="58992"/>
                </a:lnTo>
                <a:close/>
              </a:path>
              <a:path w="86994" h="59054">
                <a:moveTo>
                  <a:pt x="49530" y="21084"/>
                </a:moveTo>
                <a:lnTo>
                  <a:pt x="49530" y="20894"/>
                </a:lnTo>
                <a:lnTo>
                  <a:pt x="48768" y="20894"/>
                </a:lnTo>
                <a:lnTo>
                  <a:pt x="49530" y="21084"/>
                </a:lnTo>
                <a:close/>
              </a:path>
              <a:path w="86994" h="59054">
                <a:moveTo>
                  <a:pt x="54864" y="57457"/>
                </a:moveTo>
                <a:lnTo>
                  <a:pt x="54864" y="37658"/>
                </a:lnTo>
                <a:lnTo>
                  <a:pt x="48768" y="38420"/>
                </a:lnTo>
                <a:lnTo>
                  <a:pt x="49530" y="38420"/>
                </a:lnTo>
                <a:lnTo>
                  <a:pt x="49530" y="58992"/>
                </a:lnTo>
                <a:lnTo>
                  <a:pt x="50101" y="59061"/>
                </a:lnTo>
                <a:lnTo>
                  <a:pt x="54864" y="57457"/>
                </a:lnTo>
                <a:close/>
              </a:path>
              <a:path w="86994" h="59054">
                <a:moveTo>
                  <a:pt x="54864" y="22418"/>
                </a:moveTo>
                <a:lnTo>
                  <a:pt x="53340" y="21656"/>
                </a:lnTo>
                <a:lnTo>
                  <a:pt x="53340" y="22037"/>
                </a:lnTo>
                <a:lnTo>
                  <a:pt x="54864" y="22418"/>
                </a:lnTo>
                <a:close/>
              </a:path>
              <a:path w="86994" h="59054">
                <a:moveTo>
                  <a:pt x="58674" y="36134"/>
                </a:moveTo>
                <a:lnTo>
                  <a:pt x="53340" y="37658"/>
                </a:lnTo>
                <a:lnTo>
                  <a:pt x="54864" y="37658"/>
                </a:lnTo>
                <a:lnTo>
                  <a:pt x="54864" y="57457"/>
                </a:lnTo>
                <a:lnTo>
                  <a:pt x="57912" y="56431"/>
                </a:lnTo>
                <a:lnTo>
                  <a:pt x="57912" y="36896"/>
                </a:lnTo>
                <a:lnTo>
                  <a:pt x="58674" y="36134"/>
                </a:lnTo>
                <a:close/>
              </a:path>
              <a:path w="86994" h="59054">
                <a:moveTo>
                  <a:pt x="59436" y="23942"/>
                </a:moveTo>
                <a:lnTo>
                  <a:pt x="59436" y="23180"/>
                </a:lnTo>
                <a:lnTo>
                  <a:pt x="57912" y="23180"/>
                </a:lnTo>
                <a:lnTo>
                  <a:pt x="59436" y="23942"/>
                </a:lnTo>
                <a:close/>
              </a:path>
              <a:path w="86994" h="59054">
                <a:moveTo>
                  <a:pt x="62484" y="54891"/>
                </a:moveTo>
                <a:lnTo>
                  <a:pt x="62484" y="34610"/>
                </a:lnTo>
                <a:lnTo>
                  <a:pt x="57912" y="36896"/>
                </a:lnTo>
                <a:lnTo>
                  <a:pt x="57912" y="56431"/>
                </a:lnTo>
                <a:lnTo>
                  <a:pt x="62484" y="54891"/>
                </a:lnTo>
                <a:close/>
              </a:path>
              <a:path w="86994" h="59054">
                <a:moveTo>
                  <a:pt x="62484" y="25618"/>
                </a:moveTo>
                <a:lnTo>
                  <a:pt x="62484" y="25466"/>
                </a:lnTo>
                <a:lnTo>
                  <a:pt x="60959" y="24704"/>
                </a:lnTo>
                <a:lnTo>
                  <a:pt x="62484" y="25618"/>
                </a:lnTo>
                <a:close/>
              </a:path>
              <a:path w="86994" h="59054">
                <a:moveTo>
                  <a:pt x="66294" y="53609"/>
                </a:moveTo>
                <a:lnTo>
                  <a:pt x="66294" y="30038"/>
                </a:lnTo>
                <a:lnTo>
                  <a:pt x="65532" y="31562"/>
                </a:lnTo>
                <a:lnTo>
                  <a:pt x="65532" y="32324"/>
                </a:lnTo>
                <a:lnTo>
                  <a:pt x="60959" y="35372"/>
                </a:lnTo>
                <a:lnTo>
                  <a:pt x="62484" y="34610"/>
                </a:lnTo>
                <a:lnTo>
                  <a:pt x="62484" y="54891"/>
                </a:lnTo>
                <a:lnTo>
                  <a:pt x="66294" y="53609"/>
                </a:lnTo>
                <a:close/>
              </a:path>
              <a:path w="86994" h="59054">
                <a:moveTo>
                  <a:pt x="64769" y="27752"/>
                </a:moveTo>
                <a:lnTo>
                  <a:pt x="64769" y="26990"/>
                </a:lnTo>
                <a:lnTo>
                  <a:pt x="63246" y="26228"/>
                </a:lnTo>
                <a:lnTo>
                  <a:pt x="64769" y="27752"/>
                </a:lnTo>
                <a:close/>
              </a:path>
              <a:path w="86994" h="59054">
                <a:moveTo>
                  <a:pt x="65858" y="30582"/>
                </a:moveTo>
                <a:lnTo>
                  <a:pt x="63246" y="33848"/>
                </a:lnTo>
                <a:lnTo>
                  <a:pt x="65532" y="32324"/>
                </a:lnTo>
                <a:lnTo>
                  <a:pt x="65532" y="31562"/>
                </a:lnTo>
                <a:lnTo>
                  <a:pt x="65858" y="30582"/>
                </a:lnTo>
                <a:close/>
              </a:path>
              <a:path w="86994" h="59054">
                <a:moveTo>
                  <a:pt x="66294" y="29276"/>
                </a:moveTo>
                <a:lnTo>
                  <a:pt x="65532" y="27752"/>
                </a:lnTo>
                <a:lnTo>
                  <a:pt x="65532" y="28514"/>
                </a:lnTo>
                <a:lnTo>
                  <a:pt x="66294" y="29276"/>
                </a:lnTo>
                <a:close/>
              </a:path>
              <a:path w="86994" h="59054">
                <a:moveTo>
                  <a:pt x="66294" y="29276"/>
                </a:moveTo>
                <a:lnTo>
                  <a:pt x="65532" y="28514"/>
                </a:lnTo>
                <a:lnTo>
                  <a:pt x="66141" y="29733"/>
                </a:lnTo>
                <a:lnTo>
                  <a:pt x="66294" y="29276"/>
                </a:lnTo>
                <a:close/>
              </a:path>
              <a:path w="86994" h="59054">
                <a:moveTo>
                  <a:pt x="66294" y="30038"/>
                </a:moveTo>
                <a:lnTo>
                  <a:pt x="65858" y="30582"/>
                </a:lnTo>
                <a:lnTo>
                  <a:pt x="65532" y="31562"/>
                </a:lnTo>
                <a:lnTo>
                  <a:pt x="66294" y="30038"/>
                </a:lnTo>
                <a:close/>
              </a:path>
              <a:path w="86994" h="59054">
                <a:moveTo>
                  <a:pt x="66294" y="30038"/>
                </a:moveTo>
                <a:lnTo>
                  <a:pt x="66141" y="29733"/>
                </a:lnTo>
                <a:lnTo>
                  <a:pt x="65858" y="30582"/>
                </a:lnTo>
                <a:lnTo>
                  <a:pt x="66294" y="30038"/>
                </a:lnTo>
                <a:close/>
              </a:path>
              <a:path w="86994" h="59054">
                <a:moveTo>
                  <a:pt x="66294" y="30038"/>
                </a:moveTo>
                <a:lnTo>
                  <a:pt x="66294" y="29276"/>
                </a:lnTo>
                <a:lnTo>
                  <a:pt x="66141" y="29733"/>
                </a:lnTo>
                <a:lnTo>
                  <a:pt x="66294" y="30038"/>
                </a:lnTo>
                <a:close/>
              </a:path>
            </a:pathLst>
          </a:custGeom>
          <a:solidFill>
            <a:srgbClr val="B4B4DC"/>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9" name="object 26"/>
          <p:cNvSpPr/>
          <p:nvPr/>
        </p:nvSpPr>
        <p:spPr>
          <a:xfrm>
            <a:off x="1777683" y="3387852"/>
            <a:ext cx="316230" cy="155575"/>
          </a:xfrm>
          <a:custGeom>
            <a:avLst/>
            <a:gdLst/>
            <a:ahLst/>
            <a:cxnLst/>
            <a:rect l="l" t="t" r="r" b="b"/>
            <a:pathLst>
              <a:path w="316230" h="155575">
                <a:moveTo>
                  <a:pt x="316229" y="19050"/>
                </a:moveTo>
                <a:lnTo>
                  <a:pt x="307847" y="0"/>
                </a:lnTo>
                <a:lnTo>
                  <a:pt x="0" y="137160"/>
                </a:lnTo>
                <a:lnTo>
                  <a:pt x="8381" y="155448"/>
                </a:lnTo>
                <a:lnTo>
                  <a:pt x="316229" y="19050"/>
                </a:lnTo>
                <a:close/>
              </a:path>
            </a:pathLst>
          </a:custGeom>
          <a:solidFill>
            <a:srgbClr val="B4B4DC"/>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0" name="object 27"/>
          <p:cNvSpPr/>
          <p:nvPr/>
        </p:nvSpPr>
        <p:spPr>
          <a:xfrm>
            <a:off x="1777683" y="3387852"/>
            <a:ext cx="316230" cy="155575"/>
          </a:xfrm>
          <a:custGeom>
            <a:avLst/>
            <a:gdLst/>
            <a:ahLst/>
            <a:cxnLst/>
            <a:rect l="l" t="t" r="r" b="b"/>
            <a:pathLst>
              <a:path w="316230" h="155575">
                <a:moveTo>
                  <a:pt x="316229" y="19050"/>
                </a:moveTo>
                <a:lnTo>
                  <a:pt x="307847" y="0"/>
                </a:lnTo>
                <a:lnTo>
                  <a:pt x="0" y="137160"/>
                </a:lnTo>
                <a:lnTo>
                  <a:pt x="8381" y="155448"/>
                </a:lnTo>
                <a:lnTo>
                  <a:pt x="316229" y="19050"/>
                </a:lnTo>
                <a:close/>
              </a:path>
            </a:pathLst>
          </a:custGeom>
          <a:solidFill>
            <a:srgbClr val="B4B4DC"/>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1" name="object 28"/>
          <p:cNvSpPr/>
          <p:nvPr/>
        </p:nvSpPr>
        <p:spPr>
          <a:xfrm>
            <a:off x="2130489" y="3388614"/>
            <a:ext cx="209549" cy="153924"/>
          </a:xfrm>
          <a:prstGeom prst="rect">
            <a:avLst/>
          </a:prstGeom>
          <a:blipFill>
            <a:blip r:embed="rId1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2" name="object 29"/>
          <p:cNvSpPr/>
          <p:nvPr/>
        </p:nvSpPr>
        <p:spPr>
          <a:xfrm>
            <a:off x="1813497" y="2596895"/>
            <a:ext cx="823849" cy="390143"/>
          </a:xfrm>
          <a:prstGeom prst="rect">
            <a:avLst/>
          </a:prstGeom>
          <a:blipFill>
            <a:blip r:embed="rId1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3" name="object 30"/>
          <p:cNvSpPr/>
          <p:nvPr/>
        </p:nvSpPr>
        <p:spPr>
          <a:xfrm>
            <a:off x="2769045" y="2559557"/>
            <a:ext cx="256794" cy="419100"/>
          </a:xfrm>
          <a:prstGeom prst="rect">
            <a:avLst/>
          </a:prstGeom>
          <a:blipFill>
            <a:blip r:embed="rId1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4" name="object 31"/>
          <p:cNvSpPr/>
          <p:nvPr/>
        </p:nvSpPr>
        <p:spPr>
          <a:xfrm>
            <a:off x="2765235" y="2552700"/>
            <a:ext cx="264160" cy="432434"/>
          </a:xfrm>
          <a:custGeom>
            <a:avLst/>
            <a:gdLst/>
            <a:ahLst/>
            <a:cxnLst/>
            <a:rect l="l" t="t" r="r" b="b"/>
            <a:pathLst>
              <a:path w="264160" h="432435">
                <a:moveTo>
                  <a:pt x="263652" y="288798"/>
                </a:moveTo>
                <a:lnTo>
                  <a:pt x="263652" y="143255"/>
                </a:lnTo>
                <a:lnTo>
                  <a:pt x="0" y="0"/>
                </a:lnTo>
                <a:lnTo>
                  <a:pt x="0" y="432054"/>
                </a:lnTo>
                <a:lnTo>
                  <a:pt x="2286" y="430811"/>
                </a:lnTo>
                <a:lnTo>
                  <a:pt x="2286" y="9144"/>
                </a:lnTo>
                <a:lnTo>
                  <a:pt x="6857" y="6096"/>
                </a:lnTo>
                <a:lnTo>
                  <a:pt x="6857" y="11626"/>
                </a:lnTo>
                <a:lnTo>
                  <a:pt x="256794" y="147348"/>
                </a:lnTo>
                <a:lnTo>
                  <a:pt x="256794" y="145542"/>
                </a:lnTo>
                <a:lnTo>
                  <a:pt x="259079" y="148589"/>
                </a:lnTo>
                <a:lnTo>
                  <a:pt x="259079" y="291282"/>
                </a:lnTo>
                <a:lnTo>
                  <a:pt x="263652" y="288798"/>
                </a:lnTo>
                <a:close/>
              </a:path>
              <a:path w="264160" h="432435">
                <a:moveTo>
                  <a:pt x="6857" y="11626"/>
                </a:moveTo>
                <a:lnTo>
                  <a:pt x="6857" y="6096"/>
                </a:lnTo>
                <a:lnTo>
                  <a:pt x="2286" y="9144"/>
                </a:lnTo>
                <a:lnTo>
                  <a:pt x="6857" y="11626"/>
                </a:lnTo>
                <a:close/>
              </a:path>
              <a:path w="264160" h="432435">
                <a:moveTo>
                  <a:pt x="6858" y="420427"/>
                </a:moveTo>
                <a:lnTo>
                  <a:pt x="6857" y="11626"/>
                </a:lnTo>
                <a:lnTo>
                  <a:pt x="2286" y="9144"/>
                </a:lnTo>
                <a:lnTo>
                  <a:pt x="2286" y="422909"/>
                </a:lnTo>
                <a:lnTo>
                  <a:pt x="6858" y="420427"/>
                </a:lnTo>
                <a:close/>
              </a:path>
              <a:path w="264160" h="432435">
                <a:moveTo>
                  <a:pt x="259079" y="283464"/>
                </a:moveTo>
                <a:lnTo>
                  <a:pt x="2286" y="422909"/>
                </a:lnTo>
                <a:lnTo>
                  <a:pt x="6858" y="425958"/>
                </a:lnTo>
                <a:lnTo>
                  <a:pt x="6858" y="428327"/>
                </a:lnTo>
                <a:lnTo>
                  <a:pt x="256794" y="292524"/>
                </a:lnTo>
                <a:lnTo>
                  <a:pt x="256794" y="286512"/>
                </a:lnTo>
                <a:lnTo>
                  <a:pt x="259079" y="283464"/>
                </a:lnTo>
                <a:close/>
              </a:path>
              <a:path w="264160" h="432435">
                <a:moveTo>
                  <a:pt x="6858" y="428327"/>
                </a:moveTo>
                <a:lnTo>
                  <a:pt x="6858" y="425958"/>
                </a:lnTo>
                <a:lnTo>
                  <a:pt x="2286" y="422909"/>
                </a:lnTo>
                <a:lnTo>
                  <a:pt x="2286" y="430811"/>
                </a:lnTo>
                <a:lnTo>
                  <a:pt x="6858" y="428327"/>
                </a:lnTo>
                <a:close/>
              </a:path>
              <a:path w="264160" h="432435">
                <a:moveTo>
                  <a:pt x="259079" y="148589"/>
                </a:moveTo>
                <a:lnTo>
                  <a:pt x="256794" y="145542"/>
                </a:lnTo>
                <a:lnTo>
                  <a:pt x="256794" y="147348"/>
                </a:lnTo>
                <a:lnTo>
                  <a:pt x="259079" y="148589"/>
                </a:lnTo>
                <a:close/>
              </a:path>
              <a:path w="264160" h="432435">
                <a:moveTo>
                  <a:pt x="259079" y="283464"/>
                </a:moveTo>
                <a:lnTo>
                  <a:pt x="259079" y="148589"/>
                </a:lnTo>
                <a:lnTo>
                  <a:pt x="256794" y="147348"/>
                </a:lnTo>
                <a:lnTo>
                  <a:pt x="256794" y="284705"/>
                </a:lnTo>
                <a:lnTo>
                  <a:pt x="259079" y="283464"/>
                </a:lnTo>
                <a:close/>
              </a:path>
              <a:path w="264160" h="432435">
                <a:moveTo>
                  <a:pt x="259079" y="291282"/>
                </a:moveTo>
                <a:lnTo>
                  <a:pt x="259079" y="283464"/>
                </a:lnTo>
                <a:lnTo>
                  <a:pt x="256794" y="286512"/>
                </a:lnTo>
                <a:lnTo>
                  <a:pt x="256794" y="292524"/>
                </a:lnTo>
                <a:lnTo>
                  <a:pt x="259079" y="291282"/>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5" name="object 32"/>
          <p:cNvSpPr txBox="1"/>
          <p:nvPr/>
        </p:nvSpPr>
        <p:spPr>
          <a:xfrm>
            <a:off x="2833485" y="2700791"/>
            <a:ext cx="256480" cy="137160"/>
          </a:xfrm>
          <a:prstGeom prst="rect">
            <a:avLst/>
          </a:prstGeom>
        </p:spPr>
        <p:txBody>
          <a:bodyPr vert="vert270" wrap="square" lIns="0" tIns="0" rIns="0" bIns="0" rtlCol="0">
            <a:spAutoFit/>
          </a:bodyPr>
          <a:lstStyle/>
          <a:p>
            <a:pPr marL="12700">
              <a:lnSpc>
                <a:spcPts val="1015"/>
              </a:lnSpc>
            </a:pPr>
            <a:r>
              <a:rPr sz="850" spc="5" dirty="0">
                <a:solidFill>
                  <a:srgbClr val="FFFFFF"/>
                </a:solidFill>
                <a:latin typeface="Meiryo UI" panose="020B0604030504040204" pitchFamily="50" charset="-128"/>
                <a:ea typeface="Meiryo UI" panose="020B0604030504040204" pitchFamily="50" charset="-128"/>
                <a:cs typeface="Noto Sans CJK JP Regular"/>
              </a:rPr>
              <a:t>08</a:t>
            </a:r>
            <a:endParaRPr sz="850">
              <a:latin typeface="Meiryo UI" panose="020B0604030504040204" pitchFamily="50" charset="-128"/>
              <a:ea typeface="Meiryo UI" panose="020B0604030504040204" pitchFamily="50" charset="-128"/>
              <a:cs typeface="Noto Sans CJK JP Regular"/>
            </a:endParaRPr>
          </a:p>
        </p:txBody>
      </p:sp>
      <p:sp>
        <p:nvSpPr>
          <p:cNvPr id="36" name="object 33"/>
          <p:cNvSpPr/>
          <p:nvPr/>
        </p:nvSpPr>
        <p:spPr>
          <a:xfrm>
            <a:off x="3087561" y="2737866"/>
            <a:ext cx="159385" cy="654050"/>
          </a:xfrm>
          <a:custGeom>
            <a:avLst/>
            <a:gdLst/>
            <a:ahLst/>
            <a:cxnLst/>
            <a:rect l="l" t="t" r="r" b="b"/>
            <a:pathLst>
              <a:path w="159385" h="654050">
                <a:moveTo>
                  <a:pt x="39623" y="79248"/>
                </a:moveTo>
                <a:lnTo>
                  <a:pt x="39623" y="0"/>
                </a:lnTo>
                <a:lnTo>
                  <a:pt x="0" y="39624"/>
                </a:lnTo>
                <a:lnTo>
                  <a:pt x="39623" y="79248"/>
                </a:lnTo>
                <a:close/>
              </a:path>
              <a:path w="159385" h="654050">
                <a:moveTo>
                  <a:pt x="121157" y="641827"/>
                </a:moveTo>
                <a:lnTo>
                  <a:pt x="121157" y="576834"/>
                </a:lnTo>
                <a:lnTo>
                  <a:pt x="118086" y="591907"/>
                </a:lnTo>
                <a:lnTo>
                  <a:pt x="109727" y="604266"/>
                </a:lnTo>
                <a:lnTo>
                  <a:pt x="97369" y="612624"/>
                </a:lnTo>
                <a:lnTo>
                  <a:pt x="82296" y="615696"/>
                </a:lnTo>
                <a:lnTo>
                  <a:pt x="0" y="615696"/>
                </a:lnTo>
                <a:lnTo>
                  <a:pt x="0" y="653796"/>
                </a:lnTo>
                <a:lnTo>
                  <a:pt x="82296" y="653796"/>
                </a:lnTo>
                <a:lnTo>
                  <a:pt x="112323" y="647771"/>
                </a:lnTo>
                <a:lnTo>
                  <a:pt x="121157" y="641827"/>
                </a:lnTo>
                <a:close/>
              </a:path>
              <a:path w="159385" h="654050">
                <a:moveTo>
                  <a:pt x="159258" y="576834"/>
                </a:moveTo>
                <a:lnTo>
                  <a:pt x="159257" y="97536"/>
                </a:lnTo>
                <a:lnTo>
                  <a:pt x="136778" y="43053"/>
                </a:lnTo>
                <a:lnTo>
                  <a:pt x="82295" y="20574"/>
                </a:lnTo>
                <a:lnTo>
                  <a:pt x="39623" y="20574"/>
                </a:lnTo>
                <a:lnTo>
                  <a:pt x="39623" y="58674"/>
                </a:lnTo>
                <a:lnTo>
                  <a:pt x="82295" y="58674"/>
                </a:lnTo>
                <a:lnTo>
                  <a:pt x="97369" y="61745"/>
                </a:lnTo>
                <a:lnTo>
                  <a:pt x="109727" y="70104"/>
                </a:lnTo>
                <a:lnTo>
                  <a:pt x="118086" y="82462"/>
                </a:lnTo>
                <a:lnTo>
                  <a:pt x="121157" y="97536"/>
                </a:lnTo>
                <a:lnTo>
                  <a:pt x="121157" y="641827"/>
                </a:lnTo>
                <a:lnTo>
                  <a:pt x="136779" y="631317"/>
                </a:lnTo>
                <a:lnTo>
                  <a:pt x="153233" y="606861"/>
                </a:lnTo>
                <a:lnTo>
                  <a:pt x="159258" y="576834"/>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7" name="object 34"/>
          <p:cNvSpPr/>
          <p:nvPr/>
        </p:nvSpPr>
        <p:spPr>
          <a:xfrm>
            <a:off x="1546797" y="2768345"/>
            <a:ext cx="167005" cy="664210"/>
          </a:xfrm>
          <a:custGeom>
            <a:avLst/>
            <a:gdLst/>
            <a:ahLst/>
            <a:cxnLst/>
            <a:rect l="l" t="t" r="r" b="b"/>
            <a:pathLst>
              <a:path w="167005" h="664210">
                <a:moveTo>
                  <a:pt x="166878" y="39624"/>
                </a:moveTo>
                <a:lnTo>
                  <a:pt x="166878" y="0"/>
                </a:lnTo>
                <a:lnTo>
                  <a:pt x="80772" y="0"/>
                </a:lnTo>
                <a:lnTo>
                  <a:pt x="49184" y="6298"/>
                </a:lnTo>
                <a:lnTo>
                  <a:pt x="23526" y="23526"/>
                </a:lnTo>
                <a:lnTo>
                  <a:pt x="6298" y="49184"/>
                </a:lnTo>
                <a:lnTo>
                  <a:pt x="0" y="80772"/>
                </a:lnTo>
                <a:lnTo>
                  <a:pt x="0" y="561594"/>
                </a:lnTo>
                <a:lnTo>
                  <a:pt x="6298" y="593181"/>
                </a:lnTo>
                <a:lnTo>
                  <a:pt x="23526" y="618839"/>
                </a:lnTo>
                <a:lnTo>
                  <a:pt x="40386" y="630159"/>
                </a:lnTo>
                <a:lnTo>
                  <a:pt x="40386" y="80772"/>
                </a:lnTo>
                <a:lnTo>
                  <a:pt x="43481" y="64698"/>
                </a:lnTo>
                <a:lnTo>
                  <a:pt x="52006" y="51625"/>
                </a:lnTo>
                <a:lnTo>
                  <a:pt x="64817" y="42838"/>
                </a:lnTo>
                <a:lnTo>
                  <a:pt x="80772" y="39624"/>
                </a:lnTo>
                <a:lnTo>
                  <a:pt x="166878" y="39624"/>
                </a:lnTo>
                <a:close/>
              </a:path>
              <a:path w="167005" h="664210">
                <a:moveTo>
                  <a:pt x="124968" y="642366"/>
                </a:moveTo>
                <a:lnTo>
                  <a:pt x="124968" y="601980"/>
                </a:lnTo>
                <a:lnTo>
                  <a:pt x="80772" y="601980"/>
                </a:lnTo>
                <a:lnTo>
                  <a:pt x="64817" y="598884"/>
                </a:lnTo>
                <a:lnTo>
                  <a:pt x="52006" y="590359"/>
                </a:lnTo>
                <a:lnTo>
                  <a:pt x="43481" y="577548"/>
                </a:lnTo>
                <a:lnTo>
                  <a:pt x="40386" y="561594"/>
                </a:lnTo>
                <a:lnTo>
                  <a:pt x="40386" y="630159"/>
                </a:lnTo>
                <a:lnTo>
                  <a:pt x="49184" y="636067"/>
                </a:lnTo>
                <a:lnTo>
                  <a:pt x="80772" y="642366"/>
                </a:lnTo>
                <a:lnTo>
                  <a:pt x="124968" y="642366"/>
                </a:lnTo>
                <a:close/>
              </a:path>
              <a:path w="167005" h="664210">
                <a:moveTo>
                  <a:pt x="166878" y="622554"/>
                </a:moveTo>
                <a:lnTo>
                  <a:pt x="124968" y="580644"/>
                </a:lnTo>
                <a:lnTo>
                  <a:pt x="124968" y="663702"/>
                </a:lnTo>
                <a:lnTo>
                  <a:pt x="166878" y="622554"/>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8" name="object 35"/>
          <p:cNvSpPr/>
          <p:nvPr/>
        </p:nvSpPr>
        <p:spPr>
          <a:xfrm>
            <a:off x="2756853" y="3961638"/>
            <a:ext cx="694944" cy="573786"/>
          </a:xfrm>
          <a:prstGeom prst="rect">
            <a:avLst/>
          </a:prstGeom>
          <a:blipFill>
            <a:blip r:embed="rId1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9" name="object 36"/>
          <p:cNvSpPr/>
          <p:nvPr/>
        </p:nvSpPr>
        <p:spPr>
          <a:xfrm>
            <a:off x="1347915" y="3961638"/>
            <a:ext cx="678180" cy="590550"/>
          </a:xfrm>
          <a:prstGeom prst="rect">
            <a:avLst/>
          </a:prstGeom>
          <a:blipFill>
            <a:blip r:embed="rId1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0" name="object 37"/>
          <p:cNvSpPr txBox="1"/>
          <p:nvPr/>
        </p:nvSpPr>
        <p:spPr>
          <a:xfrm>
            <a:off x="1050221" y="4535678"/>
            <a:ext cx="1315720" cy="312265"/>
          </a:xfrm>
          <a:prstGeom prst="rect">
            <a:avLst/>
          </a:prstGeom>
        </p:spPr>
        <p:txBody>
          <a:bodyPr vert="horz" wrap="square" lIns="0" tIns="12065" rIns="0" bIns="0" rtlCol="0">
            <a:spAutoFit/>
          </a:bodyPr>
          <a:lstStyle/>
          <a:p>
            <a:pPr marL="12700">
              <a:lnSpc>
                <a:spcPct val="100000"/>
              </a:lnSpc>
              <a:spcBef>
                <a:spcPts val="95"/>
              </a:spcBef>
            </a:pPr>
            <a:r>
              <a:rPr lang="ja-JP" altLang="en-US" sz="1950" dirty="0">
                <a:latin typeface="Meiryo UI" panose="020B0604030504040204" pitchFamily="50" charset="-128"/>
                <a:ea typeface="Meiryo UI" panose="020B0604030504040204" pitchFamily="50" charset="-128"/>
                <a:cs typeface="Noto Sans CJK JP Regular"/>
              </a:rPr>
              <a:t>デコーディング</a:t>
            </a:r>
            <a:endParaRPr sz="1950" dirty="0">
              <a:latin typeface="Meiryo UI" panose="020B0604030504040204" pitchFamily="50" charset="-128"/>
              <a:ea typeface="Meiryo UI" panose="020B0604030504040204" pitchFamily="50" charset="-128"/>
              <a:cs typeface="Noto Sans CJK JP Regular"/>
            </a:endParaRPr>
          </a:p>
        </p:txBody>
      </p:sp>
      <p:sp>
        <p:nvSpPr>
          <p:cNvPr id="41" name="object 38"/>
          <p:cNvSpPr txBox="1"/>
          <p:nvPr/>
        </p:nvSpPr>
        <p:spPr>
          <a:xfrm>
            <a:off x="2567079" y="4535678"/>
            <a:ext cx="1099185" cy="312265"/>
          </a:xfrm>
          <a:prstGeom prst="rect">
            <a:avLst/>
          </a:prstGeom>
        </p:spPr>
        <p:txBody>
          <a:bodyPr vert="horz" wrap="square" lIns="0" tIns="12065" rIns="0" bIns="0" rtlCol="0">
            <a:spAutoFit/>
          </a:bodyPr>
          <a:lstStyle/>
          <a:p>
            <a:pPr marL="12700">
              <a:lnSpc>
                <a:spcPct val="100000"/>
              </a:lnSpc>
              <a:spcBef>
                <a:spcPts val="95"/>
              </a:spcBef>
            </a:pPr>
            <a:r>
              <a:rPr lang="ja-JP" altLang="en-US" sz="1950" dirty="0">
                <a:latin typeface="Meiryo UI" panose="020B0604030504040204" pitchFamily="50" charset="-128"/>
                <a:ea typeface="Meiryo UI" panose="020B0604030504040204" pitchFamily="50" charset="-128"/>
                <a:cs typeface="Noto Sans CJK JP Regular"/>
              </a:rPr>
              <a:t>ロボテックス</a:t>
            </a:r>
            <a:endParaRPr sz="1950" dirty="0">
              <a:latin typeface="Meiryo UI" panose="020B0604030504040204" pitchFamily="50" charset="-128"/>
              <a:ea typeface="Meiryo UI" panose="020B0604030504040204" pitchFamily="50" charset="-128"/>
              <a:cs typeface="Noto Sans CJK JP Regular"/>
            </a:endParaRPr>
          </a:p>
        </p:txBody>
      </p:sp>
      <p:sp>
        <p:nvSpPr>
          <p:cNvPr id="42" name="object 39"/>
          <p:cNvSpPr/>
          <p:nvPr/>
        </p:nvSpPr>
        <p:spPr>
          <a:xfrm>
            <a:off x="7949121" y="1734566"/>
            <a:ext cx="3205721" cy="3175000"/>
          </a:xfrm>
          <a:prstGeom prst="rect">
            <a:avLst/>
          </a:prstGeom>
          <a:blipFill>
            <a:blip r:embed="rId2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3" name="object 40"/>
          <p:cNvSpPr/>
          <p:nvPr/>
        </p:nvSpPr>
        <p:spPr>
          <a:xfrm>
            <a:off x="7945311" y="1729739"/>
            <a:ext cx="3213735" cy="3183890"/>
          </a:xfrm>
          <a:custGeom>
            <a:avLst/>
            <a:gdLst/>
            <a:ahLst/>
            <a:cxnLst/>
            <a:rect l="l" t="t" r="r" b="b"/>
            <a:pathLst>
              <a:path w="3213734" h="3183890">
                <a:moveTo>
                  <a:pt x="300227" y="1191006"/>
                </a:moveTo>
                <a:lnTo>
                  <a:pt x="300227" y="778002"/>
                </a:lnTo>
                <a:lnTo>
                  <a:pt x="0" y="1591818"/>
                </a:lnTo>
                <a:lnTo>
                  <a:pt x="6857" y="1610390"/>
                </a:lnTo>
                <a:lnTo>
                  <a:pt x="6857" y="1590294"/>
                </a:lnTo>
                <a:lnTo>
                  <a:pt x="7279" y="1591437"/>
                </a:lnTo>
                <a:lnTo>
                  <a:pt x="293369" y="815117"/>
                </a:lnTo>
                <a:lnTo>
                  <a:pt x="293369" y="797814"/>
                </a:lnTo>
                <a:lnTo>
                  <a:pt x="299465" y="798576"/>
                </a:lnTo>
                <a:lnTo>
                  <a:pt x="299465" y="1191006"/>
                </a:lnTo>
                <a:lnTo>
                  <a:pt x="300227" y="1191006"/>
                </a:lnTo>
                <a:close/>
              </a:path>
              <a:path w="3213734" h="3183890">
                <a:moveTo>
                  <a:pt x="7279" y="1591437"/>
                </a:moveTo>
                <a:lnTo>
                  <a:pt x="6857" y="1590294"/>
                </a:lnTo>
                <a:lnTo>
                  <a:pt x="6857" y="1592580"/>
                </a:lnTo>
                <a:lnTo>
                  <a:pt x="7279" y="1591437"/>
                </a:lnTo>
                <a:close/>
              </a:path>
              <a:path w="3213734" h="3183890">
                <a:moveTo>
                  <a:pt x="299465" y="2385060"/>
                </a:moveTo>
                <a:lnTo>
                  <a:pt x="7279" y="1591437"/>
                </a:lnTo>
                <a:lnTo>
                  <a:pt x="6857" y="1592580"/>
                </a:lnTo>
                <a:lnTo>
                  <a:pt x="6857" y="1610390"/>
                </a:lnTo>
                <a:lnTo>
                  <a:pt x="293369" y="2386299"/>
                </a:lnTo>
                <a:lnTo>
                  <a:pt x="293369" y="2385822"/>
                </a:lnTo>
                <a:lnTo>
                  <a:pt x="299465" y="2385060"/>
                </a:lnTo>
                <a:close/>
              </a:path>
              <a:path w="3213734" h="3183890">
                <a:moveTo>
                  <a:pt x="299465" y="798576"/>
                </a:moveTo>
                <a:lnTo>
                  <a:pt x="293369" y="797814"/>
                </a:lnTo>
                <a:lnTo>
                  <a:pt x="293369" y="815117"/>
                </a:lnTo>
                <a:lnTo>
                  <a:pt x="299465" y="798576"/>
                </a:lnTo>
                <a:close/>
              </a:path>
              <a:path w="3213734" h="3183890">
                <a:moveTo>
                  <a:pt x="299465" y="1191006"/>
                </a:moveTo>
                <a:lnTo>
                  <a:pt x="299465" y="798576"/>
                </a:lnTo>
                <a:lnTo>
                  <a:pt x="293369" y="815117"/>
                </a:lnTo>
                <a:lnTo>
                  <a:pt x="293369" y="1197864"/>
                </a:lnTo>
                <a:lnTo>
                  <a:pt x="296417" y="1197864"/>
                </a:lnTo>
                <a:lnTo>
                  <a:pt x="296417" y="1191006"/>
                </a:lnTo>
                <a:lnTo>
                  <a:pt x="299465" y="1191006"/>
                </a:lnTo>
                <a:close/>
              </a:path>
              <a:path w="3213734" h="3183890">
                <a:moveTo>
                  <a:pt x="501396" y="3176778"/>
                </a:moveTo>
                <a:lnTo>
                  <a:pt x="501395" y="1985010"/>
                </a:lnTo>
                <a:lnTo>
                  <a:pt x="293369" y="1985010"/>
                </a:lnTo>
                <a:lnTo>
                  <a:pt x="293369" y="2368502"/>
                </a:lnTo>
                <a:lnTo>
                  <a:pt x="296417" y="2376781"/>
                </a:lnTo>
                <a:lnTo>
                  <a:pt x="296417" y="1991868"/>
                </a:lnTo>
                <a:lnTo>
                  <a:pt x="300227" y="1988820"/>
                </a:lnTo>
                <a:lnTo>
                  <a:pt x="300227" y="1991868"/>
                </a:lnTo>
                <a:lnTo>
                  <a:pt x="494537" y="1991868"/>
                </a:lnTo>
                <a:lnTo>
                  <a:pt x="494537" y="1988820"/>
                </a:lnTo>
                <a:lnTo>
                  <a:pt x="497585" y="1991868"/>
                </a:lnTo>
                <a:lnTo>
                  <a:pt x="497586" y="3176778"/>
                </a:lnTo>
                <a:lnTo>
                  <a:pt x="501396" y="3176778"/>
                </a:lnTo>
                <a:close/>
              </a:path>
              <a:path w="3213734" h="3183890">
                <a:moveTo>
                  <a:pt x="299465" y="2402808"/>
                </a:moveTo>
                <a:lnTo>
                  <a:pt x="299465" y="2385060"/>
                </a:lnTo>
                <a:lnTo>
                  <a:pt x="293369" y="2385822"/>
                </a:lnTo>
                <a:lnTo>
                  <a:pt x="293369" y="2386299"/>
                </a:lnTo>
                <a:lnTo>
                  <a:pt x="299465" y="2402808"/>
                </a:lnTo>
                <a:close/>
              </a:path>
              <a:path w="3213734" h="3183890">
                <a:moveTo>
                  <a:pt x="497585" y="1191006"/>
                </a:moveTo>
                <a:lnTo>
                  <a:pt x="296417" y="1191006"/>
                </a:lnTo>
                <a:lnTo>
                  <a:pt x="300227" y="1194816"/>
                </a:lnTo>
                <a:lnTo>
                  <a:pt x="300227" y="1197864"/>
                </a:lnTo>
                <a:lnTo>
                  <a:pt x="494537" y="1197864"/>
                </a:lnTo>
                <a:lnTo>
                  <a:pt x="494537" y="1194816"/>
                </a:lnTo>
                <a:lnTo>
                  <a:pt x="497585" y="1191006"/>
                </a:lnTo>
                <a:close/>
              </a:path>
              <a:path w="3213734" h="3183890">
                <a:moveTo>
                  <a:pt x="300227" y="1197864"/>
                </a:moveTo>
                <a:lnTo>
                  <a:pt x="300227" y="1194816"/>
                </a:lnTo>
                <a:lnTo>
                  <a:pt x="296417" y="1191006"/>
                </a:lnTo>
                <a:lnTo>
                  <a:pt x="296417" y="1197864"/>
                </a:lnTo>
                <a:lnTo>
                  <a:pt x="300227" y="1197864"/>
                </a:lnTo>
                <a:close/>
              </a:path>
              <a:path w="3213734" h="3183890">
                <a:moveTo>
                  <a:pt x="300227" y="1991868"/>
                </a:moveTo>
                <a:lnTo>
                  <a:pt x="300227" y="1988820"/>
                </a:lnTo>
                <a:lnTo>
                  <a:pt x="296417" y="1991868"/>
                </a:lnTo>
                <a:lnTo>
                  <a:pt x="300227" y="1991868"/>
                </a:lnTo>
                <a:close/>
              </a:path>
              <a:path w="3213734" h="3183890">
                <a:moveTo>
                  <a:pt x="300227" y="2404872"/>
                </a:moveTo>
                <a:lnTo>
                  <a:pt x="300227" y="1991868"/>
                </a:lnTo>
                <a:lnTo>
                  <a:pt x="296417" y="1991868"/>
                </a:lnTo>
                <a:lnTo>
                  <a:pt x="296417" y="2376781"/>
                </a:lnTo>
                <a:lnTo>
                  <a:pt x="299465" y="2385060"/>
                </a:lnTo>
                <a:lnTo>
                  <a:pt x="299465" y="2402808"/>
                </a:lnTo>
                <a:lnTo>
                  <a:pt x="300227" y="2404872"/>
                </a:lnTo>
                <a:close/>
              </a:path>
              <a:path w="3213734" h="3183890">
                <a:moveTo>
                  <a:pt x="3213354" y="3183636"/>
                </a:moveTo>
                <a:lnTo>
                  <a:pt x="3213354" y="0"/>
                </a:lnTo>
                <a:lnTo>
                  <a:pt x="494537" y="0"/>
                </a:lnTo>
                <a:lnTo>
                  <a:pt x="494537" y="1191006"/>
                </a:lnTo>
                <a:lnTo>
                  <a:pt x="497585" y="1191006"/>
                </a:lnTo>
                <a:lnTo>
                  <a:pt x="497585" y="6858"/>
                </a:lnTo>
                <a:lnTo>
                  <a:pt x="501395" y="3048"/>
                </a:lnTo>
                <a:lnTo>
                  <a:pt x="501395" y="6858"/>
                </a:lnTo>
                <a:lnTo>
                  <a:pt x="3206496" y="6858"/>
                </a:lnTo>
                <a:lnTo>
                  <a:pt x="3206496" y="3048"/>
                </a:lnTo>
                <a:lnTo>
                  <a:pt x="3209543" y="6858"/>
                </a:lnTo>
                <a:lnTo>
                  <a:pt x="3209544" y="3183636"/>
                </a:lnTo>
                <a:lnTo>
                  <a:pt x="3213354" y="3183636"/>
                </a:lnTo>
                <a:close/>
              </a:path>
              <a:path w="3213734" h="3183890">
                <a:moveTo>
                  <a:pt x="501395" y="1197864"/>
                </a:moveTo>
                <a:lnTo>
                  <a:pt x="501395" y="6858"/>
                </a:lnTo>
                <a:lnTo>
                  <a:pt x="497585" y="6858"/>
                </a:lnTo>
                <a:lnTo>
                  <a:pt x="497585" y="1191006"/>
                </a:lnTo>
                <a:lnTo>
                  <a:pt x="494537" y="1194816"/>
                </a:lnTo>
                <a:lnTo>
                  <a:pt x="494537" y="1197864"/>
                </a:lnTo>
                <a:lnTo>
                  <a:pt x="501395" y="1197864"/>
                </a:lnTo>
                <a:close/>
              </a:path>
              <a:path w="3213734" h="3183890">
                <a:moveTo>
                  <a:pt x="497585" y="1991868"/>
                </a:moveTo>
                <a:lnTo>
                  <a:pt x="494537" y="1988820"/>
                </a:lnTo>
                <a:lnTo>
                  <a:pt x="494537" y="1991868"/>
                </a:lnTo>
                <a:lnTo>
                  <a:pt x="497585" y="1991868"/>
                </a:lnTo>
                <a:close/>
              </a:path>
              <a:path w="3213734" h="3183890">
                <a:moveTo>
                  <a:pt x="501396" y="3183636"/>
                </a:moveTo>
                <a:lnTo>
                  <a:pt x="501396" y="3179826"/>
                </a:lnTo>
                <a:lnTo>
                  <a:pt x="497586" y="3176778"/>
                </a:lnTo>
                <a:lnTo>
                  <a:pt x="497585" y="1991868"/>
                </a:lnTo>
                <a:lnTo>
                  <a:pt x="494537" y="1991868"/>
                </a:lnTo>
                <a:lnTo>
                  <a:pt x="494538" y="3183636"/>
                </a:lnTo>
                <a:lnTo>
                  <a:pt x="501396" y="3183636"/>
                </a:lnTo>
                <a:close/>
              </a:path>
              <a:path w="3213734" h="3183890">
                <a:moveTo>
                  <a:pt x="501395" y="6858"/>
                </a:moveTo>
                <a:lnTo>
                  <a:pt x="501395" y="3048"/>
                </a:lnTo>
                <a:lnTo>
                  <a:pt x="497585" y="6858"/>
                </a:lnTo>
                <a:lnTo>
                  <a:pt x="501395" y="6858"/>
                </a:lnTo>
                <a:close/>
              </a:path>
              <a:path w="3213734" h="3183890">
                <a:moveTo>
                  <a:pt x="3209544" y="3176778"/>
                </a:moveTo>
                <a:lnTo>
                  <a:pt x="497586" y="3176778"/>
                </a:lnTo>
                <a:lnTo>
                  <a:pt x="501396" y="3179826"/>
                </a:lnTo>
                <a:lnTo>
                  <a:pt x="501396" y="3183636"/>
                </a:lnTo>
                <a:lnTo>
                  <a:pt x="3206496" y="3183636"/>
                </a:lnTo>
                <a:lnTo>
                  <a:pt x="3206496" y="3179826"/>
                </a:lnTo>
                <a:lnTo>
                  <a:pt x="3209544" y="3176778"/>
                </a:lnTo>
                <a:close/>
              </a:path>
              <a:path w="3213734" h="3183890">
                <a:moveTo>
                  <a:pt x="3209543" y="6858"/>
                </a:moveTo>
                <a:lnTo>
                  <a:pt x="3206496" y="3048"/>
                </a:lnTo>
                <a:lnTo>
                  <a:pt x="3206496" y="6858"/>
                </a:lnTo>
                <a:lnTo>
                  <a:pt x="3209543" y="6858"/>
                </a:lnTo>
                <a:close/>
              </a:path>
              <a:path w="3213734" h="3183890">
                <a:moveTo>
                  <a:pt x="3209544" y="3176778"/>
                </a:moveTo>
                <a:lnTo>
                  <a:pt x="3209543" y="6858"/>
                </a:lnTo>
                <a:lnTo>
                  <a:pt x="3206496" y="6858"/>
                </a:lnTo>
                <a:lnTo>
                  <a:pt x="3206496" y="3176778"/>
                </a:lnTo>
                <a:lnTo>
                  <a:pt x="3209544" y="3176778"/>
                </a:lnTo>
                <a:close/>
              </a:path>
              <a:path w="3213734" h="3183890">
                <a:moveTo>
                  <a:pt x="3209544" y="3183636"/>
                </a:moveTo>
                <a:lnTo>
                  <a:pt x="3209544" y="3176778"/>
                </a:lnTo>
                <a:lnTo>
                  <a:pt x="3206496" y="3179826"/>
                </a:lnTo>
                <a:lnTo>
                  <a:pt x="3206496" y="3183636"/>
                </a:lnTo>
                <a:lnTo>
                  <a:pt x="3209544" y="3183636"/>
                </a:lnTo>
                <a:close/>
              </a:path>
            </a:pathLst>
          </a:custGeom>
          <a:solidFill>
            <a:srgbClr val="ED7D31"/>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5" name="object 42"/>
          <p:cNvSpPr/>
          <p:nvPr/>
        </p:nvSpPr>
        <p:spPr>
          <a:xfrm>
            <a:off x="8532051" y="4064508"/>
            <a:ext cx="2526030" cy="701040"/>
          </a:xfrm>
          <a:custGeom>
            <a:avLst/>
            <a:gdLst/>
            <a:ahLst/>
            <a:cxnLst/>
            <a:rect l="l" t="t" r="r" b="b"/>
            <a:pathLst>
              <a:path w="2526029" h="701039">
                <a:moveTo>
                  <a:pt x="0" y="0"/>
                </a:moveTo>
                <a:lnTo>
                  <a:pt x="0" y="701039"/>
                </a:lnTo>
                <a:lnTo>
                  <a:pt x="2526029" y="701039"/>
                </a:lnTo>
                <a:lnTo>
                  <a:pt x="2526029" y="0"/>
                </a:lnTo>
                <a:lnTo>
                  <a:pt x="0"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6" name="object 43"/>
          <p:cNvSpPr/>
          <p:nvPr/>
        </p:nvSpPr>
        <p:spPr>
          <a:xfrm>
            <a:off x="8525180" y="4057650"/>
            <a:ext cx="2540000" cy="715010"/>
          </a:xfrm>
          <a:custGeom>
            <a:avLst/>
            <a:gdLst/>
            <a:ahLst/>
            <a:cxnLst/>
            <a:rect l="l" t="t" r="r" b="b"/>
            <a:pathLst>
              <a:path w="2540000" h="715010">
                <a:moveTo>
                  <a:pt x="2539746" y="714755"/>
                </a:moveTo>
                <a:lnTo>
                  <a:pt x="2539746" y="0"/>
                </a:lnTo>
                <a:lnTo>
                  <a:pt x="0" y="0"/>
                </a:lnTo>
                <a:lnTo>
                  <a:pt x="0" y="714755"/>
                </a:lnTo>
                <a:lnTo>
                  <a:pt x="6870" y="714755"/>
                </a:lnTo>
                <a:lnTo>
                  <a:pt x="6870" y="13715"/>
                </a:lnTo>
                <a:lnTo>
                  <a:pt x="13728" y="6858"/>
                </a:lnTo>
                <a:lnTo>
                  <a:pt x="13728" y="13715"/>
                </a:lnTo>
                <a:lnTo>
                  <a:pt x="2526042" y="13715"/>
                </a:lnTo>
                <a:lnTo>
                  <a:pt x="2526042" y="6858"/>
                </a:lnTo>
                <a:lnTo>
                  <a:pt x="2532888" y="13715"/>
                </a:lnTo>
                <a:lnTo>
                  <a:pt x="2532888" y="714755"/>
                </a:lnTo>
                <a:lnTo>
                  <a:pt x="2539746" y="714755"/>
                </a:lnTo>
                <a:close/>
              </a:path>
              <a:path w="2540000" h="715010">
                <a:moveTo>
                  <a:pt x="13728" y="13715"/>
                </a:moveTo>
                <a:lnTo>
                  <a:pt x="13728" y="6858"/>
                </a:lnTo>
                <a:lnTo>
                  <a:pt x="6870" y="13715"/>
                </a:lnTo>
                <a:lnTo>
                  <a:pt x="13728" y="13715"/>
                </a:lnTo>
                <a:close/>
              </a:path>
              <a:path w="2540000" h="715010">
                <a:moveTo>
                  <a:pt x="13728" y="701039"/>
                </a:moveTo>
                <a:lnTo>
                  <a:pt x="13728" y="13715"/>
                </a:lnTo>
                <a:lnTo>
                  <a:pt x="6870" y="13715"/>
                </a:lnTo>
                <a:lnTo>
                  <a:pt x="6870" y="701039"/>
                </a:lnTo>
                <a:lnTo>
                  <a:pt x="13728" y="701039"/>
                </a:lnTo>
                <a:close/>
              </a:path>
              <a:path w="2540000" h="715010">
                <a:moveTo>
                  <a:pt x="2532888" y="701039"/>
                </a:moveTo>
                <a:lnTo>
                  <a:pt x="6870" y="701039"/>
                </a:lnTo>
                <a:lnTo>
                  <a:pt x="13728" y="707898"/>
                </a:lnTo>
                <a:lnTo>
                  <a:pt x="13728" y="714755"/>
                </a:lnTo>
                <a:lnTo>
                  <a:pt x="2526042" y="714755"/>
                </a:lnTo>
                <a:lnTo>
                  <a:pt x="2526042" y="707898"/>
                </a:lnTo>
                <a:lnTo>
                  <a:pt x="2532888" y="701039"/>
                </a:lnTo>
                <a:close/>
              </a:path>
              <a:path w="2540000" h="715010">
                <a:moveTo>
                  <a:pt x="13728" y="714755"/>
                </a:moveTo>
                <a:lnTo>
                  <a:pt x="13728" y="707898"/>
                </a:lnTo>
                <a:lnTo>
                  <a:pt x="6870" y="701039"/>
                </a:lnTo>
                <a:lnTo>
                  <a:pt x="6870" y="714755"/>
                </a:lnTo>
                <a:lnTo>
                  <a:pt x="13728" y="714755"/>
                </a:lnTo>
                <a:close/>
              </a:path>
              <a:path w="2540000" h="715010">
                <a:moveTo>
                  <a:pt x="2532888" y="13715"/>
                </a:moveTo>
                <a:lnTo>
                  <a:pt x="2526042" y="6858"/>
                </a:lnTo>
                <a:lnTo>
                  <a:pt x="2526042" y="13715"/>
                </a:lnTo>
                <a:lnTo>
                  <a:pt x="2532888" y="13715"/>
                </a:lnTo>
                <a:close/>
              </a:path>
              <a:path w="2540000" h="715010">
                <a:moveTo>
                  <a:pt x="2532888" y="701039"/>
                </a:moveTo>
                <a:lnTo>
                  <a:pt x="2532888" y="13715"/>
                </a:lnTo>
                <a:lnTo>
                  <a:pt x="2526042" y="13715"/>
                </a:lnTo>
                <a:lnTo>
                  <a:pt x="2526042" y="701039"/>
                </a:lnTo>
                <a:lnTo>
                  <a:pt x="2532888" y="701039"/>
                </a:lnTo>
                <a:close/>
              </a:path>
              <a:path w="2540000" h="715010">
                <a:moveTo>
                  <a:pt x="2532888" y="714755"/>
                </a:moveTo>
                <a:lnTo>
                  <a:pt x="2532888" y="701039"/>
                </a:lnTo>
                <a:lnTo>
                  <a:pt x="2526042" y="707898"/>
                </a:lnTo>
                <a:lnTo>
                  <a:pt x="2526042" y="714755"/>
                </a:lnTo>
                <a:lnTo>
                  <a:pt x="2532888" y="714755"/>
                </a:lnTo>
                <a:close/>
              </a:path>
            </a:pathLst>
          </a:custGeom>
          <a:solidFill>
            <a:srgbClr val="ED7D31"/>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7" name="object 44"/>
          <p:cNvSpPr/>
          <p:nvPr/>
        </p:nvSpPr>
        <p:spPr>
          <a:xfrm>
            <a:off x="8532051" y="3287267"/>
            <a:ext cx="2526030" cy="701040"/>
          </a:xfrm>
          <a:custGeom>
            <a:avLst/>
            <a:gdLst/>
            <a:ahLst/>
            <a:cxnLst/>
            <a:rect l="l" t="t" r="r" b="b"/>
            <a:pathLst>
              <a:path w="2526029" h="701039">
                <a:moveTo>
                  <a:pt x="0" y="0"/>
                </a:moveTo>
                <a:lnTo>
                  <a:pt x="0" y="701039"/>
                </a:lnTo>
                <a:lnTo>
                  <a:pt x="2526029" y="701039"/>
                </a:lnTo>
                <a:lnTo>
                  <a:pt x="2526029" y="0"/>
                </a:lnTo>
                <a:lnTo>
                  <a:pt x="0"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8" name="object 45"/>
          <p:cNvSpPr/>
          <p:nvPr/>
        </p:nvSpPr>
        <p:spPr>
          <a:xfrm>
            <a:off x="8525180" y="3280409"/>
            <a:ext cx="2540000" cy="715010"/>
          </a:xfrm>
          <a:custGeom>
            <a:avLst/>
            <a:gdLst/>
            <a:ahLst/>
            <a:cxnLst/>
            <a:rect l="l" t="t" r="r" b="b"/>
            <a:pathLst>
              <a:path w="2540000" h="715010">
                <a:moveTo>
                  <a:pt x="2539746" y="714756"/>
                </a:moveTo>
                <a:lnTo>
                  <a:pt x="2539746" y="0"/>
                </a:lnTo>
                <a:lnTo>
                  <a:pt x="0" y="0"/>
                </a:lnTo>
                <a:lnTo>
                  <a:pt x="0" y="714756"/>
                </a:lnTo>
                <a:lnTo>
                  <a:pt x="6870" y="714756"/>
                </a:lnTo>
                <a:lnTo>
                  <a:pt x="6870" y="13716"/>
                </a:lnTo>
                <a:lnTo>
                  <a:pt x="13728" y="6858"/>
                </a:lnTo>
                <a:lnTo>
                  <a:pt x="13728" y="13716"/>
                </a:lnTo>
                <a:lnTo>
                  <a:pt x="2526042" y="13716"/>
                </a:lnTo>
                <a:lnTo>
                  <a:pt x="2526042" y="6858"/>
                </a:lnTo>
                <a:lnTo>
                  <a:pt x="2532888" y="13716"/>
                </a:lnTo>
                <a:lnTo>
                  <a:pt x="2532888" y="714756"/>
                </a:lnTo>
                <a:lnTo>
                  <a:pt x="2539746" y="714756"/>
                </a:lnTo>
                <a:close/>
              </a:path>
              <a:path w="2540000" h="715010">
                <a:moveTo>
                  <a:pt x="13728" y="13716"/>
                </a:moveTo>
                <a:lnTo>
                  <a:pt x="13728" y="6858"/>
                </a:lnTo>
                <a:lnTo>
                  <a:pt x="6870" y="13716"/>
                </a:lnTo>
                <a:lnTo>
                  <a:pt x="13728" y="13716"/>
                </a:lnTo>
                <a:close/>
              </a:path>
              <a:path w="2540000" h="715010">
                <a:moveTo>
                  <a:pt x="13728" y="701040"/>
                </a:moveTo>
                <a:lnTo>
                  <a:pt x="13728" y="13716"/>
                </a:lnTo>
                <a:lnTo>
                  <a:pt x="6870" y="13716"/>
                </a:lnTo>
                <a:lnTo>
                  <a:pt x="6870" y="701040"/>
                </a:lnTo>
                <a:lnTo>
                  <a:pt x="13728" y="701040"/>
                </a:lnTo>
                <a:close/>
              </a:path>
              <a:path w="2540000" h="715010">
                <a:moveTo>
                  <a:pt x="2532888" y="701040"/>
                </a:moveTo>
                <a:lnTo>
                  <a:pt x="6870" y="701040"/>
                </a:lnTo>
                <a:lnTo>
                  <a:pt x="13728" y="707898"/>
                </a:lnTo>
                <a:lnTo>
                  <a:pt x="13728" y="714756"/>
                </a:lnTo>
                <a:lnTo>
                  <a:pt x="2526042" y="714756"/>
                </a:lnTo>
                <a:lnTo>
                  <a:pt x="2526042" y="707898"/>
                </a:lnTo>
                <a:lnTo>
                  <a:pt x="2532888" y="701040"/>
                </a:lnTo>
                <a:close/>
              </a:path>
              <a:path w="2540000" h="715010">
                <a:moveTo>
                  <a:pt x="13728" y="714756"/>
                </a:moveTo>
                <a:lnTo>
                  <a:pt x="13728" y="707898"/>
                </a:lnTo>
                <a:lnTo>
                  <a:pt x="6870" y="701040"/>
                </a:lnTo>
                <a:lnTo>
                  <a:pt x="6870" y="714756"/>
                </a:lnTo>
                <a:lnTo>
                  <a:pt x="13728" y="714756"/>
                </a:lnTo>
                <a:close/>
              </a:path>
              <a:path w="2540000" h="715010">
                <a:moveTo>
                  <a:pt x="2532888" y="13716"/>
                </a:moveTo>
                <a:lnTo>
                  <a:pt x="2526042" y="6858"/>
                </a:lnTo>
                <a:lnTo>
                  <a:pt x="2526042" y="13716"/>
                </a:lnTo>
                <a:lnTo>
                  <a:pt x="2532888" y="13716"/>
                </a:lnTo>
                <a:close/>
              </a:path>
              <a:path w="2540000" h="715010">
                <a:moveTo>
                  <a:pt x="2532888" y="701040"/>
                </a:moveTo>
                <a:lnTo>
                  <a:pt x="2532888" y="13716"/>
                </a:lnTo>
                <a:lnTo>
                  <a:pt x="2526042" y="13716"/>
                </a:lnTo>
                <a:lnTo>
                  <a:pt x="2526042" y="701040"/>
                </a:lnTo>
                <a:lnTo>
                  <a:pt x="2532888" y="701040"/>
                </a:lnTo>
                <a:close/>
              </a:path>
              <a:path w="2540000" h="715010">
                <a:moveTo>
                  <a:pt x="2532888" y="714756"/>
                </a:moveTo>
                <a:lnTo>
                  <a:pt x="2532888" y="701040"/>
                </a:lnTo>
                <a:lnTo>
                  <a:pt x="2526042" y="707898"/>
                </a:lnTo>
                <a:lnTo>
                  <a:pt x="2526042" y="714756"/>
                </a:lnTo>
                <a:lnTo>
                  <a:pt x="2532888" y="714756"/>
                </a:lnTo>
                <a:close/>
              </a:path>
            </a:pathLst>
          </a:custGeom>
          <a:solidFill>
            <a:srgbClr val="ED7D31"/>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9" name="object 46"/>
          <p:cNvSpPr/>
          <p:nvPr/>
        </p:nvSpPr>
        <p:spPr>
          <a:xfrm>
            <a:off x="8532051" y="2510027"/>
            <a:ext cx="2526030" cy="701040"/>
          </a:xfrm>
          <a:custGeom>
            <a:avLst/>
            <a:gdLst/>
            <a:ahLst/>
            <a:cxnLst/>
            <a:rect l="l" t="t" r="r" b="b"/>
            <a:pathLst>
              <a:path w="2526029" h="701039">
                <a:moveTo>
                  <a:pt x="0" y="0"/>
                </a:moveTo>
                <a:lnTo>
                  <a:pt x="0" y="701039"/>
                </a:lnTo>
                <a:lnTo>
                  <a:pt x="2526029" y="701039"/>
                </a:lnTo>
                <a:lnTo>
                  <a:pt x="2526029" y="0"/>
                </a:lnTo>
                <a:lnTo>
                  <a:pt x="0"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0" name="object 47"/>
          <p:cNvSpPr/>
          <p:nvPr/>
        </p:nvSpPr>
        <p:spPr>
          <a:xfrm>
            <a:off x="8525180" y="2503170"/>
            <a:ext cx="2540000" cy="715010"/>
          </a:xfrm>
          <a:custGeom>
            <a:avLst/>
            <a:gdLst/>
            <a:ahLst/>
            <a:cxnLst/>
            <a:rect l="l" t="t" r="r" b="b"/>
            <a:pathLst>
              <a:path w="2540000" h="715010">
                <a:moveTo>
                  <a:pt x="2539746" y="714756"/>
                </a:moveTo>
                <a:lnTo>
                  <a:pt x="2539746" y="0"/>
                </a:lnTo>
                <a:lnTo>
                  <a:pt x="0" y="0"/>
                </a:lnTo>
                <a:lnTo>
                  <a:pt x="0" y="714756"/>
                </a:lnTo>
                <a:lnTo>
                  <a:pt x="6870" y="714756"/>
                </a:lnTo>
                <a:lnTo>
                  <a:pt x="6870" y="13716"/>
                </a:lnTo>
                <a:lnTo>
                  <a:pt x="13728" y="6858"/>
                </a:lnTo>
                <a:lnTo>
                  <a:pt x="13728" y="13716"/>
                </a:lnTo>
                <a:lnTo>
                  <a:pt x="2526042" y="13716"/>
                </a:lnTo>
                <a:lnTo>
                  <a:pt x="2526042" y="6858"/>
                </a:lnTo>
                <a:lnTo>
                  <a:pt x="2532888" y="13716"/>
                </a:lnTo>
                <a:lnTo>
                  <a:pt x="2532888" y="714756"/>
                </a:lnTo>
                <a:lnTo>
                  <a:pt x="2539746" y="714756"/>
                </a:lnTo>
                <a:close/>
              </a:path>
              <a:path w="2540000" h="715010">
                <a:moveTo>
                  <a:pt x="13728" y="13716"/>
                </a:moveTo>
                <a:lnTo>
                  <a:pt x="13728" y="6858"/>
                </a:lnTo>
                <a:lnTo>
                  <a:pt x="6870" y="13716"/>
                </a:lnTo>
                <a:lnTo>
                  <a:pt x="13728" y="13716"/>
                </a:lnTo>
                <a:close/>
              </a:path>
              <a:path w="2540000" h="715010">
                <a:moveTo>
                  <a:pt x="13728" y="701040"/>
                </a:moveTo>
                <a:lnTo>
                  <a:pt x="13728" y="13716"/>
                </a:lnTo>
                <a:lnTo>
                  <a:pt x="6870" y="13716"/>
                </a:lnTo>
                <a:lnTo>
                  <a:pt x="6870" y="701040"/>
                </a:lnTo>
                <a:lnTo>
                  <a:pt x="13728" y="701040"/>
                </a:lnTo>
                <a:close/>
              </a:path>
              <a:path w="2540000" h="715010">
                <a:moveTo>
                  <a:pt x="2532888" y="701040"/>
                </a:moveTo>
                <a:lnTo>
                  <a:pt x="6870" y="701040"/>
                </a:lnTo>
                <a:lnTo>
                  <a:pt x="13728" y="707898"/>
                </a:lnTo>
                <a:lnTo>
                  <a:pt x="13728" y="714756"/>
                </a:lnTo>
                <a:lnTo>
                  <a:pt x="2526042" y="714756"/>
                </a:lnTo>
                <a:lnTo>
                  <a:pt x="2526042" y="707898"/>
                </a:lnTo>
                <a:lnTo>
                  <a:pt x="2532888" y="701040"/>
                </a:lnTo>
                <a:close/>
              </a:path>
              <a:path w="2540000" h="715010">
                <a:moveTo>
                  <a:pt x="13728" y="714756"/>
                </a:moveTo>
                <a:lnTo>
                  <a:pt x="13728" y="707898"/>
                </a:lnTo>
                <a:lnTo>
                  <a:pt x="6870" y="701040"/>
                </a:lnTo>
                <a:lnTo>
                  <a:pt x="6870" y="714756"/>
                </a:lnTo>
                <a:lnTo>
                  <a:pt x="13728" y="714756"/>
                </a:lnTo>
                <a:close/>
              </a:path>
              <a:path w="2540000" h="715010">
                <a:moveTo>
                  <a:pt x="2532888" y="13716"/>
                </a:moveTo>
                <a:lnTo>
                  <a:pt x="2526042" y="6858"/>
                </a:lnTo>
                <a:lnTo>
                  <a:pt x="2526042" y="13716"/>
                </a:lnTo>
                <a:lnTo>
                  <a:pt x="2532888" y="13716"/>
                </a:lnTo>
                <a:close/>
              </a:path>
              <a:path w="2540000" h="715010">
                <a:moveTo>
                  <a:pt x="2532888" y="701040"/>
                </a:moveTo>
                <a:lnTo>
                  <a:pt x="2532888" y="13716"/>
                </a:lnTo>
                <a:lnTo>
                  <a:pt x="2526042" y="13716"/>
                </a:lnTo>
                <a:lnTo>
                  <a:pt x="2526042" y="701040"/>
                </a:lnTo>
                <a:lnTo>
                  <a:pt x="2532888" y="701040"/>
                </a:lnTo>
                <a:close/>
              </a:path>
              <a:path w="2540000" h="715010">
                <a:moveTo>
                  <a:pt x="2532888" y="714756"/>
                </a:moveTo>
                <a:lnTo>
                  <a:pt x="2532888" y="701040"/>
                </a:lnTo>
                <a:lnTo>
                  <a:pt x="2526042" y="707898"/>
                </a:lnTo>
                <a:lnTo>
                  <a:pt x="2526042" y="714756"/>
                </a:lnTo>
                <a:lnTo>
                  <a:pt x="2532888" y="714756"/>
                </a:lnTo>
                <a:close/>
              </a:path>
            </a:pathLst>
          </a:custGeom>
          <a:solidFill>
            <a:srgbClr val="ED7D31"/>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1" name="object 48"/>
          <p:cNvSpPr/>
          <p:nvPr/>
        </p:nvSpPr>
        <p:spPr>
          <a:xfrm>
            <a:off x="10276257" y="4107179"/>
            <a:ext cx="736091" cy="594359"/>
          </a:xfrm>
          <a:prstGeom prst="rect">
            <a:avLst/>
          </a:prstGeom>
          <a:blipFill>
            <a:blip r:embed="rId2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2" name="object 49"/>
          <p:cNvSpPr/>
          <p:nvPr/>
        </p:nvSpPr>
        <p:spPr>
          <a:xfrm>
            <a:off x="8532051" y="4064508"/>
            <a:ext cx="1508125" cy="300990"/>
          </a:xfrm>
          <a:custGeom>
            <a:avLst/>
            <a:gdLst/>
            <a:ahLst/>
            <a:cxnLst/>
            <a:rect l="l" t="t" r="r" b="b"/>
            <a:pathLst>
              <a:path w="1508125" h="300989">
                <a:moveTo>
                  <a:pt x="0" y="0"/>
                </a:moveTo>
                <a:lnTo>
                  <a:pt x="0" y="300989"/>
                </a:lnTo>
                <a:lnTo>
                  <a:pt x="1507998" y="300989"/>
                </a:lnTo>
                <a:lnTo>
                  <a:pt x="1507998" y="0"/>
                </a:lnTo>
                <a:lnTo>
                  <a:pt x="0" y="0"/>
                </a:lnTo>
                <a:close/>
              </a:path>
            </a:pathLst>
          </a:custGeom>
          <a:solidFill>
            <a:srgbClr val="ED7D31"/>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3" name="object 50"/>
          <p:cNvSpPr/>
          <p:nvPr/>
        </p:nvSpPr>
        <p:spPr>
          <a:xfrm>
            <a:off x="8525180" y="4057650"/>
            <a:ext cx="1522095" cy="314960"/>
          </a:xfrm>
          <a:custGeom>
            <a:avLst/>
            <a:gdLst/>
            <a:ahLst/>
            <a:cxnLst/>
            <a:rect l="l" t="t" r="r" b="b"/>
            <a:pathLst>
              <a:path w="1522095" h="314960">
                <a:moveTo>
                  <a:pt x="1521713" y="314705"/>
                </a:moveTo>
                <a:lnTo>
                  <a:pt x="1521713" y="0"/>
                </a:lnTo>
                <a:lnTo>
                  <a:pt x="0" y="0"/>
                </a:lnTo>
                <a:lnTo>
                  <a:pt x="0" y="314705"/>
                </a:lnTo>
                <a:lnTo>
                  <a:pt x="6870" y="314705"/>
                </a:lnTo>
                <a:lnTo>
                  <a:pt x="6870" y="13715"/>
                </a:lnTo>
                <a:lnTo>
                  <a:pt x="13728" y="6858"/>
                </a:lnTo>
                <a:lnTo>
                  <a:pt x="13728" y="13715"/>
                </a:lnTo>
                <a:lnTo>
                  <a:pt x="1508010" y="13715"/>
                </a:lnTo>
                <a:lnTo>
                  <a:pt x="1508010" y="6858"/>
                </a:lnTo>
                <a:lnTo>
                  <a:pt x="1514868" y="13715"/>
                </a:lnTo>
                <a:lnTo>
                  <a:pt x="1514868" y="314705"/>
                </a:lnTo>
                <a:lnTo>
                  <a:pt x="1521713" y="314705"/>
                </a:lnTo>
                <a:close/>
              </a:path>
              <a:path w="1522095" h="314960">
                <a:moveTo>
                  <a:pt x="13728" y="13715"/>
                </a:moveTo>
                <a:lnTo>
                  <a:pt x="13728" y="6858"/>
                </a:lnTo>
                <a:lnTo>
                  <a:pt x="6870" y="13715"/>
                </a:lnTo>
                <a:lnTo>
                  <a:pt x="13728" y="13715"/>
                </a:lnTo>
                <a:close/>
              </a:path>
              <a:path w="1522095" h="314960">
                <a:moveTo>
                  <a:pt x="13728" y="300989"/>
                </a:moveTo>
                <a:lnTo>
                  <a:pt x="13728" y="13715"/>
                </a:lnTo>
                <a:lnTo>
                  <a:pt x="6870" y="13715"/>
                </a:lnTo>
                <a:lnTo>
                  <a:pt x="6870" y="300989"/>
                </a:lnTo>
                <a:lnTo>
                  <a:pt x="13728" y="300989"/>
                </a:lnTo>
                <a:close/>
              </a:path>
              <a:path w="1522095" h="314960">
                <a:moveTo>
                  <a:pt x="1514868" y="300989"/>
                </a:moveTo>
                <a:lnTo>
                  <a:pt x="6870" y="300989"/>
                </a:lnTo>
                <a:lnTo>
                  <a:pt x="13728" y="307848"/>
                </a:lnTo>
                <a:lnTo>
                  <a:pt x="13728" y="314705"/>
                </a:lnTo>
                <a:lnTo>
                  <a:pt x="1508010" y="314705"/>
                </a:lnTo>
                <a:lnTo>
                  <a:pt x="1508010" y="307848"/>
                </a:lnTo>
                <a:lnTo>
                  <a:pt x="1514868" y="300989"/>
                </a:lnTo>
                <a:close/>
              </a:path>
              <a:path w="1522095" h="314960">
                <a:moveTo>
                  <a:pt x="13728" y="314705"/>
                </a:moveTo>
                <a:lnTo>
                  <a:pt x="13728" y="307848"/>
                </a:lnTo>
                <a:lnTo>
                  <a:pt x="6870" y="300989"/>
                </a:lnTo>
                <a:lnTo>
                  <a:pt x="6870" y="314705"/>
                </a:lnTo>
                <a:lnTo>
                  <a:pt x="13728" y="314705"/>
                </a:lnTo>
                <a:close/>
              </a:path>
              <a:path w="1522095" h="314960">
                <a:moveTo>
                  <a:pt x="1514868" y="13715"/>
                </a:moveTo>
                <a:lnTo>
                  <a:pt x="1508010" y="6858"/>
                </a:lnTo>
                <a:lnTo>
                  <a:pt x="1508010" y="13715"/>
                </a:lnTo>
                <a:lnTo>
                  <a:pt x="1514868" y="13715"/>
                </a:lnTo>
                <a:close/>
              </a:path>
              <a:path w="1522095" h="314960">
                <a:moveTo>
                  <a:pt x="1514868" y="300989"/>
                </a:moveTo>
                <a:lnTo>
                  <a:pt x="1514868" y="13715"/>
                </a:lnTo>
                <a:lnTo>
                  <a:pt x="1508010" y="13715"/>
                </a:lnTo>
                <a:lnTo>
                  <a:pt x="1508010" y="300989"/>
                </a:lnTo>
                <a:lnTo>
                  <a:pt x="1514868" y="300989"/>
                </a:lnTo>
                <a:close/>
              </a:path>
              <a:path w="1522095" h="314960">
                <a:moveTo>
                  <a:pt x="1514868" y="314705"/>
                </a:moveTo>
                <a:lnTo>
                  <a:pt x="1514868" y="300989"/>
                </a:lnTo>
                <a:lnTo>
                  <a:pt x="1508010" y="307848"/>
                </a:lnTo>
                <a:lnTo>
                  <a:pt x="1508010" y="314705"/>
                </a:lnTo>
                <a:lnTo>
                  <a:pt x="1514868" y="314705"/>
                </a:lnTo>
                <a:close/>
              </a:path>
            </a:pathLst>
          </a:custGeom>
          <a:solidFill>
            <a:srgbClr val="AE5A21"/>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4" name="object 51"/>
          <p:cNvSpPr txBox="1"/>
          <p:nvPr/>
        </p:nvSpPr>
        <p:spPr>
          <a:xfrm>
            <a:off x="8532051" y="4005173"/>
            <a:ext cx="2526030" cy="731520"/>
          </a:xfrm>
          <a:prstGeom prst="rect">
            <a:avLst/>
          </a:prstGeom>
        </p:spPr>
        <p:txBody>
          <a:bodyPr vert="horz" wrap="square" lIns="0" tIns="68580" rIns="0" bIns="0" rtlCol="0">
            <a:spAutoFit/>
          </a:bodyPr>
          <a:lstStyle/>
          <a:p>
            <a:pPr marL="382270">
              <a:lnSpc>
                <a:spcPct val="100000"/>
              </a:lnSpc>
              <a:spcBef>
                <a:spcPts val="540"/>
              </a:spcBef>
            </a:pPr>
            <a:r>
              <a:rPr sz="1950" spc="-5" dirty="0">
                <a:solidFill>
                  <a:srgbClr val="FFFFFF"/>
                </a:solidFill>
                <a:latin typeface="Meiryo UI" panose="020B0604030504040204" pitchFamily="50" charset="-128"/>
                <a:ea typeface="Meiryo UI" panose="020B0604030504040204" pitchFamily="50" charset="-128"/>
                <a:cs typeface="Noto Sans CJK JP Regular"/>
              </a:rPr>
              <a:t>高齢化</a:t>
            </a:r>
            <a:endParaRPr sz="1950">
              <a:latin typeface="Meiryo UI" panose="020B0604030504040204" pitchFamily="50" charset="-128"/>
              <a:ea typeface="Meiryo UI" panose="020B0604030504040204" pitchFamily="50" charset="-128"/>
              <a:cs typeface="Noto Sans CJK JP Regular"/>
            </a:endParaRPr>
          </a:p>
          <a:p>
            <a:pPr marL="98425">
              <a:lnSpc>
                <a:spcPct val="100000"/>
              </a:lnSpc>
              <a:spcBef>
                <a:spcPts val="434"/>
              </a:spcBef>
            </a:pPr>
            <a:r>
              <a:rPr sz="1950" spc="-60" dirty="0">
                <a:latin typeface="Meiryo UI" panose="020B0604030504040204" pitchFamily="50" charset="-128"/>
                <a:ea typeface="Meiryo UI" panose="020B0604030504040204" pitchFamily="50" charset="-128"/>
                <a:cs typeface="Noto Sans CJK JP Regular"/>
              </a:rPr>
              <a:t>認知機能の低下</a:t>
            </a:r>
            <a:endParaRPr sz="1950">
              <a:latin typeface="Meiryo UI" panose="020B0604030504040204" pitchFamily="50" charset="-128"/>
              <a:ea typeface="Meiryo UI" panose="020B0604030504040204" pitchFamily="50" charset="-128"/>
              <a:cs typeface="Noto Sans CJK JP Regular"/>
            </a:endParaRPr>
          </a:p>
        </p:txBody>
      </p:sp>
      <p:sp>
        <p:nvSpPr>
          <p:cNvPr id="55" name="object 52"/>
          <p:cNvSpPr/>
          <p:nvPr/>
        </p:nvSpPr>
        <p:spPr>
          <a:xfrm>
            <a:off x="8532051" y="3287267"/>
            <a:ext cx="1564640" cy="300990"/>
          </a:xfrm>
          <a:custGeom>
            <a:avLst/>
            <a:gdLst/>
            <a:ahLst/>
            <a:cxnLst/>
            <a:rect l="l" t="t" r="r" b="b"/>
            <a:pathLst>
              <a:path w="1564640" h="300989">
                <a:moveTo>
                  <a:pt x="0" y="0"/>
                </a:moveTo>
                <a:lnTo>
                  <a:pt x="0" y="300989"/>
                </a:lnTo>
                <a:lnTo>
                  <a:pt x="1564385" y="300989"/>
                </a:lnTo>
                <a:lnTo>
                  <a:pt x="1564385" y="0"/>
                </a:lnTo>
                <a:lnTo>
                  <a:pt x="0" y="0"/>
                </a:lnTo>
                <a:close/>
              </a:path>
            </a:pathLst>
          </a:custGeom>
          <a:solidFill>
            <a:srgbClr val="ED7D31"/>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6" name="object 53"/>
          <p:cNvSpPr/>
          <p:nvPr/>
        </p:nvSpPr>
        <p:spPr>
          <a:xfrm>
            <a:off x="8525180" y="3280409"/>
            <a:ext cx="1578610" cy="314960"/>
          </a:xfrm>
          <a:custGeom>
            <a:avLst/>
            <a:gdLst/>
            <a:ahLst/>
            <a:cxnLst/>
            <a:rect l="l" t="t" r="r" b="b"/>
            <a:pathLst>
              <a:path w="1578609" h="314960">
                <a:moveTo>
                  <a:pt x="1578102" y="314706"/>
                </a:moveTo>
                <a:lnTo>
                  <a:pt x="1578102" y="0"/>
                </a:lnTo>
                <a:lnTo>
                  <a:pt x="0" y="0"/>
                </a:lnTo>
                <a:lnTo>
                  <a:pt x="0" y="314706"/>
                </a:lnTo>
                <a:lnTo>
                  <a:pt x="6870" y="314706"/>
                </a:lnTo>
                <a:lnTo>
                  <a:pt x="6870" y="13716"/>
                </a:lnTo>
                <a:lnTo>
                  <a:pt x="13728" y="6858"/>
                </a:lnTo>
                <a:lnTo>
                  <a:pt x="13728" y="13716"/>
                </a:lnTo>
                <a:lnTo>
                  <a:pt x="1564386" y="13716"/>
                </a:lnTo>
                <a:lnTo>
                  <a:pt x="1564386" y="6858"/>
                </a:lnTo>
                <a:lnTo>
                  <a:pt x="1571256" y="13716"/>
                </a:lnTo>
                <a:lnTo>
                  <a:pt x="1571256" y="314706"/>
                </a:lnTo>
                <a:lnTo>
                  <a:pt x="1578102" y="314706"/>
                </a:lnTo>
                <a:close/>
              </a:path>
              <a:path w="1578609" h="314960">
                <a:moveTo>
                  <a:pt x="13728" y="13716"/>
                </a:moveTo>
                <a:lnTo>
                  <a:pt x="13728" y="6858"/>
                </a:lnTo>
                <a:lnTo>
                  <a:pt x="6870" y="13716"/>
                </a:lnTo>
                <a:lnTo>
                  <a:pt x="13728" y="13716"/>
                </a:lnTo>
                <a:close/>
              </a:path>
              <a:path w="1578609" h="314960">
                <a:moveTo>
                  <a:pt x="13728" y="300990"/>
                </a:moveTo>
                <a:lnTo>
                  <a:pt x="13728" y="13716"/>
                </a:lnTo>
                <a:lnTo>
                  <a:pt x="6870" y="13716"/>
                </a:lnTo>
                <a:lnTo>
                  <a:pt x="6870" y="300990"/>
                </a:lnTo>
                <a:lnTo>
                  <a:pt x="13728" y="300990"/>
                </a:lnTo>
                <a:close/>
              </a:path>
              <a:path w="1578609" h="314960">
                <a:moveTo>
                  <a:pt x="1571256" y="300990"/>
                </a:moveTo>
                <a:lnTo>
                  <a:pt x="6870" y="300990"/>
                </a:lnTo>
                <a:lnTo>
                  <a:pt x="13728" y="307848"/>
                </a:lnTo>
                <a:lnTo>
                  <a:pt x="13728" y="314706"/>
                </a:lnTo>
                <a:lnTo>
                  <a:pt x="1564386" y="314706"/>
                </a:lnTo>
                <a:lnTo>
                  <a:pt x="1564386" y="307848"/>
                </a:lnTo>
                <a:lnTo>
                  <a:pt x="1571256" y="300990"/>
                </a:lnTo>
                <a:close/>
              </a:path>
              <a:path w="1578609" h="314960">
                <a:moveTo>
                  <a:pt x="13728" y="314706"/>
                </a:moveTo>
                <a:lnTo>
                  <a:pt x="13728" y="307848"/>
                </a:lnTo>
                <a:lnTo>
                  <a:pt x="6870" y="300990"/>
                </a:lnTo>
                <a:lnTo>
                  <a:pt x="6870" y="314706"/>
                </a:lnTo>
                <a:lnTo>
                  <a:pt x="13728" y="314706"/>
                </a:lnTo>
                <a:close/>
              </a:path>
              <a:path w="1578609" h="314960">
                <a:moveTo>
                  <a:pt x="1571256" y="13716"/>
                </a:moveTo>
                <a:lnTo>
                  <a:pt x="1564386" y="6858"/>
                </a:lnTo>
                <a:lnTo>
                  <a:pt x="1564386" y="13716"/>
                </a:lnTo>
                <a:lnTo>
                  <a:pt x="1571256" y="13716"/>
                </a:lnTo>
                <a:close/>
              </a:path>
              <a:path w="1578609" h="314960">
                <a:moveTo>
                  <a:pt x="1571256" y="300990"/>
                </a:moveTo>
                <a:lnTo>
                  <a:pt x="1571256" y="13716"/>
                </a:lnTo>
                <a:lnTo>
                  <a:pt x="1564386" y="13716"/>
                </a:lnTo>
                <a:lnTo>
                  <a:pt x="1564386" y="300990"/>
                </a:lnTo>
                <a:lnTo>
                  <a:pt x="1571256" y="300990"/>
                </a:lnTo>
                <a:close/>
              </a:path>
              <a:path w="1578609" h="314960">
                <a:moveTo>
                  <a:pt x="1571256" y="314706"/>
                </a:moveTo>
                <a:lnTo>
                  <a:pt x="1571256" y="300990"/>
                </a:lnTo>
                <a:lnTo>
                  <a:pt x="1564386" y="307848"/>
                </a:lnTo>
                <a:lnTo>
                  <a:pt x="1564386" y="314706"/>
                </a:lnTo>
                <a:lnTo>
                  <a:pt x="1571256" y="314706"/>
                </a:lnTo>
                <a:close/>
              </a:path>
            </a:pathLst>
          </a:custGeom>
          <a:solidFill>
            <a:srgbClr val="AE5A21"/>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7" name="object 54"/>
          <p:cNvSpPr txBox="1"/>
          <p:nvPr/>
        </p:nvSpPr>
        <p:spPr>
          <a:xfrm>
            <a:off x="8532051" y="3227933"/>
            <a:ext cx="2526030" cy="739818"/>
          </a:xfrm>
          <a:prstGeom prst="rect">
            <a:avLst/>
          </a:prstGeom>
        </p:spPr>
        <p:txBody>
          <a:bodyPr vert="horz" wrap="square" lIns="0" tIns="12700" rIns="0" bIns="0" rtlCol="0">
            <a:spAutoFit/>
          </a:bodyPr>
          <a:lstStyle/>
          <a:p>
            <a:pPr marL="98425" marR="965200" indent="49530">
              <a:lnSpc>
                <a:spcPct val="118700"/>
              </a:lnSpc>
              <a:spcBef>
                <a:spcPts val="100"/>
              </a:spcBef>
            </a:pPr>
            <a:r>
              <a:rPr sz="1950" spc="-295" dirty="0" err="1">
                <a:solidFill>
                  <a:srgbClr val="FFFFFF"/>
                </a:solidFill>
                <a:latin typeface="Meiryo UI" panose="020B0604030504040204" pitchFamily="50" charset="-128"/>
                <a:ea typeface="Meiryo UI" panose="020B0604030504040204" pitchFamily="50" charset="-128"/>
                <a:cs typeface="Noto Sans CJK JP Regular"/>
              </a:rPr>
              <a:t>サービス経済</a:t>
            </a:r>
            <a:r>
              <a:rPr sz="1950" spc="-295" dirty="0">
                <a:solidFill>
                  <a:srgbClr val="FFFFFF"/>
                </a:solidFill>
                <a:latin typeface="Meiryo UI" panose="020B0604030504040204" pitchFamily="50" charset="-128"/>
                <a:ea typeface="Meiryo UI" panose="020B0604030504040204" pitchFamily="50" charset="-128"/>
                <a:cs typeface="Noto Sans CJK JP Regular"/>
              </a:rPr>
              <a:t> </a:t>
            </a:r>
            <a:endParaRPr lang="en-US" sz="1950" spc="-295" dirty="0">
              <a:solidFill>
                <a:srgbClr val="FFFFFF"/>
              </a:solidFill>
              <a:latin typeface="Meiryo UI" panose="020B0604030504040204" pitchFamily="50" charset="-128"/>
              <a:ea typeface="Meiryo UI" panose="020B0604030504040204" pitchFamily="50" charset="-128"/>
              <a:cs typeface="Noto Sans CJK JP Regular"/>
            </a:endParaRPr>
          </a:p>
          <a:p>
            <a:pPr marL="98425" marR="965200" indent="49530">
              <a:lnSpc>
                <a:spcPct val="118700"/>
              </a:lnSpc>
              <a:spcBef>
                <a:spcPts val="100"/>
              </a:spcBef>
            </a:pPr>
            <a:r>
              <a:rPr lang="ja-JP" altLang="en-US" sz="1950" dirty="0">
                <a:latin typeface="Meiryo UI" panose="020B0604030504040204" pitchFamily="50" charset="-128"/>
                <a:ea typeface="Meiryo UI" panose="020B0604030504040204" pitchFamily="50" charset="-128"/>
                <a:cs typeface="Noto Sans CJK JP Regular"/>
              </a:rPr>
              <a:t>難しいコト造り</a:t>
            </a:r>
            <a:endParaRPr sz="1950" dirty="0">
              <a:latin typeface="Meiryo UI" panose="020B0604030504040204" pitchFamily="50" charset="-128"/>
              <a:ea typeface="Meiryo UI" panose="020B0604030504040204" pitchFamily="50" charset="-128"/>
              <a:cs typeface="Noto Sans CJK JP Regular"/>
            </a:endParaRPr>
          </a:p>
        </p:txBody>
      </p:sp>
      <p:sp>
        <p:nvSpPr>
          <p:cNvPr id="58" name="object 55"/>
          <p:cNvSpPr/>
          <p:nvPr/>
        </p:nvSpPr>
        <p:spPr>
          <a:xfrm>
            <a:off x="8532051" y="2510027"/>
            <a:ext cx="1564640" cy="300990"/>
          </a:xfrm>
          <a:custGeom>
            <a:avLst/>
            <a:gdLst/>
            <a:ahLst/>
            <a:cxnLst/>
            <a:rect l="l" t="t" r="r" b="b"/>
            <a:pathLst>
              <a:path w="1564640" h="300989">
                <a:moveTo>
                  <a:pt x="0" y="0"/>
                </a:moveTo>
                <a:lnTo>
                  <a:pt x="0" y="300990"/>
                </a:lnTo>
                <a:lnTo>
                  <a:pt x="1564385" y="300989"/>
                </a:lnTo>
                <a:lnTo>
                  <a:pt x="1564385" y="0"/>
                </a:lnTo>
                <a:lnTo>
                  <a:pt x="0" y="0"/>
                </a:lnTo>
                <a:close/>
              </a:path>
            </a:pathLst>
          </a:custGeom>
          <a:solidFill>
            <a:srgbClr val="ED7D31"/>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9" name="object 56"/>
          <p:cNvSpPr/>
          <p:nvPr/>
        </p:nvSpPr>
        <p:spPr>
          <a:xfrm>
            <a:off x="8525180" y="2503170"/>
            <a:ext cx="1578610" cy="314960"/>
          </a:xfrm>
          <a:custGeom>
            <a:avLst/>
            <a:gdLst/>
            <a:ahLst/>
            <a:cxnLst/>
            <a:rect l="l" t="t" r="r" b="b"/>
            <a:pathLst>
              <a:path w="1578609" h="314960">
                <a:moveTo>
                  <a:pt x="1578102" y="314706"/>
                </a:moveTo>
                <a:lnTo>
                  <a:pt x="1578102" y="0"/>
                </a:lnTo>
                <a:lnTo>
                  <a:pt x="0" y="0"/>
                </a:lnTo>
                <a:lnTo>
                  <a:pt x="0" y="314706"/>
                </a:lnTo>
                <a:lnTo>
                  <a:pt x="6870" y="314706"/>
                </a:lnTo>
                <a:lnTo>
                  <a:pt x="6870" y="13716"/>
                </a:lnTo>
                <a:lnTo>
                  <a:pt x="13728" y="6858"/>
                </a:lnTo>
                <a:lnTo>
                  <a:pt x="13728" y="13716"/>
                </a:lnTo>
                <a:lnTo>
                  <a:pt x="1564386" y="13716"/>
                </a:lnTo>
                <a:lnTo>
                  <a:pt x="1564386" y="6858"/>
                </a:lnTo>
                <a:lnTo>
                  <a:pt x="1571256" y="13716"/>
                </a:lnTo>
                <a:lnTo>
                  <a:pt x="1571256" y="314706"/>
                </a:lnTo>
                <a:lnTo>
                  <a:pt x="1578102" y="314706"/>
                </a:lnTo>
                <a:close/>
              </a:path>
              <a:path w="1578609" h="314960">
                <a:moveTo>
                  <a:pt x="13728" y="13716"/>
                </a:moveTo>
                <a:lnTo>
                  <a:pt x="13728" y="6858"/>
                </a:lnTo>
                <a:lnTo>
                  <a:pt x="6870" y="13716"/>
                </a:lnTo>
                <a:lnTo>
                  <a:pt x="13728" y="13716"/>
                </a:lnTo>
                <a:close/>
              </a:path>
              <a:path w="1578609" h="314960">
                <a:moveTo>
                  <a:pt x="13728" y="300990"/>
                </a:moveTo>
                <a:lnTo>
                  <a:pt x="13728" y="13716"/>
                </a:lnTo>
                <a:lnTo>
                  <a:pt x="6870" y="13716"/>
                </a:lnTo>
                <a:lnTo>
                  <a:pt x="6870" y="300990"/>
                </a:lnTo>
                <a:lnTo>
                  <a:pt x="13728" y="300990"/>
                </a:lnTo>
                <a:close/>
              </a:path>
              <a:path w="1578609" h="314960">
                <a:moveTo>
                  <a:pt x="1571256" y="300990"/>
                </a:moveTo>
                <a:lnTo>
                  <a:pt x="6870" y="300990"/>
                </a:lnTo>
                <a:lnTo>
                  <a:pt x="13728" y="307848"/>
                </a:lnTo>
                <a:lnTo>
                  <a:pt x="13728" y="314706"/>
                </a:lnTo>
                <a:lnTo>
                  <a:pt x="1564386" y="314706"/>
                </a:lnTo>
                <a:lnTo>
                  <a:pt x="1564386" y="307848"/>
                </a:lnTo>
                <a:lnTo>
                  <a:pt x="1571256" y="300990"/>
                </a:lnTo>
                <a:close/>
              </a:path>
              <a:path w="1578609" h="314960">
                <a:moveTo>
                  <a:pt x="13728" y="314706"/>
                </a:moveTo>
                <a:lnTo>
                  <a:pt x="13728" y="307848"/>
                </a:lnTo>
                <a:lnTo>
                  <a:pt x="6870" y="300990"/>
                </a:lnTo>
                <a:lnTo>
                  <a:pt x="6870" y="314706"/>
                </a:lnTo>
                <a:lnTo>
                  <a:pt x="13728" y="314706"/>
                </a:lnTo>
                <a:close/>
              </a:path>
              <a:path w="1578609" h="314960">
                <a:moveTo>
                  <a:pt x="1571256" y="13716"/>
                </a:moveTo>
                <a:lnTo>
                  <a:pt x="1564386" y="6858"/>
                </a:lnTo>
                <a:lnTo>
                  <a:pt x="1564386" y="13716"/>
                </a:lnTo>
                <a:lnTo>
                  <a:pt x="1571256" y="13716"/>
                </a:lnTo>
                <a:close/>
              </a:path>
              <a:path w="1578609" h="314960">
                <a:moveTo>
                  <a:pt x="1571256" y="300990"/>
                </a:moveTo>
                <a:lnTo>
                  <a:pt x="1571256" y="13716"/>
                </a:lnTo>
                <a:lnTo>
                  <a:pt x="1564386" y="13716"/>
                </a:lnTo>
                <a:lnTo>
                  <a:pt x="1564386" y="300990"/>
                </a:lnTo>
                <a:lnTo>
                  <a:pt x="1571256" y="300990"/>
                </a:lnTo>
                <a:close/>
              </a:path>
              <a:path w="1578609" h="314960">
                <a:moveTo>
                  <a:pt x="1571256" y="314706"/>
                </a:moveTo>
                <a:lnTo>
                  <a:pt x="1571256" y="300990"/>
                </a:lnTo>
                <a:lnTo>
                  <a:pt x="1564386" y="307848"/>
                </a:lnTo>
                <a:lnTo>
                  <a:pt x="1564386" y="314706"/>
                </a:lnTo>
                <a:lnTo>
                  <a:pt x="1571256" y="314706"/>
                </a:lnTo>
                <a:close/>
              </a:path>
            </a:pathLst>
          </a:custGeom>
          <a:solidFill>
            <a:srgbClr val="AE5A21"/>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0" name="object 57"/>
          <p:cNvSpPr txBox="1"/>
          <p:nvPr/>
        </p:nvSpPr>
        <p:spPr>
          <a:xfrm>
            <a:off x="8532051" y="2449931"/>
            <a:ext cx="2526030" cy="732790"/>
          </a:xfrm>
          <a:prstGeom prst="rect">
            <a:avLst/>
          </a:prstGeom>
        </p:spPr>
        <p:txBody>
          <a:bodyPr vert="horz" wrap="square" lIns="0" tIns="12700" rIns="0" bIns="0" rtlCol="0">
            <a:spAutoFit/>
          </a:bodyPr>
          <a:lstStyle/>
          <a:p>
            <a:pPr marL="98425" marR="1229360" indent="187325">
              <a:lnSpc>
                <a:spcPct val="119000"/>
              </a:lnSpc>
              <a:spcBef>
                <a:spcPts val="100"/>
              </a:spcBef>
            </a:pPr>
            <a:r>
              <a:rPr sz="1950" spc="-5" dirty="0">
                <a:solidFill>
                  <a:srgbClr val="FFFFFF"/>
                </a:solidFill>
                <a:latin typeface="Meiryo UI" panose="020B0604030504040204" pitchFamily="50" charset="-128"/>
                <a:ea typeface="Meiryo UI" panose="020B0604030504040204" pitchFamily="50" charset="-128"/>
                <a:cs typeface="Noto Sans CJK JP Regular"/>
              </a:rPr>
              <a:t>情報社会 </a:t>
            </a:r>
            <a:r>
              <a:rPr sz="1950" spc="-80" dirty="0">
                <a:latin typeface="Meiryo UI" panose="020B0604030504040204" pitchFamily="50" charset="-128"/>
                <a:ea typeface="Meiryo UI" panose="020B0604030504040204" pitchFamily="50" charset="-128"/>
                <a:cs typeface="Noto Sans CJK JP Regular"/>
              </a:rPr>
              <a:t>情報の洪水</a:t>
            </a:r>
            <a:endParaRPr sz="1950">
              <a:latin typeface="Meiryo UI" panose="020B0604030504040204" pitchFamily="50" charset="-128"/>
              <a:ea typeface="Meiryo UI" panose="020B0604030504040204" pitchFamily="50" charset="-128"/>
              <a:cs typeface="Noto Sans CJK JP Regular"/>
            </a:endParaRPr>
          </a:p>
        </p:txBody>
      </p:sp>
      <p:sp>
        <p:nvSpPr>
          <p:cNvPr id="61" name="object 58"/>
          <p:cNvSpPr txBox="1"/>
          <p:nvPr/>
        </p:nvSpPr>
        <p:spPr>
          <a:xfrm>
            <a:off x="1390076" y="3574036"/>
            <a:ext cx="1963420" cy="321945"/>
          </a:xfrm>
          <a:prstGeom prst="rect">
            <a:avLst/>
          </a:prstGeom>
        </p:spPr>
        <p:txBody>
          <a:bodyPr vert="horz" wrap="square" lIns="0" tIns="12065" rIns="0" bIns="0" rtlCol="0">
            <a:spAutoFit/>
          </a:bodyPr>
          <a:lstStyle/>
          <a:p>
            <a:pPr marL="12700">
              <a:lnSpc>
                <a:spcPct val="100000"/>
              </a:lnSpc>
              <a:spcBef>
                <a:spcPts val="95"/>
              </a:spcBef>
            </a:pPr>
            <a:r>
              <a:rPr lang="ja-JP" altLang="en-US" sz="1950" dirty="0">
                <a:latin typeface="Meiryo UI" panose="020B0604030504040204" pitchFamily="50" charset="-128"/>
                <a:ea typeface="Meiryo UI" panose="020B0604030504040204" pitchFamily="50" charset="-128"/>
                <a:cs typeface="Noto Sans CJK JP Regular"/>
              </a:rPr>
              <a:t>ニューロフィードバック</a:t>
            </a:r>
            <a:endParaRPr sz="1950" dirty="0">
              <a:latin typeface="Meiryo UI" panose="020B0604030504040204" pitchFamily="50" charset="-128"/>
              <a:ea typeface="Meiryo UI" panose="020B0604030504040204" pitchFamily="50" charset="-128"/>
              <a:cs typeface="Noto Sans CJK JP Regular"/>
            </a:endParaRPr>
          </a:p>
        </p:txBody>
      </p:sp>
      <p:sp>
        <p:nvSpPr>
          <p:cNvPr id="62" name="object 59"/>
          <p:cNvSpPr/>
          <p:nvPr/>
        </p:nvSpPr>
        <p:spPr>
          <a:xfrm>
            <a:off x="10168065" y="2494026"/>
            <a:ext cx="835913" cy="757427"/>
          </a:xfrm>
          <a:prstGeom prst="rect">
            <a:avLst/>
          </a:prstGeom>
          <a:blipFill>
            <a:blip r:embed="rId2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3" name="object 60"/>
          <p:cNvSpPr/>
          <p:nvPr/>
        </p:nvSpPr>
        <p:spPr>
          <a:xfrm>
            <a:off x="10217583" y="3271265"/>
            <a:ext cx="728472" cy="786383"/>
          </a:xfrm>
          <a:prstGeom prst="rect">
            <a:avLst/>
          </a:prstGeom>
          <a:blipFill>
            <a:blip r:embed="rId2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4" name="object 61"/>
          <p:cNvSpPr/>
          <p:nvPr/>
        </p:nvSpPr>
        <p:spPr>
          <a:xfrm>
            <a:off x="2791143" y="5764529"/>
            <a:ext cx="3255645" cy="631825"/>
          </a:xfrm>
          <a:custGeom>
            <a:avLst/>
            <a:gdLst/>
            <a:ahLst/>
            <a:cxnLst/>
            <a:rect l="l" t="t" r="r" b="b"/>
            <a:pathLst>
              <a:path w="3255645" h="631825">
                <a:moveTo>
                  <a:pt x="0" y="0"/>
                </a:moveTo>
                <a:lnTo>
                  <a:pt x="0" y="631698"/>
                </a:lnTo>
                <a:lnTo>
                  <a:pt x="3255264" y="631698"/>
                </a:lnTo>
                <a:lnTo>
                  <a:pt x="3255264" y="0"/>
                </a:lnTo>
                <a:lnTo>
                  <a:pt x="0"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5" name="object 62"/>
          <p:cNvSpPr/>
          <p:nvPr/>
        </p:nvSpPr>
        <p:spPr>
          <a:xfrm>
            <a:off x="2784285" y="5757671"/>
            <a:ext cx="3268345" cy="645795"/>
          </a:xfrm>
          <a:custGeom>
            <a:avLst/>
            <a:gdLst/>
            <a:ahLst/>
            <a:cxnLst/>
            <a:rect l="l" t="t" r="r" b="b"/>
            <a:pathLst>
              <a:path w="3268345" h="645795">
                <a:moveTo>
                  <a:pt x="3268218" y="645413"/>
                </a:moveTo>
                <a:lnTo>
                  <a:pt x="3268218" y="0"/>
                </a:lnTo>
                <a:lnTo>
                  <a:pt x="0" y="0"/>
                </a:lnTo>
                <a:lnTo>
                  <a:pt x="0" y="645413"/>
                </a:lnTo>
                <a:lnTo>
                  <a:pt x="6858" y="645413"/>
                </a:lnTo>
                <a:lnTo>
                  <a:pt x="6858" y="13716"/>
                </a:lnTo>
                <a:lnTo>
                  <a:pt x="13716" y="6858"/>
                </a:lnTo>
                <a:lnTo>
                  <a:pt x="13716" y="13716"/>
                </a:lnTo>
                <a:lnTo>
                  <a:pt x="3255264" y="13716"/>
                </a:lnTo>
                <a:lnTo>
                  <a:pt x="3255264" y="6858"/>
                </a:lnTo>
                <a:lnTo>
                  <a:pt x="3262122" y="13716"/>
                </a:lnTo>
                <a:lnTo>
                  <a:pt x="3262122" y="645413"/>
                </a:lnTo>
                <a:lnTo>
                  <a:pt x="3268218" y="645413"/>
                </a:lnTo>
                <a:close/>
              </a:path>
              <a:path w="3268345" h="645795">
                <a:moveTo>
                  <a:pt x="13716" y="13716"/>
                </a:moveTo>
                <a:lnTo>
                  <a:pt x="13716" y="6858"/>
                </a:lnTo>
                <a:lnTo>
                  <a:pt x="6858" y="13716"/>
                </a:lnTo>
                <a:lnTo>
                  <a:pt x="13716" y="13716"/>
                </a:lnTo>
                <a:close/>
              </a:path>
              <a:path w="3268345" h="645795">
                <a:moveTo>
                  <a:pt x="13716" y="631698"/>
                </a:moveTo>
                <a:lnTo>
                  <a:pt x="13716" y="13716"/>
                </a:lnTo>
                <a:lnTo>
                  <a:pt x="6858" y="13716"/>
                </a:lnTo>
                <a:lnTo>
                  <a:pt x="6858" y="631698"/>
                </a:lnTo>
                <a:lnTo>
                  <a:pt x="13716" y="631698"/>
                </a:lnTo>
                <a:close/>
              </a:path>
              <a:path w="3268345" h="645795">
                <a:moveTo>
                  <a:pt x="3262122" y="631698"/>
                </a:moveTo>
                <a:lnTo>
                  <a:pt x="6858" y="631698"/>
                </a:lnTo>
                <a:lnTo>
                  <a:pt x="13716" y="638556"/>
                </a:lnTo>
                <a:lnTo>
                  <a:pt x="13716" y="645413"/>
                </a:lnTo>
                <a:lnTo>
                  <a:pt x="3255264" y="645413"/>
                </a:lnTo>
                <a:lnTo>
                  <a:pt x="3255264" y="638556"/>
                </a:lnTo>
                <a:lnTo>
                  <a:pt x="3262122" y="631698"/>
                </a:lnTo>
                <a:close/>
              </a:path>
              <a:path w="3268345" h="645795">
                <a:moveTo>
                  <a:pt x="13716" y="645413"/>
                </a:moveTo>
                <a:lnTo>
                  <a:pt x="13716" y="638556"/>
                </a:lnTo>
                <a:lnTo>
                  <a:pt x="6858" y="631698"/>
                </a:lnTo>
                <a:lnTo>
                  <a:pt x="6858" y="645413"/>
                </a:lnTo>
                <a:lnTo>
                  <a:pt x="13716" y="645413"/>
                </a:lnTo>
                <a:close/>
              </a:path>
              <a:path w="3268345" h="645795">
                <a:moveTo>
                  <a:pt x="3262122" y="13716"/>
                </a:moveTo>
                <a:lnTo>
                  <a:pt x="3255264" y="6858"/>
                </a:lnTo>
                <a:lnTo>
                  <a:pt x="3255264" y="13716"/>
                </a:lnTo>
                <a:lnTo>
                  <a:pt x="3262122" y="13716"/>
                </a:lnTo>
                <a:close/>
              </a:path>
              <a:path w="3268345" h="645795">
                <a:moveTo>
                  <a:pt x="3262122" y="631698"/>
                </a:moveTo>
                <a:lnTo>
                  <a:pt x="3262122" y="13716"/>
                </a:lnTo>
                <a:lnTo>
                  <a:pt x="3255264" y="13716"/>
                </a:lnTo>
                <a:lnTo>
                  <a:pt x="3255264" y="631698"/>
                </a:lnTo>
                <a:lnTo>
                  <a:pt x="3262122" y="631698"/>
                </a:lnTo>
                <a:close/>
              </a:path>
              <a:path w="3268345" h="645795">
                <a:moveTo>
                  <a:pt x="3262122" y="645413"/>
                </a:moveTo>
                <a:lnTo>
                  <a:pt x="3262122" y="631698"/>
                </a:lnTo>
                <a:lnTo>
                  <a:pt x="3255264" y="638556"/>
                </a:lnTo>
                <a:lnTo>
                  <a:pt x="3255264" y="645413"/>
                </a:lnTo>
                <a:lnTo>
                  <a:pt x="3262122" y="645413"/>
                </a:lnTo>
                <a:close/>
              </a:path>
            </a:pathLst>
          </a:custGeom>
          <a:solidFill>
            <a:srgbClr val="5B9BD5"/>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7" name="object 64"/>
          <p:cNvSpPr/>
          <p:nvPr/>
        </p:nvSpPr>
        <p:spPr>
          <a:xfrm>
            <a:off x="6143181" y="5764529"/>
            <a:ext cx="3255010" cy="631825"/>
          </a:xfrm>
          <a:custGeom>
            <a:avLst/>
            <a:gdLst/>
            <a:ahLst/>
            <a:cxnLst/>
            <a:rect l="l" t="t" r="r" b="b"/>
            <a:pathLst>
              <a:path w="3255009" h="631825">
                <a:moveTo>
                  <a:pt x="0" y="0"/>
                </a:moveTo>
                <a:lnTo>
                  <a:pt x="0" y="631698"/>
                </a:lnTo>
                <a:lnTo>
                  <a:pt x="3254501" y="631698"/>
                </a:lnTo>
                <a:lnTo>
                  <a:pt x="3254501" y="0"/>
                </a:lnTo>
                <a:lnTo>
                  <a:pt x="0"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8" name="object 65"/>
          <p:cNvSpPr/>
          <p:nvPr/>
        </p:nvSpPr>
        <p:spPr>
          <a:xfrm>
            <a:off x="6136323" y="5757671"/>
            <a:ext cx="3268345" cy="645795"/>
          </a:xfrm>
          <a:custGeom>
            <a:avLst/>
            <a:gdLst/>
            <a:ahLst/>
            <a:cxnLst/>
            <a:rect l="l" t="t" r="r" b="b"/>
            <a:pathLst>
              <a:path w="3268345" h="645795">
                <a:moveTo>
                  <a:pt x="3268217" y="645414"/>
                </a:moveTo>
                <a:lnTo>
                  <a:pt x="3268217" y="0"/>
                </a:lnTo>
                <a:lnTo>
                  <a:pt x="0" y="0"/>
                </a:lnTo>
                <a:lnTo>
                  <a:pt x="0" y="645414"/>
                </a:lnTo>
                <a:lnTo>
                  <a:pt x="6858" y="645414"/>
                </a:lnTo>
                <a:lnTo>
                  <a:pt x="6857" y="13716"/>
                </a:lnTo>
                <a:lnTo>
                  <a:pt x="13715" y="6858"/>
                </a:lnTo>
                <a:lnTo>
                  <a:pt x="13715" y="13716"/>
                </a:lnTo>
                <a:lnTo>
                  <a:pt x="3254501" y="13716"/>
                </a:lnTo>
                <a:lnTo>
                  <a:pt x="3254501" y="6858"/>
                </a:lnTo>
                <a:lnTo>
                  <a:pt x="3261347" y="13716"/>
                </a:lnTo>
                <a:lnTo>
                  <a:pt x="3261347" y="645414"/>
                </a:lnTo>
                <a:lnTo>
                  <a:pt x="3268217" y="645414"/>
                </a:lnTo>
                <a:close/>
              </a:path>
              <a:path w="3268345" h="645795">
                <a:moveTo>
                  <a:pt x="13715" y="13716"/>
                </a:moveTo>
                <a:lnTo>
                  <a:pt x="13715" y="6858"/>
                </a:lnTo>
                <a:lnTo>
                  <a:pt x="6857" y="13716"/>
                </a:lnTo>
                <a:lnTo>
                  <a:pt x="13715" y="13716"/>
                </a:lnTo>
                <a:close/>
              </a:path>
              <a:path w="3268345" h="645795">
                <a:moveTo>
                  <a:pt x="13715" y="631698"/>
                </a:moveTo>
                <a:lnTo>
                  <a:pt x="13715" y="13716"/>
                </a:lnTo>
                <a:lnTo>
                  <a:pt x="6857" y="13716"/>
                </a:lnTo>
                <a:lnTo>
                  <a:pt x="6857" y="631698"/>
                </a:lnTo>
                <a:lnTo>
                  <a:pt x="13715" y="631698"/>
                </a:lnTo>
                <a:close/>
              </a:path>
              <a:path w="3268345" h="645795">
                <a:moveTo>
                  <a:pt x="3261347" y="631698"/>
                </a:moveTo>
                <a:lnTo>
                  <a:pt x="6857" y="631698"/>
                </a:lnTo>
                <a:lnTo>
                  <a:pt x="13715" y="638556"/>
                </a:lnTo>
                <a:lnTo>
                  <a:pt x="13715" y="645414"/>
                </a:lnTo>
                <a:lnTo>
                  <a:pt x="3254501" y="645414"/>
                </a:lnTo>
                <a:lnTo>
                  <a:pt x="3254501" y="638556"/>
                </a:lnTo>
                <a:lnTo>
                  <a:pt x="3261347" y="631698"/>
                </a:lnTo>
                <a:close/>
              </a:path>
              <a:path w="3268345" h="645795">
                <a:moveTo>
                  <a:pt x="13715" y="645414"/>
                </a:moveTo>
                <a:lnTo>
                  <a:pt x="13715" y="638556"/>
                </a:lnTo>
                <a:lnTo>
                  <a:pt x="6857" y="631698"/>
                </a:lnTo>
                <a:lnTo>
                  <a:pt x="6858" y="645414"/>
                </a:lnTo>
                <a:lnTo>
                  <a:pt x="13715" y="645414"/>
                </a:lnTo>
                <a:close/>
              </a:path>
              <a:path w="3268345" h="645795">
                <a:moveTo>
                  <a:pt x="3261347" y="13716"/>
                </a:moveTo>
                <a:lnTo>
                  <a:pt x="3254501" y="6858"/>
                </a:lnTo>
                <a:lnTo>
                  <a:pt x="3254501" y="13716"/>
                </a:lnTo>
                <a:lnTo>
                  <a:pt x="3261347" y="13716"/>
                </a:lnTo>
                <a:close/>
              </a:path>
              <a:path w="3268345" h="645795">
                <a:moveTo>
                  <a:pt x="3261347" y="631698"/>
                </a:moveTo>
                <a:lnTo>
                  <a:pt x="3261347" y="13716"/>
                </a:lnTo>
                <a:lnTo>
                  <a:pt x="3254501" y="13716"/>
                </a:lnTo>
                <a:lnTo>
                  <a:pt x="3254501" y="631698"/>
                </a:lnTo>
                <a:lnTo>
                  <a:pt x="3261347" y="631698"/>
                </a:lnTo>
                <a:close/>
              </a:path>
              <a:path w="3268345" h="645795">
                <a:moveTo>
                  <a:pt x="3261347" y="645414"/>
                </a:moveTo>
                <a:lnTo>
                  <a:pt x="3261347" y="631698"/>
                </a:lnTo>
                <a:lnTo>
                  <a:pt x="3254501" y="638556"/>
                </a:lnTo>
                <a:lnTo>
                  <a:pt x="3254501" y="645414"/>
                </a:lnTo>
                <a:lnTo>
                  <a:pt x="3261347" y="645414"/>
                </a:lnTo>
                <a:close/>
              </a:path>
            </a:pathLst>
          </a:custGeom>
          <a:solidFill>
            <a:srgbClr val="5B9BD5"/>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9" name="object 66"/>
          <p:cNvSpPr txBox="1"/>
          <p:nvPr/>
        </p:nvSpPr>
        <p:spPr>
          <a:xfrm>
            <a:off x="6143181" y="5779261"/>
            <a:ext cx="3255010" cy="638636"/>
          </a:xfrm>
          <a:prstGeom prst="rect">
            <a:avLst/>
          </a:prstGeom>
        </p:spPr>
        <p:txBody>
          <a:bodyPr vert="horz" wrap="square" lIns="0" tIns="22860" rIns="0" bIns="0" rtlCol="0">
            <a:spAutoFit/>
          </a:bodyPr>
          <a:lstStyle/>
          <a:p>
            <a:pPr marL="99060" marR="267970">
              <a:lnSpc>
                <a:spcPts val="2330"/>
              </a:lnSpc>
              <a:spcBef>
                <a:spcPts val="180"/>
              </a:spcBef>
            </a:pPr>
            <a:r>
              <a:rPr spc="-100" dirty="0">
                <a:latin typeface="Meiryo UI" panose="020B0604030504040204" pitchFamily="50" charset="-128"/>
                <a:ea typeface="Meiryo UI" panose="020B0604030504040204" pitchFamily="50" charset="-128"/>
                <a:cs typeface="Noto Sans CJK JP Regular"/>
              </a:rPr>
              <a:t>脳神経回路の根本研究。 </a:t>
            </a:r>
            <a:endParaRPr lang="en-US" spc="-100" dirty="0">
              <a:latin typeface="Meiryo UI" panose="020B0604030504040204" pitchFamily="50" charset="-128"/>
              <a:ea typeface="Meiryo UI" panose="020B0604030504040204" pitchFamily="50" charset="-128"/>
              <a:cs typeface="Noto Sans CJK JP Regular"/>
            </a:endParaRPr>
          </a:p>
          <a:p>
            <a:pPr marL="99060" marR="267970">
              <a:lnSpc>
                <a:spcPts val="2330"/>
              </a:lnSpc>
              <a:spcBef>
                <a:spcPts val="180"/>
              </a:spcBef>
            </a:pPr>
            <a:r>
              <a:rPr spc="-110" dirty="0">
                <a:latin typeface="Meiryo UI" panose="020B0604030504040204" pitchFamily="50" charset="-128"/>
                <a:ea typeface="Meiryo UI" panose="020B0604030504040204" pitchFamily="50" charset="-128"/>
                <a:cs typeface="Noto Sans CJK JP Regular"/>
              </a:rPr>
              <a:t>2013年～10年</a:t>
            </a:r>
            <a:r>
              <a:rPr lang="ja-JP" altLang="en-US" spc="-110" dirty="0">
                <a:latin typeface="Meiryo UI" panose="020B0604030504040204" pitchFamily="50" charset="-128"/>
                <a:ea typeface="Meiryo UI" panose="020B0604030504040204" pitchFamily="50" charset="-128"/>
                <a:cs typeface="Noto Sans CJK JP Regular"/>
              </a:rPr>
              <a:t>で５</a:t>
            </a:r>
            <a:r>
              <a:rPr spc="-110" dirty="0">
                <a:latin typeface="Meiryo UI" panose="020B0604030504040204" pitchFamily="50" charset="-128"/>
                <a:ea typeface="Meiryo UI" panose="020B0604030504040204" pitchFamily="50" charset="-128"/>
                <a:cs typeface="Noto Sans CJK JP Regular"/>
              </a:rPr>
              <a:t>000億円</a:t>
            </a:r>
            <a:r>
              <a:rPr lang="ja-JP" altLang="en-US" spc="-110" dirty="0">
                <a:latin typeface="Meiryo UI" panose="020B0604030504040204" pitchFamily="50" charset="-128"/>
                <a:ea typeface="Meiryo UI" panose="020B0604030504040204" pitchFamily="50" charset="-128"/>
                <a:cs typeface="Noto Sans CJK JP Regular"/>
              </a:rPr>
              <a:t>超</a:t>
            </a:r>
            <a:endParaRPr dirty="0">
              <a:latin typeface="Meiryo UI" panose="020B0604030504040204" pitchFamily="50" charset="-128"/>
              <a:ea typeface="Meiryo UI" panose="020B0604030504040204" pitchFamily="50" charset="-128"/>
              <a:cs typeface="Noto Sans CJK JP Regular"/>
            </a:endParaRPr>
          </a:p>
        </p:txBody>
      </p:sp>
      <p:sp>
        <p:nvSpPr>
          <p:cNvPr id="70" name="object 67"/>
          <p:cNvSpPr/>
          <p:nvPr/>
        </p:nvSpPr>
        <p:spPr>
          <a:xfrm>
            <a:off x="2791143" y="5424678"/>
            <a:ext cx="3255645" cy="333375"/>
          </a:xfrm>
          <a:custGeom>
            <a:avLst/>
            <a:gdLst/>
            <a:ahLst/>
            <a:cxnLst/>
            <a:rect l="l" t="t" r="r" b="b"/>
            <a:pathLst>
              <a:path w="3255645" h="333375">
                <a:moveTo>
                  <a:pt x="0" y="0"/>
                </a:moveTo>
                <a:lnTo>
                  <a:pt x="0" y="332994"/>
                </a:lnTo>
                <a:lnTo>
                  <a:pt x="3255264" y="332994"/>
                </a:lnTo>
                <a:lnTo>
                  <a:pt x="3255263" y="0"/>
                </a:lnTo>
                <a:lnTo>
                  <a:pt x="0" y="0"/>
                </a:lnTo>
                <a:close/>
              </a:path>
            </a:pathLst>
          </a:custGeom>
          <a:solidFill>
            <a:srgbClr val="70AD47"/>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1" name="object 68"/>
          <p:cNvSpPr/>
          <p:nvPr/>
        </p:nvSpPr>
        <p:spPr>
          <a:xfrm>
            <a:off x="2784285" y="5417820"/>
            <a:ext cx="3268345" cy="346710"/>
          </a:xfrm>
          <a:custGeom>
            <a:avLst/>
            <a:gdLst/>
            <a:ahLst/>
            <a:cxnLst/>
            <a:rect l="l" t="t" r="r" b="b"/>
            <a:pathLst>
              <a:path w="3268345" h="346710">
                <a:moveTo>
                  <a:pt x="3268218" y="346710"/>
                </a:moveTo>
                <a:lnTo>
                  <a:pt x="3268218" y="0"/>
                </a:lnTo>
                <a:lnTo>
                  <a:pt x="0" y="0"/>
                </a:lnTo>
                <a:lnTo>
                  <a:pt x="0" y="346710"/>
                </a:lnTo>
                <a:lnTo>
                  <a:pt x="6858" y="346710"/>
                </a:lnTo>
                <a:lnTo>
                  <a:pt x="6858" y="13716"/>
                </a:lnTo>
                <a:lnTo>
                  <a:pt x="13716" y="6858"/>
                </a:lnTo>
                <a:lnTo>
                  <a:pt x="13716" y="13716"/>
                </a:lnTo>
                <a:lnTo>
                  <a:pt x="3255264" y="13716"/>
                </a:lnTo>
                <a:lnTo>
                  <a:pt x="3255264" y="6858"/>
                </a:lnTo>
                <a:lnTo>
                  <a:pt x="3262122" y="13716"/>
                </a:lnTo>
                <a:lnTo>
                  <a:pt x="3262122" y="346710"/>
                </a:lnTo>
                <a:lnTo>
                  <a:pt x="3268218" y="346710"/>
                </a:lnTo>
                <a:close/>
              </a:path>
              <a:path w="3268345" h="346710">
                <a:moveTo>
                  <a:pt x="13716" y="13716"/>
                </a:moveTo>
                <a:lnTo>
                  <a:pt x="13716" y="6858"/>
                </a:lnTo>
                <a:lnTo>
                  <a:pt x="6858" y="13716"/>
                </a:lnTo>
                <a:lnTo>
                  <a:pt x="13716" y="13716"/>
                </a:lnTo>
                <a:close/>
              </a:path>
              <a:path w="3268345" h="346710">
                <a:moveTo>
                  <a:pt x="13716" y="332994"/>
                </a:moveTo>
                <a:lnTo>
                  <a:pt x="13716" y="13716"/>
                </a:lnTo>
                <a:lnTo>
                  <a:pt x="6858" y="13716"/>
                </a:lnTo>
                <a:lnTo>
                  <a:pt x="6858" y="332994"/>
                </a:lnTo>
                <a:lnTo>
                  <a:pt x="13716" y="332994"/>
                </a:lnTo>
                <a:close/>
              </a:path>
              <a:path w="3268345" h="346710">
                <a:moveTo>
                  <a:pt x="3262122" y="332994"/>
                </a:moveTo>
                <a:lnTo>
                  <a:pt x="6858" y="332994"/>
                </a:lnTo>
                <a:lnTo>
                  <a:pt x="13716" y="339852"/>
                </a:lnTo>
                <a:lnTo>
                  <a:pt x="13716" y="346710"/>
                </a:lnTo>
                <a:lnTo>
                  <a:pt x="3255264" y="346710"/>
                </a:lnTo>
                <a:lnTo>
                  <a:pt x="3255264" y="339852"/>
                </a:lnTo>
                <a:lnTo>
                  <a:pt x="3262122" y="332994"/>
                </a:lnTo>
                <a:close/>
              </a:path>
              <a:path w="3268345" h="346710">
                <a:moveTo>
                  <a:pt x="13716" y="346710"/>
                </a:moveTo>
                <a:lnTo>
                  <a:pt x="13716" y="339852"/>
                </a:lnTo>
                <a:lnTo>
                  <a:pt x="6858" y="332994"/>
                </a:lnTo>
                <a:lnTo>
                  <a:pt x="6858" y="346710"/>
                </a:lnTo>
                <a:lnTo>
                  <a:pt x="13716" y="346710"/>
                </a:lnTo>
                <a:close/>
              </a:path>
              <a:path w="3268345" h="346710">
                <a:moveTo>
                  <a:pt x="3262122" y="13716"/>
                </a:moveTo>
                <a:lnTo>
                  <a:pt x="3255264" y="6858"/>
                </a:lnTo>
                <a:lnTo>
                  <a:pt x="3255264" y="13716"/>
                </a:lnTo>
                <a:lnTo>
                  <a:pt x="3262122" y="13716"/>
                </a:lnTo>
                <a:close/>
              </a:path>
              <a:path w="3268345" h="346710">
                <a:moveTo>
                  <a:pt x="3262122" y="332994"/>
                </a:moveTo>
                <a:lnTo>
                  <a:pt x="3262122" y="13716"/>
                </a:lnTo>
                <a:lnTo>
                  <a:pt x="3255264" y="13716"/>
                </a:lnTo>
                <a:lnTo>
                  <a:pt x="3255264" y="332994"/>
                </a:lnTo>
                <a:lnTo>
                  <a:pt x="3262122" y="332994"/>
                </a:lnTo>
                <a:close/>
              </a:path>
              <a:path w="3268345" h="346710">
                <a:moveTo>
                  <a:pt x="3262122" y="346710"/>
                </a:moveTo>
                <a:lnTo>
                  <a:pt x="3262122" y="332994"/>
                </a:lnTo>
                <a:lnTo>
                  <a:pt x="3255264" y="339852"/>
                </a:lnTo>
                <a:lnTo>
                  <a:pt x="3255264" y="346710"/>
                </a:lnTo>
                <a:lnTo>
                  <a:pt x="3262122" y="346710"/>
                </a:lnTo>
                <a:close/>
              </a:path>
            </a:pathLst>
          </a:custGeom>
          <a:solidFill>
            <a:srgbClr val="507E32"/>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2" name="object 69"/>
          <p:cNvSpPr/>
          <p:nvPr/>
        </p:nvSpPr>
        <p:spPr>
          <a:xfrm>
            <a:off x="6143181" y="5424678"/>
            <a:ext cx="3255010" cy="333375"/>
          </a:xfrm>
          <a:custGeom>
            <a:avLst/>
            <a:gdLst/>
            <a:ahLst/>
            <a:cxnLst/>
            <a:rect l="l" t="t" r="r" b="b"/>
            <a:pathLst>
              <a:path w="3255009" h="333375">
                <a:moveTo>
                  <a:pt x="0" y="0"/>
                </a:moveTo>
                <a:lnTo>
                  <a:pt x="0" y="332994"/>
                </a:lnTo>
                <a:lnTo>
                  <a:pt x="3254502" y="332994"/>
                </a:lnTo>
                <a:lnTo>
                  <a:pt x="3254502" y="0"/>
                </a:lnTo>
                <a:lnTo>
                  <a:pt x="0" y="0"/>
                </a:lnTo>
                <a:close/>
              </a:path>
            </a:pathLst>
          </a:custGeom>
          <a:solidFill>
            <a:srgbClr val="70AD47"/>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3" name="object 70"/>
          <p:cNvSpPr/>
          <p:nvPr/>
        </p:nvSpPr>
        <p:spPr>
          <a:xfrm>
            <a:off x="6136323" y="5417820"/>
            <a:ext cx="3268345" cy="346710"/>
          </a:xfrm>
          <a:custGeom>
            <a:avLst/>
            <a:gdLst/>
            <a:ahLst/>
            <a:cxnLst/>
            <a:rect l="l" t="t" r="r" b="b"/>
            <a:pathLst>
              <a:path w="3268345" h="346710">
                <a:moveTo>
                  <a:pt x="3268217" y="346710"/>
                </a:moveTo>
                <a:lnTo>
                  <a:pt x="3268217" y="0"/>
                </a:lnTo>
                <a:lnTo>
                  <a:pt x="0" y="0"/>
                </a:lnTo>
                <a:lnTo>
                  <a:pt x="0" y="346710"/>
                </a:lnTo>
                <a:lnTo>
                  <a:pt x="6858" y="346710"/>
                </a:lnTo>
                <a:lnTo>
                  <a:pt x="6857" y="13716"/>
                </a:lnTo>
                <a:lnTo>
                  <a:pt x="13715" y="6858"/>
                </a:lnTo>
                <a:lnTo>
                  <a:pt x="13715" y="13716"/>
                </a:lnTo>
                <a:lnTo>
                  <a:pt x="3254502" y="13716"/>
                </a:lnTo>
                <a:lnTo>
                  <a:pt x="3254502" y="6858"/>
                </a:lnTo>
                <a:lnTo>
                  <a:pt x="3261347" y="13716"/>
                </a:lnTo>
                <a:lnTo>
                  <a:pt x="3261347" y="346710"/>
                </a:lnTo>
                <a:lnTo>
                  <a:pt x="3268217" y="346710"/>
                </a:lnTo>
                <a:close/>
              </a:path>
              <a:path w="3268345" h="346710">
                <a:moveTo>
                  <a:pt x="13715" y="13716"/>
                </a:moveTo>
                <a:lnTo>
                  <a:pt x="13715" y="6858"/>
                </a:lnTo>
                <a:lnTo>
                  <a:pt x="6857" y="13716"/>
                </a:lnTo>
                <a:lnTo>
                  <a:pt x="13715" y="13716"/>
                </a:lnTo>
                <a:close/>
              </a:path>
              <a:path w="3268345" h="346710">
                <a:moveTo>
                  <a:pt x="13716" y="332994"/>
                </a:moveTo>
                <a:lnTo>
                  <a:pt x="13715" y="13716"/>
                </a:lnTo>
                <a:lnTo>
                  <a:pt x="6857" y="13716"/>
                </a:lnTo>
                <a:lnTo>
                  <a:pt x="6858" y="332994"/>
                </a:lnTo>
                <a:lnTo>
                  <a:pt x="13716" y="332994"/>
                </a:lnTo>
                <a:close/>
              </a:path>
              <a:path w="3268345" h="346710">
                <a:moveTo>
                  <a:pt x="3261347" y="332994"/>
                </a:moveTo>
                <a:lnTo>
                  <a:pt x="6858" y="332994"/>
                </a:lnTo>
                <a:lnTo>
                  <a:pt x="13716" y="339852"/>
                </a:lnTo>
                <a:lnTo>
                  <a:pt x="13716" y="346710"/>
                </a:lnTo>
                <a:lnTo>
                  <a:pt x="3254502" y="346710"/>
                </a:lnTo>
                <a:lnTo>
                  <a:pt x="3254502" y="339852"/>
                </a:lnTo>
                <a:lnTo>
                  <a:pt x="3261347" y="332994"/>
                </a:lnTo>
                <a:close/>
              </a:path>
              <a:path w="3268345" h="346710">
                <a:moveTo>
                  <a:pt x="13716" y="346710"/>
                </a:moveTo>
                <a:lnTo>
                  <a:pt x="13716" y="339852"/>
                </a:lnTo>
                <a:lnTo>
                  <a:pt x="6858" y="332994"/>
                </a:lnTo>
                <a:lnTo>
                  <a:pt x="6858" y="346710"/>
                </a:lnTo>
                <a:lnTo>
                  <a:pt x="13716" y="346710"/>
                </a:lnTo>
                <a:close/>
              </a:path>
              <a:path w="3268345" h="346710">
                <a:moveTo>
                  <a:pt x="3261347" y="13716"/>
                </a:moveTo>
                <a:lnTo>
                  <a:pt x="3254502" y="6858"/>
                </a:lnTo>
                <a:lnTo>
                  <a:pt x="3254502" y="13716"/>
                </a:lnTo>
                <a:lnTo>
                  <a:pt x="3261347" y="13716"/>
                </a:lnTo>
                <a:close/>
              </a:path>
              <a:path w="3268345" h="346710">
                <a:moveTo>
                  <a:pt x="3261347" y="332994"/>
                </a:moveTo>
                <a:lnTo>
                  <a:pt x="3261347" y="13716"/>
                </a:lnTo>
                <a:lnTo>
                  <a:pt x="3254502" y="13716"/>
                </a:lnTo>
                <a:lnTo>
                  <a:pt x="3254502" y="332994"/>
                </a:lnTo>
                <a:lnTo>
                  <a:pt x="3261347" y="332994"/>
                </a:lnTo>
                <a:close/>
              </a:path>
              <a:path w="3268345" h="346710">
                <a:moveTo>
                  <a:pt x="3261347" y="346710"/>
                </a:moveTo>
                <a:lnTo>
                  <a:pt x="3261347" y="332994"/>
                </a:lnTo>
                <a:lnTo>
                  <a:pt x="3254502" y="339852"/>
                </a:lnTo>
                <a:lnTo>
                  <a:pt x="3254502" y="346710"/>
                </a:lnTo>
                <a:lnTo>
                  <a:pt x="3261347" y="346710"/>
                </a:lnTo>
                <a:close/>
              </a:path>
            </a:pathLst>
          </a:custGeom>
          <a:solidFill>
            <a:srgbClr val="507E32"/>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4" name="object 71"/>
          <p:cNvSpPr txBox="1"/>
          <p:nvPr/>
        </p:nvSpPr>
        <p:spPr>
          <a:xfrm>
            <a:off x="2877491" y="5005069"/>
            <a:ext cx="6520700" cy="766492"/>
          </a:xfrm>
          <a:prstGeom prst="rect">
            <a:avLst/>
          </a:prstGeom>
        </p:spPr>
        <p:txBody>
          <a:bodyPr vert="horz" wrap="square" lIns="0" tIns="12065" rIns="0" bIns="0" rtlCol="0">
            <a:spAutoFit/>
          </a:bodyPr>
          <a:lstStyle/>
          <a:p>
            <a:pPr marL="12700" marR="5080" indent="668655">
              <a:lnSpc>
                <a:spcPct val="113999"/>
              </a:lnSpc>
              <a:spcBef>
                <a:spcPts val="95"/>
              </a:spcBef>
              <a:tabLst>
                <a:tab pos="3364229" algn="l"/>
              </a:tabLst>
            </a:pPr>
            <a:r>
              <a:rPr sz="2150" spc="-145" dirty="0" err="1">
                <a:latin typeface="Meiryo UI" panose="020B0604030504040204" pitchFamily="50" charset="-128"/>
                <a:ea typeface="Meiryo UI" panose="020B0604030504040204" pitchFamily="50" charset="-128"/>
                <a:cs typeface="Noto Sans CJK JP Regular"/>
              </a:rPr>
              <a:t>世界で進む医療</a:t>
            </a:r>
            <a:r>
              <a:rPr lang="ja-JP" altLang="en-US" sz="2150" spc="-145" dirty="0">
                <a:latin typeface="Meiryo UI" panose="020B0604030504040204" pitchFamily="50" charset="-128"/>
                <a:ea typeface="Meiryo UI" panose="020B0604030504040204" pitchFamily="50" charset="-128"/>
                <a:cs typeface="Noto Sans CJK JP Regular"/>
              </a:rPr>
              <a:t>・軍事</a:t>
            </a:r>
            <a:r>
              <a:rPr sz="2150" spc="-145" dirty="0" err="1">
                <a:latin typeface="Meiryo UI" panose="020B0604030504040204" pitchFamily="50" charset="-128"/>
                <a:ea typeface="Meiryo UI" panose="020B0604030504040204" pitchFamily="50" charset="-128"/>
                <a:cs typeface="Noto Sans CJK JP Regular"/>
              </a:rPr>
              <a:t>分野を中心とした脳科学研究</a:t>
            </a:r>
            <a:endParaRPr lang="en-US" sz="2150" spc="-145" dirty="0">
              <a:latin typeface="Meiryo UI" panose="020B0604030504040204" pitchFamily="50" charset="-128"/>
              <a:ea typeface="Meiryo UI" panose="020B0604030504040204" pitchFamily="50" charset="-128"/>
              <a:cs typeface="Noto Sans CJK JP Regular"/>
            </a:endParaRPr>
          </a:p>
          <a:p>
            <a:pPr marL="12700" marR="5080" indent="668655">
              <a:lnSpc>
                <a:spcPct val="113999"/>
              </a:lnSpc>
              <a:spcBef>
                <a:spcPts val="95"/>
              </a:spcBef>
              <a:tabLst>
                <a:tab pos="3364229" algn="l"/>
              </a:tabLst>
            </a:pPr>
            <a:r>
              <a:rPr sz="2150" spc="-145" dirty="0">
                <a:latin typeface="Meiryo UI" panose="020B0604030504040204" pitchFamily="50" charset="-128"/>
                <a:ea typeface="Meiryo UI" panose="020B0604030504040204" pitchFamily="50" charset="-128"/>
                <a:cs typeface="Noto Sans CJK JP Regular"/>
              </a:rPr>
              <a:t>  </a:t>
            </a:r>
            <a:r>
              <a:rPr sz="2150" spc="-90" dirty="0">
                <a:solidFill>
                  <a:srgbClr val="FFFFFF"/>
                </a:solidFill>
                <a:latin typeface="Meiryo UI" panose="020B0604030504040204" pitchFamily="50" charset="-128"/>
                <a:ea typeface="Meiryo UI" panose="020B0604030504040204" pitchFamily="50" charset="-128"/>
                <a:cs typeface="Noto Sans CJK JP Regular"/>
              </a:rPr>
              <a:t>EU</a:t>
            </a:r>
            <a:r>
              <a:rPr sz="2150" spc="-135" dirty="0">
                <a:solidFill>
                  <a:srgbClr val="FFFFFF"/>
                </a:solidFill>
                <a:latin typeface="Meiryo UI" panose="020B0604030504040204" pitchFamily="50" charset="-128"/>
                <a:ea typeface="Meiryo UI" panose="020B0604030504040204" pitchFamily="50" charset="-128"/>
                <a:cs typeface="Noto Sans CJK JP Regular"/>
              </a:rPr>
              <a:t>の取組	</a:t>
            </a:r>
            <a:r>
              <a:rPr sz="2150" spc="-70" dirty="0">
                <a:solidFill>
                  <a:srgbClr val="FFFFFF"/>
                </a:solidFill>
                <a:latin typeface="Meiryo UI" panose="020B0604030504040204" pitchFamily="50" charset="-128"/>
                <a:ea typeface="Meiryo UI" panose="020B0604030504040204" pitchFamily="50" charset="-128"/>
                <a:cs typeface="Noto Sans CJK JP Regular"/>
              </a:rPr>
              <a:t>米国の取組</a:t>
            </a:r>
            <a:endParaRPr sz="2150" dirty="0">
              <a:latin typeface="Meiryo UI" panose="020B0604030504040204" pitchFamily="50" charset="-128"/>
              <a:ea typeface="Meiryo UI" panose="020B0604030504040204" pitchFamily="50" charset="-128"/>
              <a:cs typeface="Noto Sans CJK JP Regular"/>
            </a:endParaRPr>
          </a:p>
        </p:txBody>
      </p:sp>
      <p:sp>
        <p:nvSpPr>
          <p:cNvPr id="75" name="object 72"/>
          <p:cNvSpPr/>
          <p:nvPr/>
        </p:nvSpPr>
        <p:spPr>
          <a:xfrm>
            <a:off x="4836351" y="5424678"/>
            <a:ext cx="1232408" cy="374141"/>
          </a:xfrm>
          <a:prstGeom prst="rect">
            <a:avLst/>
          </a:prstGeom>
          <a:blipFill>
            <a:blip r:embed="rId2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6" name="object 73"/>
          <p:cNvSpPr/>
          <p:nvPr/>
        </p:nvSpPr>
        <p:spPr>
          <a:xfrm>
            <a:off x="8135049" y="5424678"/>
            <a:ext cx="1280922" cy="348995"/>
          </a:xfrm>
          <a:prstGeom prst="rect">
            <a:avLst/>
          </a:prstGeom>
          <a:blipFill>
            <a:blip r:embed="rId2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7" name="object 74"/>
          <p:cNvSpPr/>
          <p:nvPr/>
        </p:nvSpPr>
        <p:spPr>
          <a:xfrm>
            <a:off x="4218369" y="2267711"/>
            <a:ext cx="3731260" cy="1320800"/>
          </a:xfrm>
          <a:custGeom>
            <a:avLst/>
            <a:gdLst/>
            <a:ahLst/>
            <a:cxnLst/>
            <a:rect l="l" t="t" r="r" b="b"/>
            <a:pathLst>
              <a:path w="3731259" h="1320800">
                <a:moveTo>
                  <a:pt x="3730752" y="1219962"/>
                </a:moveTo>
                <a:lnTo>
                  <a:pt x="3730752" y="100583"/>
                </a:lnTo>
                <a:lnTo>
                  <a:pt x="3722858" y="61400"/>
                </a:lnTo>
                <a:lnTo>
                  <a:pt x="3701319" y="29432"/>
                </a:lnTo>
                <a:lnTo>
                  <a:pt x="3669351" y="7893"/>
                </a:lnTo>
                <a:lnTo>
                  <a:pt x="3630167" y="0"/>
                </a:lnTo>
                <a:lnTo>
                  <a:pt x="100583" y="0"/>
                </a:lnTo>
                <a:lnTo>
                  <a:pt x="61400" y="7893"/>
                </a:lnTo>
                <a:lnTo>
                  <a:pt x="29432" y="29432"/>
                </a:lnTo>
                <a:lnTo>
                  <a:pt x="7893" y="61400"/>
                </a:lnTo>
                <a:lnTo>
                  <a:pt x="0" y="100584"/>
                </a:lnTo>
                <a:lnTo>
                  <a:pt x="0" y="1219962"/>
                </a:lnTo>
                <a:lnTo>
                  <a:pt x="7893" y="1259145"/>
                </a:lnTo>
                <a:lnTo>
                  <a:pt x="29432" y="1291113"/>
                </a:lnTo>
                <a:lnTo>
                  <a:pt x="61400" y="1312652"/>
                </a:lnTo>
                <a:lnTo>
                  <a:pt x="100584" y="1320546"/>
                </a:lnTo>
                <a:lnTo>
                  <a:pt x="3630167" y="1320546"/>
                </a:lnTo>
                <a:lnTo>
                  <a:pt x="3669351" y="1312652"/>
                </a:lnTo>
                <a:lnTo>
                  <a:pt x="3701319" y="1291113"/>
                </a:lnTo>
                <a:lnTo>
                  <a:pt x="3722858" y="1259145"/>
                </a:lnTo>
                <a:lnTo>
                  <a:pt x="3730752" y="1219962"/>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8" name="object 75"/>
          <p:cNvSpPr/>
          <p:nvPr/>
        </p:nvSpPr>
        <p:spPr>
          <a:xfrm>
            <a:off x="4211511" y="2260854"/>
            <a:ext cx="3744595" cy="1334770"/>
          </a:xfrm>
          <a:custGeom>
            <a:avLst/>
            <a:gdLst/>
            <a:ahLst/>
            <a:cxnLst/>
            <a:rect l="l" t="t" r="r" b="b"/>
            <a:pathLst>
              <a:path w="3744595" h="1334770">
                <a:moveTo>
                  <a:pt x="3744467" y="1227582"/>
                </a:moveTo>
                <a:lnTo>
                  <a:pt x="3744467" y="106680"/>
                </a:lnTo>
                <a:lnTo>
                  <a:pt x="3743705" y="96012"/>
                </a:lnTo>
                <a:lnTo>
                  <a:pt x="3730211" y="53376"/>
                </a:lnTo>
                <a:lnTo>
                  <a:pt x="3680581" y="9014"/>
                </a:lnTo>
                <a:lnTo>
                  <a:pt x="3647694" y="0"/>
                </a:lnTo>
                <a:lnTo>
                  <a:pt x="107442" y="0"/>
                </a:lnTo>
                <a:lnTo>
                  <a:pt x="43938" y="20883"/>
                </a:lnTo>
                <a:lnTo>
                  <a:pt x="5333" y="75438"/>
                </a:lnTo>
                <a:lnTo>
                  <a:pt x="0" y="106680"/>
                </a:lnTo>
                <a:lnTo>
                  <a:pt x="0" y="1227582"/>
                </a:lnTo>
                <a:lnTo>
                  <a:pt x="762" y="1238250"/>
                </a:lnTo>
                <a:lnTo>
                  <a:pt x="2286" y="1248918"/>
                </a:lnTo>
                <a:lnTo>
                  <a:pt x="8382" y="1268730"/>
                </a:lnTo>
                <a:lnTo>
                  <a:pt x="13716" y="1279843"/>
                </a:lnTo>
                <a:lnTo>
                  <a:pt x="13716" y="107442"/>
                </a:lnTo>
                <a:lnTo>
                  <a:pt x="14478" y="96774"/>
                </a:lnTo>
                <a:lnTo>
                  <a:pt x="14478" y="97536"/>
                </a:lnTo>
                <a:lnTo>
                  <a:pt x="16002" y="87630"/>
                </a:lnTo>
                <a:lnTo>
                  <a:pt x="16002" y="88392"/>
                </a:lnTo>
                <a:lnTo>
                  <a:pt x="18287" y="79248"/>
                </a:lnTo>
                <a:lnTo>
                  <a:pt x="21336" y="70104"/>
                </a:lnTo>
                <a:lnTo>
                  <a:pt x="21336" y="70866"/>
                </a:lnTo>
                <a:lnTo>
                  <a:pt x="25145" y="61722"/>
                </a:lnTo>
                <a:lnTo>
                  <a:pt x="25145" y="62484"/>
                </a:lnTo>
                <a:lnTo>
                  <a:pt x="29717" y="54102"/>
                </a:lnTo>
                <a:lnTo>
                  <a:pt x="29717" y="54864"/>
                </a:lnTo>
                <a:lnTo>
                  <a:pt x="35051" y="48196"/>
                </a:lnTo>
                <a:lnTo>
                  <a:pt x="35051" y="48006"/>
                </a:lnTo>
                <a:lnTo>
                  <a:pt x="41148" y="41232"/>
                </a:lnTo>
                <a:lnTo>
                  <a:pt x="48006" y="34290"/>
                </a:lnTo>
                <a:lnTo>
                  <a:pt x="48006" y="35052"/>
                </a:lnTo>
                <a:lnTo>
                  <a:pt x="55626" y="28956"/>
                </a:lnTo>
                <a:lnTo>
                  <a:pt x="55626" y="29233"/>
                </a:lnTo>
                <a:lnTo>
                  <a:pt x="63246" y="24384"/>
                </a:lnTo>
                <a:lnTo>
                  <a:pt x="63246" y="24765"/>
                </a:lnTo>
                <a:lnTo>
                  <a:pt x="70866" y="20955"/>
                </a:lnTo>
                <a:lnTo>
                  <a:pt x="70866" y="20574"/>
                </a:lnTo>
                <a:lnTo>
                  <a:pt x="79248" y="17780"/>
                </a:lnTo>
                <a:lnTo>
                  <a:pt x="79248" y="17526"/>
                </a:lnTo>
                <a:lnTo>
                  <a:pt x="88392" y="15415"/>
                </a:lnTo>
                <a:lnTo>
                  <a:pt x="88392" y="15240"/>
                </a:lnTo>
                <a:lnTo>
                  <a:pt x="97535" y="13833"/>
                </a:lnTo>
                <a:lnTo>
                  <a:pt x="3646932" y="13833"/>
                </a:lnTo>
                <a:lnTo>
                  <a:pt x="3656076" y="15240"/>
                </a:lnTo>
                <a:lnTo>
                  <a:pt x="3656076" y="15415"/>
                </a:lnTo>
                <a:lnTo>
                  <a:pt x="3665220" y="17526"/>
                </a:lnTo>
                <a:lnTo>
                  <a:pt x="3665220" y="17780"/>
                </a:lnTo>
                <a:lnTo>
                  <a:pt x="3673602" y="20574"/>
                </a:lnTo>
                <a:lnTo>
                  <a:pt x="3681222" y="24730"/>
                </a:lnTo>
                <a:lnTo>
                  <a:pt x="3681222" y="24384"/>
                </a:lnTo>
                <a:lnTo>
                  <a:pt x="3688841" y="29233"/>
                </a:lnTo>
                <a:lnTo>
                  <a:pt x="3688841" y="28956"/>
                </a:lnTo>
                <a:lnTo>
                  <a:pt x="3696462" y="34497"/>
                </a:lnTo>
                <a:lnTo>
                  <a:pt x="3696462" y="34290"/>
                </a:lnTo>
                <a:lnTo>
                  <a:pt x="3703320" y="41148"/>
                </a:lnTo>
                <a:lnTo>
                  <a:pt x="3703320" y="40386"/>
                </a:lnTo>
                <a:lnTo>
                  <a:pt x="3709416" y="48006"/>
                </a:lnTo>
                <a:lnTo>
                  <a:pt x="3709416" y="47244"/>
                </a:lnTo>
                <a:lnTo>
                  <a:pt x="3714750" y="54864"/>
                </a:lnTo>
                <a:lnTo>
                  <a:pt x="3714750" y="54102"/>
                </a:lnTo>
                <a:lnTo>
                  <a:pt x="3719322" y="62484"/>
                </a:lnTo>
                <a:lnTo>
                  <a:pt x="3719322" y="61722"/>
                </a:lnTo>
                <a:lnTo>
                  <a:pt x="3723894" y="70866"/>
                </a:lnTo>
                <a:lnTo>
                  <a:pt x="3723894" y="71932"/>
                </a:lnTo>
                <a:lnTo>
                  <a:pt x="3726941" y="79248"/>
                </a:lnTo>
                <a:lnTo>
                  <a:pt x="3726941" y="81534"/>
                </a:lnTo>
                <a:lnTo>
                  <a:pt x="3729228" y="88392"/>
                </a:lnTo>
                <a:lnTo>
                  <a:pt x="3729228" y="92583"/>
                </a:lnTo>
                <a:lnTo>
                  <a:pt x="3729990" y="97536"/>
                </a:lnTo>
                <a:lnTo>
                  <a:pt x="3729990" y="96774"/>
                </a:lnTo>
                <a:lnTo>
                  <a:pt x="3730752" y="107442"/>
                </a:lnTo>
                <a:lnTo>
                  <a:pt x="3730752" y="1277982"/>
                </a:lnTo>
                <a:lnTo>
                  <a:pt x="3735001" y="1271571"/>
                </a:lnTo>
                <a:lnTo>
                  <a:pt x="3743705" y="1238250"/>
                </a:lnTo>
                <a:lnTo>
                  <a:pt x="3744467" y="1227582"/>
                </a:lnTo>
                <a:close/>
              </a:path>
              <a:path w="3744595" h="1334770">
                <a:moveTo>
                  <a:pt x="35814" y="1287018"/>
                </a:moveTo>
                <a:lnTo>
                  <a:pt x="29718" y="1279398"/>
                </a:lnTo>
                <a:lnTo>
                  <a:pt x="29718" y="1280160"/>
                </a:lnTo>
                <a:lnTo>
                  <a:pt x="25146" y="1271778"/>
                </a:lnTo>
                <a:lnTo>
                  <a:pt x="25146" y="1272540"/>
                </a:lnTo>
                <a:lnTo>
                  <a:pt x="21336" y="1263396"/>
                </a:lnTo>
                <a:lnTo>
                  <a:pt x="21336" y="1264158"/>
                </a:lnTo>
                <a:lnTo>
                  <a:pt x="18288" y="1255014"/>
                </a:lnTo>
                <a:lnTo>
                  <a:pt x="16002" y="1245870"/>
                </a:lnTo>
                <a:lnTo>
                  <a:pt x="16002" y="1246632"/>
                </a:lnTo>
                <a:lnTo>
                  <a:pt x="14478" y="1236726"/>
                </a:lnTo>
                <a:lnTo>
                  <a:pt x="14478" y="1237488"/>
                </a:lnTo>
                <a:lnTo>
                  <a:pt x="13716" y="1226820"/>
                </a:lnTo>
                <a:lnTo>
                  <a:pt x="13716" y="1279843"/>
                </a:lnTo>
                <a:lnTo>
                  <a:pt x="35052" y="1305758"/>
                </a:lnTo>
                <a:lnTo>
                  <a:pt x="35052" y="1286256"/>
                </a:lnTo>
                <a:lnTo>
                  <a:pt x="35814" y="1287018"/>
                </a:lnTo>
                <a:close/>
              </a:path>
              <a:path w="3744595" h="1334770">
                <a:moveTo>
                  <a:pt x="35813" y="47244"/>
                </a:moveTo>
                <a:lnTo>
                  <a:pt x="35051" y="48006"/>
                </a:lnTo>
                <a:lnTo>
                  <a:pt x="35051" y="48196"/>
                </a:lnTo>
                <a:lnTo>
                  <a:pt x="35813" y="47244"/>
                </a:lnTo>
                <a:close/>
              </a:path>
              <a:path w="3744595" h="1334770">
                <a:moveTo>
                  <a:pt x="55626" y="1320863"/>
                </a:moveTo>
                <a:lnTo>
                  <a:pt x="55626" y="1305306"/>
                </a:lnTo>
                <a:lnTo>
                  <a:pt x="48006" y="1299210"/>
                </a:lnTo>
                <a:lnTo>
                  <a:pt x="48006" y="1299972"/>
                </a:lnTo>
                <a:lnTo>
                  <a:pt x="41148" y="1293114"/>
                </a:lnTo>
                <a:lnTo>
                  <a:pt x="35052" y="1286256"/>
                </a:lnTo>
                <a:lnTo>
                  <a:pt x="35052" y="1305758"/>
                </a:lnTo>
                <a:lnTo>
                  <a:pt x="39624" y="1309878"/>
                </a:lnTo>
                <a:lnTo>
                  <a:pt x="47244" y="1315974"/>
                </a:lnTo>
                <a:lnTo>
                  <a:pt x="55626" y="1320863"/>
                </a:lnTo>
                <a:close/>
              </a:path>
              <a:path w="3744595" h="1334770">
                <a:moveTo>
                  <a:pt x="41909" y="40386"/>
                </a:moveTo>
                <a:lnTo>
                  <a:pt x="41148" y="41148"/>
                </a:lnTo>
                <a:lnTo>
                  <a:pt x="41909" y="40386"/>
                </a:lnTo>
                <a:close/>
              </a:path>
              <a:path w="3744595" h="1334770">
                <a:moveTo>
                  <a:pt x="41909" y="1293876"/>
                </a:moveTo>
                <a:lnTo>
                  <a:pt x="41148" y="1293029"/>
                </a:lnTo>
                <a:lnTo>
                  <a:pt x="41909" y="1293876"/>
                </a:lnTo>
                <a:close/>
              </a:path>
              <a:path w="3744595" h="1334770">
                <a:moveTo>
                  <a:pt x="55626" y="29233"/>
                </a:moveTo>
                <a:lnTo>
                  <a:pt x="55626" y="28956"/>
                </a:lnTo>
                <a:lnTo>
                  <a:pt x="54864" y="29718"/>
                </a:lnTo>
                <a:lnTo>
                  <a:pt x="55626" y="29233"/>
                </a:lnTo>
                <a:close/>
              </a:path>
              <a:path w="3744595" h="1334770">
                <a:moveTo>
                  <a:pt x="63246" y="1324610"/>
                </a:moveTo>
                <a:lnTo>
                  <a:pt x="63246" y="1309878"/>
                </a:lnTo>
                <a:lnTo>
                  <a:pt x="54864" y="1304544"/>
                </a:lnTo>
                <a:lnTo>
                  <a:pt x="55626" y="1305306"/>
                </a:lnTo>
                <a:lnTo>
                  <a:pt x="55626" y="1320863"/>
                </a:lnTo>
                <a:lnTo>
                  <a:pt x="56388" y="1321308"/>
                </a:lnTo>
                <a:lnTo>
                  <a:pt x="63246" y="1324610"/>
                </a:lnTo>
                <a:close/>
              </a:path>
              <a:path w="3744595" h="1334770">
                <a:moveTo>
                  <a:pt x="63246" y="24765"/>
                </a:moveTo>
                <a:lnTo>
                  <a:pt x="63246" y="24384"/>
                </a:lnTo>
                <a:lnTo>
                  <a:pt x="62484" y="25146"/>
                </a:lnTo>
                <a:lnTo>
                  <a:pt x="63246" y="24765"/>
                </a:lnTo>
                <a:close/>
              </a:path>
              <a:path w="3744595" h="1334770">
                <a:moveTo>
                  <a:pt x="71628" y="1313688"/>
                </a:moveTo>
                <a:lnTo>
                  <a:pt x="62484" y="1309116"/>
                </a:lnTo>
                <a:lnTo>
                  <a:pt x="63246" y="1309878"/>
                </a:lnTo>
                <a:lnTo>
                  <a:pt x="63246" y="1324610"/>
                </a:lnTo>
                <a:lnTo>
                  <a:pt x="68313" y="1327050"/>
                </a:lnTo>
                <a:lnTo>
                  <a:pt x="70866" y="1327934"/>
                </a:lnTo>
                <a:lnTo>
                  <a:pt x="70866" y="1313688"/>
                </a:lnTo>
                <a:lnTo>
                  <a:pt x="71628" y="1313688"/>
                </a:lnTo>
                <a:close/>
              </a:path>
              <a:path w="3744595" h="1334770">
                <a:moveTo>
                  <a:pt x="71628" y="20574"/>
                </a:moveTo>
                <a:lnTo>
                  <a:pt x="70866" y="20574"/>
                </a:lnTo>
                <a:lnTo>
                  <a:pt x="70866" y="20955"/>
                </a:lnTo>
                <a:lnTo>
                  <a:pt x="71628" y="20574"/>
                </a:lnTo>
                <a:close/>
              </a:path>
              <a:path w="3744595" h="1334770">
                <a:moveTo>
                  <a:pt x="80010" y="1316736"/>
                </a:moveTo>
                <a:lnTo>
                  <a:pt x="70866" y="1313688"/>
                </a:lnTo>
                <a:lnTo>
                  <a:pt x="70866" y="1327934"/>
                </a:lnTo>
                <a:lnTo>
                  <a:pt x="79248" y="1330839"/>
                </a:lnTo>
                <a:lnTo>
                  <a:pt x="79248" y="1316736"/>
                </a:lnTo>
                <a:lnTo>
                  <a:pt x="80010" y="1316736"/>
                </a:lnTo>
                <a:close/>
              </a:path>
              <a:path w="3744595" h="1334770">
                <a:moveTo>
                  <a:pt x="80010" y="17526"/>
                </a:moveTo>
                <a:lnTo>
                  <a:pt x="79248" y="17526"/>
                </a:lnTo>
                <a:lnTo>
                  <a:pt x="79248" y="17780"/>
                </a:lnTo>
                <a:lnTo>
                  <a:pt x="80010" y="17526"/>
                </a:lnTo>
                <a:close/>
              </a:path>
              <a:path w="3744595" h="1334770">
                <a:moveTo>
                  <a:pt x="89154" y="1319022"/>
                </a:moveTo>
                <a:lnTo>
                  <a:pt x="79248" y="1316736"/>
                </a:lnTo>
                <a:lnTo>
                  <a:pt x="79248" y="1330839"/>
                </a:lnTo>
                <a:lnTo>
                  <a:pt x="81043" y="1331461"/>
                </a:lnTo>
                <a:lnTo>
                  <a:pt x="88392" y="1332897"/>
                </a:lnTo>
                <a:lnTo>
                  <a:pt x="88392" y="1319022"/>
                </a:lnTo>
                <a:lnTo>
                  <a:pt x="89154" y="1319022"/>
                </a:lnTo>
                <a:close/>
              </a:path>
              <a:path w="3744595" h="1334770">
                <a:moveTo>
                  <a:pt x="89154" y="15240"/>
                </a:moveTo>
                <a:lnTo>
                  <a:pt x="88392" y="15240"/>
                </a:lnTo>
                <a:lnTo>
                  <a:pt x="88392" y="15415"/>
                </a:lnTo>
                <a:lnTo>
                  <a:pt x="89154" y="15240"/>
                </a:lnTo>
                <a:close/>
              </a:path>
              <a:path w="3744595" h="1334770">
                <a:moveTo>
                  <a:pt x="3646932" y="1334262"/>
                </a:moveTo>
                <a:lnTo>
                  <a:pt x="3646932" y="1320546"/>
                </a:lnTo>
                <a:lnTo>
                  <a:pt x="97536" y="1320546"/>
                </a:lnTo>
                <a:lnTo>
                  <a:pt x="88392" y="1319022"/>
                </a:lnTo>
                <a:lnTo>
                  <a:pt x="88392" y="1332897"/>
                </a:lnTo>
                <a:lnTo>
                  <a:pt x="94208" y="1334034"/>
                </a:lnTo>
                <a:lnTo>
                  <a:pt x="107442" y="1334262"/>
                </a:lnTo>
                <a:lnTo>
                  <a:pt x="3646932" y="1334262"/>
                </a:lnTo>
                <a:close/>
              </a:path>
              <a:path w="3744595" h="1334770">
                <a:moveTo>
                  <a:pt x="98297" y="13716"/>
                </a:moveTo>
                <a:lnTo>
                  <a:pt x="97535" y="13716"/>
                </a:lnTo>
                <a:lnTo>
                  <a:pt x="98297" y="13716"/>
                </a:lnTo>
                <a:close/>
              </a:path>
              <a:path w="3744595" h="1334770">
                <a:moveTo>
                  <a:pt x="98298" y="1320546"/>
                </a:moveTo>
                <a:lnTo>
                  <a:pt x="97536" y="1320428"/>
                </a:lnTo>
                <a:lnTo>
                  <a:pt x="98298" y="1320546"/>
                </a:lnTo>
                <a:close/>
              </a:path>
              <a:path w="3744595" h="1334770">
                <a:moveTo>
                  <a:pt x="3646932" y="13833"/>
                </a:moveTo>
                <a:lnTo>
                  <a:pt x="3646169" y="13716"/>
                </a:lnTo>
                <a:lnTo>
                  <a:pt x="3646932" y="13833"/>
                </a:lnTo>
                <a:close/>
              </a:path>
              <a:path w="3744595" h="1334770">
                <a:moveTo>
                  <a:pt x="3656076" y="1333064"/>
                </a:moveTo>
                <a:lnTo>
                  <a:pt x="3656076" y="1319022"/>
                </a:lnTo>
                <a:lnTo>
                  <a:pt x="3646169" y="1320546"/>
                </a:lnTo>
                <a:lnTo>
                  <a:pt x="3646932" y="1320546"/>
                </a:lnTo>
                <a:lnTo>
                  <a:pt x="3646932" y="1334262"/>
                </a:lnTo>
                <a:lnTo>
                  <a:pt x="3647694" y="1334262"/>
                </a:lnTo>
                <a:lnTo>
                  <a:pt x="3656076" y="1333064"/>
                </a:lnTo>
                <a:close/>
              </a:path>
              <a:path w="3744595" h="1334770">
                <a:moveTo>
                  <a:pt x="3656076" y="15415"/>
                </a:moveTo>
                <a:lnTo>
                  <a:pt x="3656076" y="15240"/>
                </a:lnTo>
                <a:lnTo>
                  <a:pt x="3655314" y="15240"/>
                </a:lnTo>
                <a:lnTo>
                  <a:pt x="3656076" y="15415"/>
                </a:lnTo>
                <a:close/>
              </a:path>
              <a:path w="3744595" h="1334770">
                <a:moveTo>
                  <a:pt x="3665220" y="1330049"/>
                </a:moveTo>
                <a:lnTo>
                  <a:pt x="3665220" y="1316736"/>
                </a:lnTo>
                <a:lnTo>
                  <a:pt x="3655314" y="1319022"/>
                </a:lnTo>
                <a:lnTo>
                  <a:pt x="3656076" y="1319022"/>
                </a:lnTo>
                <a:lnTo>
                  <a:pt x="3656076" y="1333064"/>
                </a:lnTo>
                <a:lnTo>
                  <a:pt x="3658362" y="1332738"/>
                </a:lnTo>
                <a:lnTo>
                  <a:pt x="3665220" y="1330049"/>
                </a:lnTo>
                <a:close/>
              </a:path>
              <a:path w="3744595" h="1334770">
                <a:moveTo>
                  <a:pt x="3665220" y="17780"/>
                </a:moveTo>
                <a:lnTo>
                  <a:pt x="3665220" y="17526"/>
                </a:lnTo>
                <a:lnTo>
                  <a:pt x="3664458" y="17526"/>
                </a:lnTo>
                <a:lnTo>
                  <a:pt x="3665220" y="17780"/>
                </a:lnTo>
                <a:close/>
              </a:path>
              <a:path w="3744595" h="1334770">
                <a:moveTo>
                  <a:pt x="3681984" y="1309116"/>
                </a:moveTo>
                <a:lnTo>
                  <a:pt x="3673602" y="1313688"/>
                </a:lnTo>
                <a:lnTo>
                  <a:pt x="3664458" y="1316736"/>
                </a:lnTo>
                <a:lnTo>
                  <a:pt x="3665220" y="1316736"/>
                </a:lnTo>
                <a:lnTo>
                  <a:pt x="3665220" y="1330049"/>
                </a:lnTo>
                <a:lnTo>
                  <a:pt x="3681222" y="1323775"/>
                </a:lnTo>
                <a:lnTo>
                  <a:pt x="3681222" y="1309878"/>
                </a:lnTo>
                <a:lnTo>
                  <a:pt x="3681984" y="1309116"/>
                </a:lnTo>
                <a:close/>
              </a:path>
              <a:path w="3744595" h="1334770">
                <a:moveTo>
                  <a:pt x="3681984" y="25146"/>
                </a:moveTo>
                <a:lnTo>
                  <a:pt x="3681222" y="24384"/>
                </a:lnTo>
                <a:lnTo>
                  <a:pt x="3681222" y="24730"/>
                </a:lnTo>
                <a:lnTo>
                  <a:pt x="3681984" y="25146"/>
                </a:lnTo>
                <a:close/>
              </a:path>
              <a:path w="3744595" h="1334770">
                <a:moveTo>
                  <a:pt x="3689604" y="1304544"/>
                </a:moveTo>
                <a:lnTo>
                  <a:pt x="3681222" y="1309878"/>
                </a:lnTo>
                <a:lnTo>
                  <a:pt x="3681222" y="1323775"/>
                </a:lnTo>
                <a:lnTo>
                  <a:pt x="3688841" y="1320787"/>
                </a:lnTo>
                <a:lnTo>
                  <a:pt x="3688841" y="1305306"/>
                </a:lnTo>
                <a:lnTo>
                  <a:pt x="3689604" y="1304544"/>
                </a:lnTo>
                <a:close/>
              </a:path>
              <a:path w="3744595" h="1334770">
                <a:moveTo>
                  <a:pt x="3689604" y="29718"/>
                </a:moveTo>
                <a:lnTo>
                  <a:pt x="3688841" y="28956"/>
                </a:lnTo>
                <a:lnTo>
                  <a:pt x="3688841" y="29233"/>
                </a:lnTo>
                <a:lnTo>
                  <a:pt x="3689604" y="29718"/>
                </a:lnTo>
                <a:close/>
              </a:path>
              <a:path w="3744595" h="1334770">
                <a:moveTo>
                  <a:pt x="3697223" y="1299210"/>
                </a:moveTo>
                <a:lnTo>
                  <a:pt x="3688841" y="1305306"/>
                </a:lnTo>
                <a:lnTo>
                  <a:pt x="3688841" y="1320787"/>
                </a:lnTo>
                <a:lnTo>
                  <a:pt x="3690418" y="1320169"/>
                </a:lnTo>
                <a:lnTo>
                  <a:pt x="3696462" y="1315359"/>
                </a:lnTo>
                <a:lnTo>
                  <a:pt x="3696462" y="1299972"/>
                </a:lnTo>
                <a:lnTo>
                  <a:pt x="3697223" y="1299210"/>
                </a:lnTo>
                <a:close/>
              </a:path>
              <a:path w="3744595" h="1334770">
                <a:moveTo>
                  <a:pt x="3697223" y="35051"/>
                </a:moveTo>
                <a:lnTo>
                  <a:pt x="3696462" y="34290"/>
                </a:lnTo>
                <a:lnTo>
                  <a:pt x="3696462" y="34497"/>
                </a:lnTo>
                <a:lnTo>
                  <a:pt x="3697223" y="35051"/>
                </a:lnTo>
                <a:close/>
              </a:path>
              <a:path w="3744595" h="1334770">
                <a:moveTo>
                  <a:pt x="3723894" y="1288329"/>
                </a:moveTo>
                <a:lnTo>
                  <a:pt x="3723894" y="1263396"/>
                </a:lnTo>
                <a:lnTo>
                  <a:pt x="3719322" y="1272540"/>
                </a:lnTo>
                <a:lnTo>
                  <a:pt x="3719322" y="1271778"/>
                </a:lnTo>
                <a:lnTo>
                  <a:pt x="3714750" y="1280160"/>
                </a:lnTo>
                <a:lnTo>
                  <a:pt x="3714750" y="1279398"/>
                </a:lnTo>
                <a:lnTo>
                  <a:pt x="3709416" y="1287018"/>
                </a:lnTo>
                <a:lnTo>
                  <a:pt x="3709416" y="1286256"/>
                </a:lnTo>
                <a:lnTo>
                  <a:pt x="3703320" y="1293876"/>
                </a:lnTo>
                <a:lnTo>
                  <a:pt x="3703320" y="1293114"/>
                </a:lnTo>
                <a:lnTo>
                  <a:pt x="3696462" y="1299972"/>
                </a:lnTo>
                <a:lnTo>
                  <a:pt x="3696462" y="1315359"/>
                </a:lnTo>
                <a:lnTo>
                  <a:pt x="3716602" y="1299329"/>
                </a:lnTo>
                <a:lnTo>
                  <a:pt x="3723894" y="1288329"/>
                </a:lnTo>
                <a:close/>
              </a:path>
              <a:path w="3744595" h="1334770">
                <a:moveTo>
                  <a:pt x="3723894" y="71932"/>
                </a:moveTo>
                <a:lnTo>
                  <a:pt x="3723894" y="70866"/>
                </a:lnTo>
                <a:lnTo>
                  <a:pt x="3723132" y="70104"/>
                </a:lnTo>
                <a:lnTo>
                  <a:pt x="3723894" y="71932"/>
                </a:lnTo>
                <a:close/>
              </a:path>
              <a:path w="3744595" h="1334770">
                <a:moveTo>
                  <a:pt x="3726941" y="1283730"/>
                </a:moveTo>
                <a:lnTo>
                  <a:pt x="3726941" y="1255014"/>
                </a:lnTo>
                <a:lnTo>
                  <a:pt x="3723132" y="1264158"/>
                </a:lnTo>
                <a:lnTo>
                  <a:pt x="3723894" y="1263396"/>
                </a:lnTo>
                <a:lnTo>
                  <a:pt x="3723894" y="1288329"/>
                </a:lnTo>
                <a:lnTo>
                  <a:pt x="3726941" y="1283730"/>
                </a:lnTo>
                <a:close/>
              </a:path>
              <a:path w="3744595" h="1334770">
                <a:moveTo>
                  <a:pt x="3726941" y="81534"/>
                </a:moveTo>
                <a:lnTo>
                  <a:pt x="3726941" y="79248"/>
                </a:lnTo>
                <a:lnTo>
                  <a:pt x="3726179" y="79248"/>
                </a:lnTo>
                <a:lnTo>
                  <a:pt x="3726941" y="81534"/>
                </a:lnTo>
                <a:close/>
              </a:path>
              <a:path w="3744595" h="1334770">
                <a:moveTo>
                  <a:pt x="3729228" y="1280282"/>
                </a:moveTo>
                <a:lnTo>
                  <a:pt x="3729228" y="1245870"/>
                </a:lnTo>
                <a:lnTo>
                  <a:pt x="3726179" y="1255014"/>
                </a:lnTo>
                <a:lnTo>
                  <a:pt x="3726941" y="1255014"/>
                </a:lnTo>
                <a:lnTo>
                  <a:pt x="3726941" y="1283730"/>
                </a:lnTo>
                <a:lnTo>
                  <a:pt x="3729228" y="1280282"/>
                </a:lnTo>
                <a:close/>
              </a:path>
              <a:path w="3744595" h="1334770">
                <a:moveTo>
                  <a:pt x="3729228" y="92583"/>
                </a:moveTo>
                <a:lnTo>
                  <a:pt x="3729228" y="88392"/>
                </a:lnTo>
                <a:lnTo>
                  <a:pt x="3728466" y="87630"/>
                </a:lnTo>
                <a:lnTo>
                  <a:pt x="3729228" y="92583"/>
                </a:lnTo>
                <a:close/>
              </a:path>
              <a:path w="3744595" h="1334770">
                <a:moveTo>
                  <a:pt x="3730752" y="1277982"/>
                </a:moveTo>
                <a:lnTo>
                  <a:pt x="3730752" y="1226820"/>
                </a:lnTo>
                <a:lnTo>
                  <a:pt x="3729990" y="1237488"/>
                </a:lnTo>
                <a:lnTo>
                  <a:pt x="3729990" y="1236726"/>
                </a:lnTo>
                <a:lnTo>
                  <a:pt x="3728466" y="1246632"/>
                </a:lnTo>
                <a:lnTo>
                  <a:pt x="3729228" y="1245870"/>
                </a:lnTo>
                <a:lnTo>
                  <a:pt x="3729228" y="1280282"/>
                </a:lnTo>
                <a:lnTo>
                  <a:pt x="3730752" y="1277982"/>
                </a:lnTo>
                <a:close/>
              </a:path>
            </a:pathLst>
          </a:custGeom>
          <a:solidFill>
            <a:srgbClr val="FFC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9" name="object 76"/>
          <p:cNvSpPr txBox="1"/>
          <p:nvPr/>
        </p:nvSpPr>
        <p:spPr>
          <a:xfrm>
            <a:off x="4610163" y="2478914"/>
            <a:ext cx="3148330" cy="847026"/>
          </a:xfrm>
          <a:prstGeom prst="rect">
            <a:avLst/>
          </a:prstGeom>
        </p:spPr>
        <p:txBody>
          <a:bodyPr vert="horz" wrap="square" lIns="0" tIns="26034" rIns="0" bIns="0" rtlCol="0">
            <a:spAutoFit/>
          </a:bodyPr>
          <a:lstStyle/>
          <a:p>
            <a:pPr marL="456565" marR="5080" indent="-444500" algn="ctr">
              <a:lnSpc>
                <a:spcPts val="3110"/>
              </a:lnSpc>
              <a:spcBef>
                <a:spcPts val="204"/>
              </a:spcBef>
            </a:pPr>
            <a:r>
              <a:rPr lang="ja-JP" altLang="en-US" sz="2600" dirty="0">
                <a:latin typeface="Meiryo UI" panose="020B0604030504040204" pitchFamily="50" charset="-128"/>
                <a:ea typeface="Meiryo UI" panose="020B0604030504040204" pitchFamily="50" charset="-128"/>
                <a:cs typeface="Noto Sans CJK JP Regular"/>
              </a:rPr>
              <a:t>脳情報科学を用いた</a:t>
            </a:r>
            <a:endParaRPr lang="en-US" altLang="ja-JP" sz="2600" dirty="0">
              <a:latin typeface="Meiryo UI" panose="020B0604030504040204" pitchFamily="50" charset="-128"/>
              <a:ea typeface="Meiryo UI" panose="020B0604030504040204" pitchFamily="50" charset="-128"/>
              <a:cs typeface="Noto Sans CJK JP Regular"/>
            </a:endParaRPr>
          </a:p>
          <a:p>
            <a:pPr marL="456565" marR="5080" indent="-444500" algn="ctr">
              <a:lnSpc>
                <a:spcPts val="3110"/>
              </a:lnSpc>
              <a:spcBef>
                <a:spcPts val="204"/>
              </a:spcBef>
            </a:pPr>
            <a:r>
              <a:rPr lang="ja-JP" altLang="en-US" sz="2600" dirty="0">
                <a:latin typeface="Meiryo UI" panose="020B0604030504040204" pitchFamily="50" charset="-128"/>
                <a:ea typeface="Meiryo UI" panose="020B0604030504040204" pitchFamily="50" charset="-128"/>
                <a:cs typeface="Noto Sans CJK JP Regular"/>
              </a:rPr>
              <a:t>具体的なビジネス検討</a:t>
            </a:r>
            <a:endParaRPr sz="2600" dirty="0">
              <a:latin typeface="Meiryo UI" panose="020B0604030504040204" pitchFamily="50" charset="-128"/>
              <a:ea typeface="Meiryo UI" panose="020B0604030504040204" pitchFamily="50" charset="-128"/>
              <a:cs typeface="Noto Sans CJK JP Regular"/>
            </a:endParaRPr>
          </a:p>
        </p:txBody>
      </p:sp>
      <p:sp>
        <p:nvSpPr>
          <p:cNvPr id="80" name="object 77"/>
          <p:cNvSpPr/>
          <p:nvPr/>
        </p:nvSpPr>
        <p:spPr>
          <a:xfrm>
            <a:off x="4218369" y="3665982"/>
            <a:ext cx="3731260" cy="932815"/>
          </a:xfrm>
          <a:custGeom>
            <a:avLst/>
            <a:gdLst/>
            <a:ahLst/>
            <a:cxnLst/>
            <a:rect l="l" t="t" r="r" b="b"/>
            <a:pathLst>
              <a:path w="3731259" h="932814">
                <a:moveTo>
                  <a:pt x="3730752" y="809244"/>
                </a:moveTo>
                <a:lnTo>
                  <a:pt x="3730752" y="124206"/>
                </a:lnTo>
                <a:lnTo>
                  <a:pt x="3721000" y="75866"/>
                </a:lnTo>
                <a:lnTo>
                  <a:pt x="3694461" y="36385"/>
                </a:lnTo>
                <a:lnTo>
                  <a:pt x="3655206" y="9763"/>
                </a:lnTo>
                <a:lnTo>
                  <a:pt x="3607308" y="0"/>
                </a:lnTo>
                <a:lnTo>
                  <a:pt x="123444" y="0"/>
                </a:lnTo>
                <a:lnTo>
                  <a:pt x="75545" y="9763"/>
                </a:lnTo>
                <a:lnTo>
                  <a:pt x="36290" y="36385"/>
                </a:lnTo>
                <a:lnTo>
                  <a:pt x="9751" y="75866"/>
                </a:lnTo>
                <a:lnTo>
                  <a:pt x="0" y="124206"/>
                </a:lnTo>
                <a:lnTo>
                  <a:pt x="0" y="809244"/>
                </a:lnTo>
                <a:lnTo>
                  <a:pt x="9751" y="857464"/>
                </a:lnTo>
                <a:lnTo>
                  <a:pt x="36290" y="896683"/>
                </a:lnTo>
                <a:lnTo>
                  <a:pt x="75545" y="923043"/>
                </a:lnTo>
                <a:lnTo>
                  <a:pt x="123444" y="932688"/>
                </a:lnTo>
                <a:lnTo>
                  <a:pt x="3607308" y="932688"/>
                </a:lnTo>
                <a:lnTo>
                  <a:pt x="3655206" y="923043"/>
                </a:lnTo>
                <a:lnTo>
                  <a:pt x="3694461" y="896683"/>
                </a:lnTo>
                <a:lnTo>
                  <a:pt x="3721000" y="857464"/>
                </a:lnTo>
                <a:lnTo>
                  <a:pt x="3730752" y="809244"/>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1" name="object 78"/>
          <p:cNvSpPr/>
          <p:nvPr/>
        </p:nvSpPr>
        <p:spPr>
          <a:xfrm>
            <a:off x="4211511" y="3659123"/>
            <a:ext cx="3744595" cy="946785"/>
          </a:xfrm>
          <a:custGeom>
            <a:avLst/>
            <a:gdLst/>
            <a:ahLst/>
            <a:cxnLst/>
            <a:rect l="l" t="t" r="r" b="b"/>
            <a:pathLst>
              <a:path w="3744595" h="946785">
                <a:moveTo>
                  <a:pt x="3744467" y="822959"/>
                </a:moveTo>
                <a:lnTo>
                  <a:pt x="3744467" y="124205"/>
                </a:lnTo>
                <a:lnTo>
                  <a:pt x="3743705" y="117347"/>
                </a:lnTo>
                <a:lnTo>
                  <a:pt x="3731128" y="73097"/>
                </a:lnTo>
                <a:lnTo>
                  <a:pt x="3703801" y="36361"/>
                </a:lnTo>
                <a:lnTo>
                  <a:pt x="3665755" y="10972"/>
                </a:lnTo>
                <a:lnTo>
                  <a:pt x="3621024" y="761"/>
                </a:lnTo>
                <a:lnTo>
                  <a:pt x="3614166" y="0"/>
                </a:lnTo>
                <a:lnTo>
                  <a:pt x="130302" y="0"/>
                </a:lnTo>
                <a:lnTo>
                  <a:pt x="84432" y="8860"/>
                </a:lnTo>
                <a:lnTo>
                  <a:pt x="45677" y="31908"/>
                </a:lnTo>
                <a:lnTo>
                  <a:pt x="17039" y="66815"/>
                </a:lnTo>
                <a:lnTo>
                  <a:pt x="1523" y="111251"/>
                </a:lnTo>
                <a:lnTo>
                  <a:pt x="0" y="124205"/>
                </a:lnTo>
                <a:lnTo>
                  <a:pt x="0" y="822959"/>
                </a:lnTo>
                <a:lnTo>
                  <a:pt x="9335" y="863986"/>
                </a:lnTo>
                <a:lnTo>
                  <a:pt x="13716" y="873106"/>
                </a:lnTo>
                <a:lnTo>
                  <a:pt x="13716" y="124967"/>
                </a:lnTo>
                <a:lnTo>
                  <a:pt x="15240" y="112775"/>
                </a:lnTo>
                <a:lnTo>
                  <a:pt x="15240" y="113537"/>
                </a:lnTo>
                <a:lnTo>
                  <a:pt x="16001" y="107441"/>
                </a:lnTo>
                <a:lnTo>
                  <a:pt x="17525" y="101345"/>
                </a:lnTo>
                <a:lnTo>
                  <a:pt x="17525" y="102107"/>
                </a:lnTo>
                <a:lnTo>
                  <a:pt x="19049" y="96011"/>
                </a:lnTo>
                <a:lnTo>
                  <a:pt x="22859" y="85343"/>
                </a:lnTo>
                <a:lnTo>
                  <a:pt x="27431" y="76199"/>
                </a:lnTo>
                <a:lnTo>
                  <a:pt x="27431" y="75437"/>
                </a:lnTo>
                <a:lnTo>
                  <a:pt x="33527" y="66632"/>
                </a:lnTo>
                <a:lnTo>
                  <a:pt x="33527" y="65531"/>
                </a:lnTo>
                <a:lnTo>
                  <a:pt x="40386" y="56387"/>
                </a:lnTo>
                <a:lnTo>
                  <a:pt x="40386" y="57149"/>
                </a:lnTo>
                <a:lnTo>
                  <a:pt x="48006" y="48005"/>
                </a:lnTo>
                <a:lnTo>
                  <a:pt x="48006" y="48767"/>
                </a:lnTo>
                <a:lnTo>
                  <a:pt x="56388" y="40385"/>
                </a:lnTo>
                <a:lnTo>
                  <a:pt x="56388" y="41147"/>
                </a:lnTo>
                <a:lnTo>
                  <a:pt x="65531" y="33527"/>
                </a:lnTo>
                <a:lnTo>
                  <a:pt x="65531" y="33854"/>
                </a:lnTo>
                <a:lnTo>
                  <a:pt x="74675" y="28629"/>
                </a:lnTo>
                <a:lnTo>
                  <a:pt x="74675" y="28193"/>
                </a:lnTo>
                <a:lnTo>
                  <a:pt x="85343" y="22859"/>
                </a:lnTo>
                <a:lnTo>
                  <a:pt x="85343" y="23317"/>
                </a:lnTo>
                <a:lnTo>
                  <a:pt x="96012" y="19049"/>
                </a:lnTo>
                <a:lnTo>
                  <a:pt x="101346" y="17525"/>
                </a:lnTo>
                <a:lnTo>
                  <a:pt x="106680" y="16859"/>
                </a:lnTo>
                <a:lnTo>
                  <a:pt x="112776" y="15239"/>
                </a:lnTo>
                <a:lnTo>
                  <a:pt x="118872" y="14477"/>
                </a:lnTo>
                <a:lnTo>
                  <a:pt x="124968" y="14393"/>
                </a:lnTo>
                <a:lnTo>
                  <a:pt x="130302" y="13800"/>
                </a:lnTo>
                <a:lnTo>
                  <a:pt x="3614166" y="13715"/>
                </a:lnTo>
                <a:lnTo>
                  <a:pt x="3619500" y="14382"/>
                </a:lnTo>
                <a:lnTo>
                  <a:pt x="3626358" y="14477"/>
                </a:lnTo>
                <a:lnTo>
                  <a:pt x="3631691" y="15239"/>
                </a:lnTo>
                <a:lnTo>
                  <a:pt x="3637788" y="16763"/>
                </a:lnTo>
                <a:lnTo>
                  <a:pt x="3643122" y="17525"/>
                </a:lnTo>
                <a:lnTo>
                  <a:pt x="3649217" y="19049"/>
                </a:lnTo>
                <a:lnTo>
                  <a:pt x="3649217" y="19354"/>
                </a:lnTo>
                <a:lnTo>
                  <a:pt x="3659124" y="23317"/>
                </a:lnTo>
                <a:lnTo>
                  <a:pt x="3659124" y="22859"/>
                </a:lnTo>
                <a:lnTo>
                  <a:pt x="3669791" y="28193"/>
                </a:lnTo>
                <a:lnTo>
                  <a:pt x="3669791" y="28629"/>
                </a:lnTo>
                <a:lnTo>
                  <a:pt x="3678936" y="33854"/>
                </a:lnTo>
                <a:lnTo>
                  <a:pt x="3678936" y="33527"/>
                </a:lnTo>
                <a:lnTo>
                  <a:pt x="3688079" y="40561"/>
                </a:lnTo>
                <a:lnTo>
                  <a:pt x="3688079" y="40385"/>
                </a:lnTo>
                <a:lnTo>
                  <a:pt x="3696462" y="48069"/>
                </a:lnTo>
                <a:lnTo>
                  <a:pt x="3697224" y="48767"/>
                </a:lnTo>
                <a:lnTo>
                  <a:pt x="3697224" y="48920"/>
                </a:lnTo>
                <a:lnTo>
                  <a:pt x="3704082" y="57149"/>
                </a:lnTo>
                <a:lnTo>
                  <a:pt x="3704082" y="56387"/>
                </a:lnTo>
                <a:lnTo>
                  <a:pt x="3710940" y="65531"/>
                </a:lnTo>
                <a:lnTo>
                  <a:pt x="3717036" y="75437"/>
                </a:lnTo>
                <a:lnTo>
                  <a:pt x="3717036" y="76199"/>
                </a:lnTo>
                <a:lnTo>
                  <a:pt x="3721608" y="85343"/>
                </a:lnTo>
                <a:lnTo>
                  <a:pt x="3725417" y="96011"/>
                </a:lnTo>
                <a:lnTo>
                  <a:pt x="3726941" y="102107"/>
                </a:lnTo>
                <a:lnTo>
                  <a:pt x="3726941" y="101345"/>
                </a:lnTo>
                <a:lnTo>
                  <a:pt x="3728466" y="107441"/>
                </a:lnTo>
                <a:lnTo>
                  <a:pt x="3729228" y="113537"/>
                </a:lnTo>
                <a:lnTo>
                  <a:pt x="3729228" y="112775"/>
                </a:lnTo>
                <a:lnTo>
                  <a:pt x="3730752" y="124967"/>
                </a:lnTo>
                <a:lnTo>
                  <a:pt x="3730752" y="872730"/>
                </a:lnTo>
                <a:lnTo>
                  <a:pt x="3733817" y="868126"/>
                </a:lnTo>
                <a:lnTo>
                  <a:pt x="3744467" y="822959"/>
                </a:lnTo>
                <a:close/>
              </a:path>
              <a:path w="3744595" h="946785">
                <a:moveTo>
                  <a:pt x="28194" y="872489"/>
                </a:moveTo>
                <a:lnTo>
                  <a:pt x="22860" y="861059"/>
                </a:lnTo>
                <a:lnTo>
                  <a:pt x="22860" y="861821"/>
                </a:lnTo>
                <a:lnTo>
                  <a:pt x="19050" y="850391"/>
                </a:lnTo>
                <a:lnTo>
                  <a:pt x="19050" y="851154"/>
                </a:lnTo>
                <a:lnTo>
                  <a:pt x="17526" y="845057"/>
                </a:lnTo>
                <a:lnTo>
                  <a:pt x="17526" y="845819"/>
                </a:lnTo>
                <a:lnTo>
                  <a:pt x="16002" y="839723"/>
                </a:lnTo>
                <a:lnTo>
                  <a:pt x="15240" y="833627"/>
                </a:lnTo>
                <a:lnTo>
                  <a:pt x="15240" y="834389"/>
                </a:lnTo>
                <a:lnTo>
                  <a:pt x="13716" y="822197"/>
                </a:lnTo>
                <a:lnTo>
                  <a:pt x="13716" y="873106"/>
                </a:lnTo>
                <a:lnTo>
                  <a:pt x="18873" y="883843"/>
                </a:lnTo>
                <a:lnTo>
                  <a:pt x="27432" y="895684"/>
                </a:lnTo>
                <a:lnTo>
                  <a:pt x="27432" y="871727"/>
                </a:lnTo>
                <a:lnTo>
                  <a:pt x="28194" y="872489"/>
                </a:lnTo>
                <a:close/>
              </a:path>
              <a:path w="3744595" h="946785">
                <a:moveTo>
                  <a:pt x="28193" y="74675"/>
                </a:moveTo>
                <a:lnTo>
                  <a:pt x="27431" y="75437"/>
                </a:lnTo>
                <a:lnTo>
                  <a:pt x="27431" y="76199"/>
                </a:lnTo>
                <a:lnTo>
                  <a:pt x="28193" y="74675"/>
                </a:lnTo>
                <a:close/>
              </a:path>
              <a:path w="3744595" h="946785">
                <a:moveTo>
                  <a:pt x="34290" y="881633"/>
                </a:moveTo>
                <a:lnTo>
                  <a:pt x="27432" y="871727"/>
                </a:lnTo>
                <a:lnTo>
                  <a:pt x="27432" y="895684"/>
                </a:lnTo>
                <a:lnTo>
                  <a:pt x="31739" y="901643"/>
                </a:lnTo>
                <a:lnTo>
                  <a:pt x="33528" y="903297"/>
                </a:lnTo>
                <a:lnTo>
                  <a:pt x="33528" y="881633"/>
                </a:lnTo>
                <a:lnTo>
                  <a:pt x="34290" y="881633"/>
                </a:lnTo>
                <a:close/>
              </a:path>
              <a:path w="3744595" h="946785">
                <a:moveTo>
                  <a:pt x="34290" y="65531"/>
                </a:moveTo>
                <a:lnTo>
                  <a:pt x="33527" y="65531"/>
                </a:lnTo>
                <a:lnTo>
                  <a:pt x="33527" y="66632"/>
                </a:lnTo>
                <a:lnTo>
                  <a:pt x="34290" y="65531"/>
                </a:lnTo>
                <a:close/>
              </a:path>
              <a:path w="3744595" h="946785">
                <a:moveTo>
                  <a:pt x="65532" y="929204"/>
                </a:moveTo>
                <a:lnTo>
                  <a:pt x="65532" y="913638"/>
                </a:lnTo>
                <a:lnTo>
                  <a:pt x="56388" y="906018"/>
                </a:lnTo>
                <a:lnTo>
                  <a:pt x="56388" y="906779"/>
                </a:lnTo>
                <a:lnTo>
                  <a:pt x="48006" y="898397"/>
                </a:lnTo>
                <a:lnTo>
                  <a:pt x="48006" y="899159"/>
                </a:lnTo>
                <a:lnTo>
                  <a:pt x="40386" y="890015"/>
                </a:lnTo>
                <a:lnTo>
                  <a:pt x="40386" y="890777"/>
                </a:lnTo>
                <a:lnTo>
                  <a:pt x="33528" y="881633"/>
                </a:lnTo>
                <a:lnTo>
                  <a:pt x="33528" y="903297"/>
                </a:lnTo>
                <a:lnTo>
                  <a:pt x="48006" y="916685"/>
                </a:lnTo>
                <a:lnTo>
                  <a:pt x="57912" y="924306"/>
                </a:lnTo>
                <a:lnTo>
                  <a:pt x="65532" y="929204"/>
                </a:lnTo>
                <a:close/>
              </a:path>
              <a:path w="3744595" h="946785">
                <a:moveTo>
                  <a:pt x="65531" y="33854"/>
                </a:moveTo>
                <a:lnTo>
                  <a:pt x="65531" y="33527"/>
                </a:lnTo>
                <a:lnTo>
                  <a:pt x="64769" y="34289"/>
                </a:lnTo>
                <a:lnTo>
                  <a:pt x="65531" y="33854"/>
                </a:lnTo>
                <a:close/>
              </a:path>
              <a:path w="3744595" h="946785">
                <a:moveTo>
                  <a:pt x="75438" y="918971"/>
                </a:moveTo>
                <a:lnTo>
                  <a:pt x="64770" y="912876"/>
                </a:lnTo>
                <a:lnTo>
                  <a:pt x="65532" y="913638"/>
                </a:lnTo>
                <a:lnTo>
                  <a:pt x="65532" y="929204"/>
                </a:lnTo>
                <a:lnTo>
                  <a:pt x="68580" y="931163"/>
                </a:lnTo>
                <a:lnTo>
                  <a:pt x="74676" y="933990"/>
                </a:lnTo>
                <a:lnTo>
                  <a:pt x="74676" y="918971"/>
                </a:lnTo>
                <a:lnTo>
                  <a:pt x="75438" y="918971"/>
                </a:lnTo>
                <a:close/>
              </a:path>
              <a:path w="3744595" h="946785">
                <a:moveTo>
                  <a:pt x="75437" y="28193"/>
                </a:moveTo>
                <a:lnTo>
                  <a:pt x="74675" y="28193"/>
                </a:lnTo>
                <a:lnTo>
                  <a:pt x="74675" y="28629"/>
                </a:lnTo>
                <a:lnTo>
                  <a:pt x="75437" y="28193"/>
                </a:lnTo>
                <a:close/>
              </a:path>
              <a:path w="3744595" h="946785">
                <a:moveTo>
                  <a:pt x="85344" y="938565"/>
                </a:moveTo>
                <a:lnTo>
                  <a:pt x="85344" y="924306"/>
                </a:lnTo>
                <a:lnTo>
                  <a:pt x="74676" y="918971"/>
                </a:lnTo>
                <a:lnTo>
                  <a:pt x="74676" y="933990"/>
                </a:lnTo>
                <a:lnTo>
                  <a:pt x="82771" y="937743"/>
                </a:lnTo>
                <a:lnTo>
                  <a:pt x="85344" y="938565"/>
                </a:lnTo>
                <a:close/>
              </a:path>
              <a:path w="3744595" h="946785">
                <a:moveTo>
                  <a:pt x="85343" y="23317"/>
                </a:moveTo>
                <a:lnTo>
                  <a:pt x="85343" y="22859"/>
                </a:lnTo>
                <a:lnTo>
                  <a:pt x="84581" y="23621"/>
                </a:lnTo>
                <a:lnTo>
                  <a:pt x="85343" y="23317"/>
                </a:lnTo>
                <a:close/>
              </a:path>
              <a:path w="3744595" h="946785">
                <a:moveTo>
                  <a:pt x="3626358" y="945737"/>
                </a:moveTo>
                <a:lnTo>
                  <a:pt x="3626358" y="932687"/>
                </a:lnTo>
                <a:lnTo>
                  <a:pt x="118872" y="932688"/>
                </a:lnTo>
                <a:lnTo>
                  <a:pt x="112776" y="931926"/>
                </a:lnTo>
                <a:lnTo>
                  <a:pt x="106680" y="930401"/>
                </a:lnTo>
                <a:lnTo>
                  <a:pt x="101346" y="929639"/>
                </a:lnTo>
                <a:lnTo>
                  <a:pt x="96012" y="927354"/>
                </a:lnTo>
                <a:lnTo>
                  <a:pt x="96012" y="928115"/>
                </a:lnTo>
                <a:lnTo>
                  <a:pt x="84582" y="923544"/>
                </a:lnTo>
                <a:lnTo>
                  <a:pt x="85344" y="924306"/>
                </a:lnTo>
                <a:lnTo>
                  <a:pt x="85344" y="938565"/>
                </a:lnTo>
                <a:lnTo>
                  <a:pt x="98450" y="942751"/>
                </a:lnTo>
                <a:lnTo>
                  <a:pt x="114625" y="945774"/>
                </a:lnTo>
                <a:lnTo>
                  <a:pt x="130302" y="946404"/>
                </a:lnTo>
                <a:lnTo>
                  <a:pt x="3621024" y="946403"/>
                </a:lnTo>
                <a:lnTo>
                  <a:pt x="3626358" y="945737"/>
                </a:lnTo>
                <a:close/>
              </a:path>
              <a:path w="3744595" h="946785">
                <a:moveTo>
                  <a:pt x="107442" y="16763"/>
                </a:moveTo>
                <a:lnTo>
                  <a:pt x="106680" y="16763"/>
                </a:lnTo>
                <a:lnTo>
                  <a:pt x="107442" y="16763"/>
                </a:lnTo>
                <a:close/>
              </a:path>
              <a:path w="3744595" h="946785">
                <a:moveTo>
                  <a:pt x="107442" y="930401"/>
                </a:moveTo>
                <a:lnTo>
                  <a:pt x="106680" y="930306"/>
                </a:lnTo>
                <a:lnTo>
                  <a:pt x="107442" y="930401"/>
                </a:lnTo>
                <a:close/>
              </a:path>
              <a:path w="3744595" h="946785">
                <a:moveTo>
                  <a:pt x="131064" y="13715"/>
                </a:moveTo>
                <a:lnTo>
                  <a:pt x="130302" y="13715"/>
                </a:lnTo>
                <a:lnTo>
                  <a:pt x="131064" y="13715"/>
                </a:lnTo>
                <a:close/>
              </a:path>
              <a:path w="3744595" h="946785">
                <a:moveTo>
                  <a:pt x="3626358" y="14573"/>
                </a:moveTo>
                <a:lnTo>
                  <a:pt x="3625596" y="14477"/>
                </a:lnTo>
                <a:lnTo>
                  <a:pt x="3626358" y="14573"/>
                </a:lnTo>
                <a:close/>
              </a:path>
              <a:path w="3744595" h="946785">
                <a:moveTo>
                  <a:pt x="3637788" y="942720"/>
                </a:moveTo>
                <a:lnTo>
                  <a:pt x="3637788" y="930401"/>
                </a:lnTo>
                <a:lnTo>
                  <a:pt x="3631691" y="931925"/>
                </a:lnTo>
                <a:lnTo>
                  <a:pt x="3625596" y="932687"/>
                </a:lnTo>
                <a:lnTo>
                  <a:pt x="3626358" y="932687"/>
                </a:lnTo>
                <a:lnTo>
                  <a:pt x="3626358" y="945737"/>
                </a:lnTo>
                <a:lnTo>
                  <a:pt x="3627120" y="945641"/>
                </a:lnTo>
                <a:lnTo>
                  <a:pt x="3637788" y="942720"/>
                </a:lnTo>
                <a:close/>
              </a:path>
              <a:path w="3744595" h="946785">
                <a:moveTo>
                  <a:pt x="3637788" y="16859"/>
                </a:moveTo>
                <a:lnTo>
                  <a:pt x="3637026" y="16763"/>
                </a:lnTo>
                <a:lnTo>
                  <a:pt x="3637788" y="16859"/>
                </a:lnTo>
                <a:close/>
              </a:path>
              <a:path w="3744595" h="946785">
                <a:moveTo>
                  <a:pt x="3649217" y="927353"/>
                </a:moveTo>
                <a:lnTo>
                  <a:pt x="3643122" y="929639"/>
                </a:lnTo>
                <a:lnTo>
                  <a:pt x="3637026" y="930401"/>
                </a:lnTo>
                <a:lnTo>
                  <a:pt x="3637788" y="930401"/>
                </a:lnTo>
                <a:lnTo>
                  <a:pt x="3637788" y="942720"/>
                </a:lnTo>
                <a:lnTo>
                  <a:pt x="3648455" y="939798"/>
                </a:lnTo>
                <a:lnTo>
                  <a:pt x="3648455" y="928115"/>
                </a:lnTo>
                <a:lnTo>
                  <a:pt x="3649217" y="927353"/>
                </a:lnTo>
                <a:close/>
              </a:path>
              <a:path w="3744595" h="946785">
                <a:moveTo>
                  <a:pt x="3649217" y="19354"/>
                </a:moveTo>
                <a:lnTo>
                  <a:pt x="3649217" y="19049"/>
                </a:lnTo>
                <a:lnTo>
                  <a:pt x="3648455" y="19049"/>
                </a:lnTo>
                <a:lnTo>
                  <a:pt x="3649217" y="19354"/>
                </a:lnTo>
                <a:close/>
              </a:path>
              <a:path w="3744595" h="946785">
                <a:moveTo>
                  <a:pt x="3659886" y="923543"/>
                </a:moveTo>
                <a:lnTo>
                  <a:pt x="3648455" y="928115"/>
                </a:lnTo>
                <a:lnTo>
                  <a:pt x="3648455" y="939798"/>
                </a:lnTo>
                <a:lnTo>
                  <a:pt x="3659124" y="936876"/>
                </a:lnTo>
                <a:lnTo>
                  <a:pt x="3659124" y="924305"/>
                </a:lnTo>
                <a:lnTo>
                  <a:pt x="3659886" y="923543"/>
                </a:lnTo>
                <a:close/>
              </a:path>
              <a:path w="3744595" h="946785">
                <a:moveTo>
                  <a:pt x="3659886" y="23621"/>
                </a:moveTo>
                <a:lnTo>
                  <a:pt x="3659124" y="22859"/>
                </a:lnTo>
                <a:lnTo>
                  <a:pt x="3659124" y="23317"/>
                </a:lnTo>
                <a:lnTo>
                  <a:pt x="3659886" y="23621"/>
                </a:lnTo>
                <a:close/>
              </a:path>
              <a:path w="3744595" h="946785">
                <a:moveTo>
                  <a:pt x="3669791" y="933954"/>
                </a:moveTo>
                <a:lnTo>
                  <a:pt x="3669791" y="918971"/>
                </a:lnTo>
                <a:lnTo>
                  <a:pt x="3659124" y="924305"/>
                </a:lnTo>
                <a:lnTo>
                  <a:pt x="3659124" y="936876"/>
                </a:lnTo>
                <a:lnTo>
                  <a:pt x="3669791" y="933954"/>
                </a:lnTo>
                <a:close/>
              </a:path>
              <a:path w="3744595" h="946785">
                <a:moveTo>
                  <a:pt x="3669791" y="28629"/>
                </a:moveTo>
                <a:lnTo>
                  <a:pt x="3669791" y="28193"/>
                </a:lnTo>
                <a:lnTo>
                  <a:pt x="3669029" y="28193"/>
                </a:lnTo>
                <a:lnTo>
                  <a:pt x="3669791" y="28629"/>
                </a:lnTo>
                <a:close/>
              </a:path>
              <a:path w="3744595" h="946785">
                <a:moveTo>
                  <a:pt x="3679698" y="912875"/>
                </a:moveTo>
                <a:lnTo>
                  <a:pt x="3669029" y="918971"/>
                </a:lnTo>
                <a:lnTo>
                  <a:pt x="3669791" y="918971"/>
                </a:lnTo>
                <a:lnTo>
                  <a:pt x="3669791" y="933954"/>
                </a:lnTo>
                <a:lnTo>
                  <a:pt x="3671710" y="933429"/>
                </a:lnTo>
                <a:lnTo>
                  <a:pt x="3678936" y="928083"/>
                </a:lnTo>
                <a:lnTo>
                  <a:pt x="3678936" y="913637"/>
                </a:lnTo>
                <a:lnTo>
                  <a:pt x="3679698" y="912875"/>
                </a:lnTo>
                <a:close/>
              </a:path>
              <a:path w="3744595" h="946785">
                <a:moveTo>
                  <a:pt x="3679698" y="34289"/>
                </a:moveTo>
                <a:lnTo>
                  <a:pt x="3678936" y="33527"/>
                </a:lnTo>
                <a:lnTo>
                  <a:pt x="3678936" y="33854"/>
                </a:lnTo>
                <a:lnTo>
                  <a:pt x="3679698" y="34289"/>
                </a:lnTo>
                <a:close/>
              </a:path>
              <a:path w="3744595" h="946785">
                <a:moveTo>
                  <a:pt x="3688841" y="906017"/>
                </a:moveTo>
                <a:lnTo>
                  <a:pt x="3678936" y="913637"/>
                </a:lnTo>
                <a:lnTo>
                  <a:pt x="3678936" y="928083"/>
                </a:lnTo>
                <a:lnTo>
                  <a:pt x="3688079" y="921318"/>
                </a:lnTo>
                <a:lnTo>
                  <a:pt x="3688079" y="906779"/>
                </a:lnTo>
                <a:lnTo>
                  <a:pt x="3688841" y="906017"/>
                </a:lnTo>
                <a:close/>
              </a:path>
              <a:path w="3744595" h="946785">
                <a:moveTo>
                  <a:pt x="3688841" y="41147"/>
                </a:moveTo>
                <a:lnTo>
                  <a:pt x="3688079" y="40385"/>
                </a:lnTo>
                <a:lnTo>
                  <a:pt x="3688079" y="40561"/>
                </a:lnTo>
                <a:lnTo>
                  <a:pt x="3688841" y="41147"/>
                </a:lnTo>
                <a:close/>
              </a:path>
              <a:path w="3744595" h="946785">
                <a:moveTo>
                  <a:pt x="3697224" y="914553"/>
                </a:moveTo>
                <a:lnTo>
                  <a:pt x="3697224" y="898397"/>
                </a:lnTo>
                <a:lnTo>
                  <a:pt x="3696462" y="899159"/>
                </a:lnTo>
                <a:lnTo>
                  <a:pt x="3688079" y="906779"/>
                </a:lnTo>
                <a:lnTo>
                  <a:pt x="3688079" y="921318"/>
                </a:lnTo>
                <a:lnTo>
                  <a:pt x="3697224" y="914553"/>
                </a:lnTo>
                <a:close/>
              </a:path>
              <a:path w="3744595" h="946785">
                <a:moveTo>
                  <a:pt x="3697224" y="48767"/>
                </a:moveTo>
                <a:lnTo>
                  <a:pt x="3696462" y="48005"/>
                </a:lnTo>
                <a:lnTo>
                  <a:pt x="3696686" y="48274"/>
                </a:lnTo>
                <a:lnTo>
                  <a:pt x="3697224" y="48767"/>
                </a:lnTo>
                <a:close/>
              </a:path>
              <a:path w="3744595" h="946785">
                <a:moveTo>
                  <a:pt x="3696686" y="48274"/>
                </a:moveTo>
                <a:lnTo>
                  <a:pt x="3696462" y="48005"/>
                </a:lnTo>
                <a:lnTo>
                  <a:pt x="3696686" y="48274"/>
                </a:lnTo>
                <a:close/>
              </a:path>
              <a:path w="3744595" h="946785">
                <a:moveTo>
                  <a:pt x="3696686" y="898891"/>
                </a:moveTo>
                <a:lnTo>
                  <a:pt x="3696462" y="899096"/>
                </a:lnTo>
                <a:lnTo>
                  <a:pt x="3696686" y="898891"/>
                </a:lnTo>
                <a:close/>
              </a:path>
              <a:path w="3744595" h="946785">
                <a:moveTo>
                  <a:pt x="3697224" y="898397"/>
                </a:moveTo>
                <a:lnTo>
                  <a:pt x="3696686" y="898891"/>
                </a:lnTo>
                <a:lnTo>
                  <a:pt x="3696462" y="899159"/>
                </a:lnTo>
                <a:lnTo>
                  <a:pt x="3697224" y="898397"/>
                </a:lnTo>
                <a:close/>
              </a:path>
              <a:path w="3744595" h="946785">
                <a:moveTo>
                  <a:pt x="3697224" y="48920"/>
                </a:moveTo>
                <a:lnTo>
                  <a:pt x="3697224" y="48767"/>
                </a:lnTo>
                <a:lnTo>
                  <a:pt x="3696686" y="48274"/>
                </a:lnTo>
                <a:lnTo>
                  <a:pt x="3697224" y="48920"/>
                </a:lnTo>
                <a:close/>
              </a:path>
              <a:path w="3744595" h="946785">
                <a:moveTo>
                  <a:pt x="3717036" y="893330"/>
                </a:moveTo>
                <a:lnTo>
                  <a:pt x="3717036" y="871727"/>
                </a:lnTo>
                <a:lnTo>
                  <a:pt x="3710940" y="881633"/>
                </a:lnTo>
                <a:lnTo>
                  <a:pt x="3704082" y="890777"/>
                </a:lnTo>
                <a:lnTo>
                  <a:pt x="3704082" y="890015"/>
                </a:lnTo>
                <a:lnTo>
                  <a:pt x="3696686" y="898891"/>
                </a:lnTo>
                <a:lnTo>
                  <a:pt x="3697224" y="898397"/>
                </a:lnTo>
                <a:lnTo>
                  <a:pt x="3697224" y="914553"/>
                </a:lnTo>
                <a:lnTo>
                  <a:pt x="3708420" y="906270"/>
                </a:lnTo>
                <a:lnTo>
                  <a:pt x="3717036" y="893330"/>
                </a:lnTo>
                <a:close/>
              </a:path>
              <a:path w="3744595" h="946785">
                <a:moveTo>
                  <a:pt x="3717036" y="76199"/>
                </a:moveTo>
                <a:lnTo>
                  <a:pt x="3717036" y="75437"/>
                </a:lnTo>
                <a:lnTo>
                  <a:pt x="3716274" y="74675"/>
                </a:lnTo>
                <a:lnTo>
                  <a:pt x="3717036" y="76199"/>
                </a:lnTo>
                <a:close/>
              </a:path>
              <a:path w="3744595" h="946785">
                <a:moveTo>
                  <a:pt x="3730752" y="872730"/>
                </a:moveTo>
                <a:lnTo>
                  <a:pt x="3730752" y="822197"/>
                </a:lnTo>
                <a:lnTo>
                  <a:pt x="3729228" y="834389"/>
                </a:lnTo>
                <a:lnTo>
                  <a:pt x="3729228" y="833627"/>
                </a:lnTo>
                <a:lnTo>
                  <a:pt x="3728466" y="839723"/>
                </a:lnTo>
                <a:lnTo>
                  <a:pt x="3726941" y="845819"/>
                </a:lnTo>
                <a:lnTo>
                  <a:pt x="3726941" y="845057"/>
                </a:lnTo>
                <a:lnTo>
                  <a:pt x="3725417" y="851153"/>
                </a:lnTo>
                <a:lnTo>
                  <a:pt x="3725417" y="850391"/>
                </a:lnTo>
                <a:lnTo>
                  <a:pt x="3721608" y="861821"/>
                </a:lnTo>
                <a:lnTo>
                  <a:pt x="3721608" y="861059"/>
                </a:lnTo>
                <a:lnTo>
                  <a:pt x="3716274" y="872489"/>
                </a:lnTo>
                <a:lnTo>
                  <a:pt x="3717036" y="871727"/>
                </a:lnTo>
                <a:lnTo>
                  <a:pt x="3717036" y="893330"/>
                </a:lnTo>
                <a:lnTo>
                  <a:pt x="3730752" y="872730"/>
                </a:lnTo>
                <a:close/>
              </a:path>
            </a:pathLst>
          </a:custGeom>
          <a:solidFill>
            <a:srgbClr val="FFC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2" name="object 79"/>
          <p:cNvSpPr txBox="1"/>
          <p:nvPr/>
        </p:nvSpPr>
        <p:spPr>
          <a:xfrm>
            <a:off x="4349662" y="3798823"/>
            <a:ext cx="3469640" cy="683895"/>
          </a:xfrm>
          <a:prstGeom prst="rect">
            <a:avLst/>
          </a:prstGeom>
        </p:spPr>
        <p:txBody>
          <a:bodyPr vert="horz" wrap="square" lIns="0" tIns="13970" rIns="0" bIns="0" rtlCol="0">
            <a:spAutoFit/>
          </a:bodyPr>
          <a:lstStyle/>
          <a:p>
            <a:pPr algn="ctr">
              <a:lnSpc>
                <a:spcPct val="100000"/>
              </a:lnSpc>
              <a:spcBef>
                <a:spcPts val="110"/>
              </a:spcBef>
            </a:pPr>
            <a:r>
              <a:rPr sz="2150" spc="-300" dirty="0">
                <a:solidFill>
                  <a:srgbClr val="FF0000"/>
                </a:solidFill>
                <a:latin typeface="Meiryo UI" panose="020B0604030504040204" pitchFamily="50" charset="-128"/>
                <a:ea typeface="Meiryo UI" panose="020B0604030504040204" pitchFamily="50" charset="-128"/>
                <a:cs typeface="Noto Sans CJK JP Regular"/>
              </a:rPr>
              <a:t>脳情報サービスを育てる</a:t>
            </a:r>
            <a:endParaRPr sz="2150" dirty="0">
              <a:latin typeface="Meiryo UI" panose="020B0604030504040204" pitchFamily="50" charset="-128"/>
              <a:ea typeface="Meiryo UI" panose="020B0604030504040204" pitchFamily="50" charset="-128"/>
              <a:cs typeface="Noto Sans CJK JP Regular"/>
            </a:endParaRPr>
          </a:p>
          <a:p>
            <a:pPr algn="ctr">
              <a:lnSpc>
                <a:spcPct val="100000"/>
              </a:lnSpc>
              <a:spcBef>
                <a:spcPts val="10"/>
              </a:spcBef>
            </a:pPr>
            <a:r>
              <a:rPr sz="2150" spc="-459" dirty="0">
                <a:solidFill>
                  <a:srgbClr val="FF0000"/>
                </a:solidFill>
                <a:latin typeface="Meiryo UI" panose="020B0604030504040204" pitchFamily="50" charset="-128"/>
                <a:ea typeface="Meiryo UI" panose="020B0604030504040204" pitchFamily="50" charset="-128"/>
                <a:cs typeface="Noto Sans CJK JP Regular"/>
              </a:rPr>
              <a:t>イノベーションエコシステムの構築</a:t>
            </a:r>
            <a:endParaRPr sz="2150" dirty="0">
              <a:latin typeface="Meiryo UI" panose="020B0604030504040204" pitchFamily="50" charset="-128"/>
              <a:ea typeface="Meiryo UI" panose="020B0604030504040204" pitchFamily="50" charset="-128"/>
              <a:cs typeface="Noto Sans CJK JP Regular"/>
            </a:endParaRPr>
          </a:p>
        </p:txBody>
      </p:sp>
      <p:sp>
        <p:nvSpPr>
          <p:cNvPr id="2" name="正方形/長方形 1"/>
          <p:cNvSpPr/>
          <p:nvPr/>
        </p:nvSpPr>
        <p:spPr>
          <a:xfrm>
            <a:off x="1011416" y="1781522"/>
            <a:ext cx="2706794" cy="646331"/>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日本の脳情報研究と</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ロボット研究は世界トップ！</a:t>
            </a:r>
          </a:p>
        </p:txBody>
      </p:sp>
      <p:sp>
        <p:nvSpPr>
          <p:cNvPr id="84" name="正方形/長方形 83"/>
          <p:cNvSpPr/>
          <p:nvPr/>
        </p:nvSpPr>
        <p:spPr>
          <a:xfrm>
            <a:off x="8456062" y="1781522"/>
            <a:ext cx="2706794" cy="646331"/>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厄介な社会問題の多くは、</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脳と心に帰属するのです！</a:t>
            </a:r>
          </a:p>
        </p:txBody>
      </p:sp>
      <p:sp>
        <p:nvSpPr>
          <p:cNvPr id="86" name="正方形/長方形 85"/>
          <p:cNvSpPr/>
          <p:nvPr/>
        </p:nvSpPr>
        <p:spPr>
          <a:xfrm>
            <a:off x="2765235" y="5743208"/>
            <a:ext cx="3232912" cy="584775"/>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脳を模倣したコンピュータの開発や、創薬。</a:t>
            </a:r>
            <a:r>
              <a:rPr lang="en-US" altLang="ja-JP" sz="1600" dirty="0">
                <a:latin typeface="Meiryo UI" panose="020B0604030504040204" pitchFamily="50" charset="-128"/>
                <a:ea typeface="Meiryo UI" panose="020B0604030504040204" pitchFamily="50" charset="-128"/>
              </a:rPr>
              <a:t>2012</a:t>
            </a:r>
            <a:r>
              <a:rPr lang="ja-JP" altLang="en-US" sz="1600" dirty="0">
                <a:latin typeface="Meiryo UI" panose="020B0604030504040204" pitchFamily="50" charset="-128"/>
                <a:ea typeface="Meiryo UI" panose="020B0604030504040204" pitchFamily="50" charset="-128"/>
              </a:rPr>
              <a:t>年</a:t>
            </a:r>
            <a:r>
              <a:rPr lang="en-US" altLang="ja-JP" sz="1600" dirty="0">
                <a:latin typeface="Meiryo UI" panose="020B0604030504040204" pitchFamily="50" charset="-128"/>
                <a:ea typeface="Meiryo UI" panose="020B0604030504040204" pitchFamily="50" charset="-128"/>
              </a:rPr>
              <a:t>~10</a:t>
            </a:r>
            <a:r>
              <a:rPr lang="ja-JP" altLang="en-US" sz="1600" dirty="0">
                <a:latin typeface="Meiryo UI" panose="020B0604030504040204" pitchFamily="50" charset="-128"/>
                <a:ea typeface="Meiryo UI" panose="020B0604030504040204" pitchFamily="50" charset="-128"/>
              </a:rPr>
              <a:t>年間で</a:t>
            </a:r>
            <a:r>
              <a:rPr lang="en-US" altLang="ja-JP" sz="1600" dirty="0">
                <a:latin typeface="Meiryo UI" panose="020B0604030504040204" pitchFamily="50" charset="-128"/>
                <a:ea typeface="Meiryo UI" panose="020B0604030504040204" pitchFamily="50" charset="-128"/>
              </a:rPr>
              <a:t>1500</a:t>
            </a:r>
            <a:r>
              <a:rPr lang="ja-JP" altLang="en-US" sz="1600" dirty="0">
                <a:latin typeface="Meiryo UI" panose="020B0604030504040204" pitchFamily="50" charset="-128"/>
                <a:ea typeface="Meiryo UI" panose="020B0604030504040204" pitchFamily="50" charset="-128"/>
              </a:rPr>
              <a:t>億円</a:t>
            </a:r>
            <a:endParaRPr lang="ja-JP" altLang="en-US" dirty="0">
              <a:latin typeface="Meiryo UI" panose="020B0604030504040204" pitchFamily="50" charset="-128"/>
              <a:ea typeface="Meiryo UI" panose="020B0604030504040204" pitchFamily="50" charset="-128"/>
            </a:endParaRPr>
          </a:p>
        </p:txBody>
      </p:sp>
      <p:sp>
        <p:nvSpPr>
          <p:cNvPr id="87" name="正方形/長方形 86"/>
          <p:cNvSpPr/>
          <p:nvPr/>
        </p:nvSpPr>
        <p:spPr>
          <a:xfrm>
            <a:off x="4809071" y="0"/>
            <a:ext cx="2646879" cy="584775"/>
          </a:xfrm>
          <a:prstGeom prst="rect">
            <a:avLst/>
          </a:prstGeom>
        </p:spPr>
        <p:txBody>
          <a:bodyPr wrap="none">
            <a:spAutoFit/>
          </a:bodyPr>
          <a:lstStyle/>
          <a:p>
            <a:pPr algn="ctr"/>
            <a:r>
              <a:rPr lang="ja-JP" altLang="en-US" sz="3200" b="1" dirty="0">
                <a:latin typeface="Meiryo UI" panose="020B0604030504040204" pitchFamily="50" charset="-128"/>
                <a:ea typeface="Meiryo UI" panose="020B0604030504040204" pitchFamily="50" charset="-128"/>
              </a:rPr>
              <a:t>「脳」情報産業</a:t>
            </a:r>
            <a:endParaRPr lang="ja-JP" altLang="en-US" sz="3200"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5386800" y="6583300"/>
            <a:ext cx="1561275" cy="276999"/>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NICT</a:t>
            </a:r>
            <a:r>
              <a:rPr kumimoji="1" lang="ja-JP" altLang="en-US" sz="1200" dirty="0">
                <a:latin typeface="Meiryo UI" panose="020B0604030504040204" pitchFamily="50" charset="-128"/>
                <a:ea typeface="Meiryo UI" panose="020B0604030504040204" pitchFamily="50" charset="-128"/>
              </a:rPr>
              <a:t>資料からの転載</a:t>
            </a:r>
          </a:p>
        </p:txBody>
      </p:sp>
    </p:spTree>
    <p:extLst>
      <p:ext uri="{BB962C8B-B14F-4D97-AF65-F5344CB8AC3E}">
        <p14:creationId xmlns:p14="http://schemas.microsoft.com/office/powerpoint/2010/main" val="2971436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cxnSp>
        <p:nvCxnSpPr>
          <p:cNvPr id="5" name="直線コネクタ 4"/>
          <p:cNvCxnSpPr/>
          <p:nvPr/>
        </p:nvCxnSpPr>
        <p:spPr>
          <a:xfrm>
            <a:off x="5703094" y="4381500"/>
            <a:ext cx="8334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6273800" y="2374900"/>
            <a:ext cx="50800" cy="114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690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1343025" y="325238"/>
            <a:ext cx="8780463" cy="6448427"/>
            <a:chOff x="1622425" y="354013"/>
            <a:chExt cx="8780463" cy="6448427"/>
          </a:xfrm>
        </p:grpSpPr>
        <p:pic>
          <p:nvPicPr>
            <p:cNvPr id="3" name="Picture 2"/>
            <p:cNvPicPr>
              <a:picLocks noChangeAspect="1" noChangeArrowheads="1"/>
            </p:cNvPicPr>
            <p:nvPr/>
          </p:nvPicPr>
          <p:blipFill>
            <a:blip r:embed="rId3">
              <a:lum bright="20000"/>
              <a:extLst>
                <a:ext uri="{28A0092B-C50C-407E-A947-70E740481C1C}">
                  <a14:useLocalDpi xmlns:a14="http://schemas.microsoft.com/office/drawing/2010/main" val="0"/>
                </a:ext>
              </a:extLst>
            </a:blip>
            <a:srcRect/>
            <a:stretch>
              <a:fillRect/>
            </a:stretch>
          </p:blipFill>
          <p:spPr bwMode="auto">
            <a:xfrm>
              <a:off x="2986088" y="617538"/>
              <a:ext cx="6762750" cy="554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3"/>
            <p:cNvGrpSpPr>
              <a:grpSpLocks/>
            </p:cNvGrpSpPr>
            <p:nvPr/>
          </p:nvGrpSpPr>
          <p:grpSpPr bwMode="auto">
            <a:xfrm>
              <a:off x="2255839" y="354013"/>
              <a:ext cx="7699375" cy="6448427"/>
              <a:chOff x="525" y="194"/>
              <a:chExt cx="4850" cy="4062"/>
            </a:xfrm>
          </p:grpSpPr>
          <p:sp>
            <p:nvSpPr>
              <p:cNvPr id="6" name="Freeform 4"/>
              <p:cNvSpPr>
                <a:spLocks/>
              </p:cNvSpPr>
              <p:nvPr/>
            </p:nvSpPr>
            <p:spPr bwMode="auto">
              <a:xfrm>
                <a:off x="525" y="194"/>
                <a:ext cx="4850" cy="4062"/>
              </a:xfrm>
              <a:custGeom>
                <a:avLst/>
                <a:gdLst>
                  <a:gd name="T0" fmla="*/ 273 w 4519"/>
                  <a:gd name="T1" fmla="*/ 3782 h 3785"/>
                  <a:gd name="T2" fmla="*/ 264 w 4519"/>
                  <a:gd name="T3" fmla="*/ 3727 h 3785"/>
                  <a:gd name="T4" fmla="*/ 319 w 4519"/>
                  <a:gd name="T5" fmla="*/ 3635 h 3785"/>
                  <a:gd name="T6" fmla="*/ 346 w 4519"/>
                  <a:gd name="T7" fmla="*/ 3580 h 3785"/>
                  <a:gd name="T8" fmla="*/ 328 w 4519"/>
                  <a:gd name="T9" fmla="*/ 3425 h 3785"/>
                  <a:gd name="T10" fmla="*/ 246 w 4519"/>
                  <a:gd name="T11" fmla="*/ 3379 h 3785"/>
                  <a:gd name="T12" fmla="*/ 90 w 4519"/>
                  <a:gd name="T13" fmla="*/ 3324 h 3785"/>
                  <a:gd name="T14" fmla="*/ 17 w 4519"/>
                  <a:gd name="T15" fmla="*/ 3260 h 3785"/>
                  <a:gd name="T16" fmla="*/ 17 w 4519"/>
                  <a:gd name="T17" fmla="*/ 3151 h 3785"/>
                  <a:gd name="T18" fmla="*/ 118 w 4519"/>
                  <a:gd name="T19" fmla="*/ 2995 h 3785"/>
                  <a:gd name="T20" fmla="*/ 218 w 4519"/>
                  <a:gd name="T21" fmla="*/ 2822 h 3785"/>
                  <a:gd name="T22" fmla="*/ 392 w 4519"/>
                  <a:gd name="T23" fmla="*/ 2602 h 3785"/>
                  <a:gd name="T24" fmla="*/ 410 w 4519"/>
                  <a:gd name="T25" fmla="*/ 2474 h 3785"/>
                  <a:gd name="T26" fmla="*/ 337 w 4519"/>
                  <a:gd name="T27" fmla="*/ 2182 h 3785"/>
                  <a:gd name="T28" fmla="*/ 355 w 4519"/>
                  <a:gd name="T29" fmla="*/ 1624 h 3785"/>
                  <a:gd name="T30" fmla="*/ 502 w 4519"/>
                  <a:gd name="T31" fmla="*/ 1094 h 3785"/>
                  <a:gd name="T32" fmla="*/ 931 w 4519"/>
                  <a:gd name="T33" fmla="*/ 499 h 3785"/>
                  <a:gd name="T34" fmla="*/ 1617 w 4519"/>
                  <a:gd name="T35" fmla="*/ 134 h 3785"/>
                  <a:gd name="T36" fmla="*/ 2376 w 4519"/>
                  <a:gd name="T37" fmla="*/ 6 h 3785"/>
                  <a:gd name="T38" fmla="*/ 3144 w 4519"/>
                  <a:gd name="T39" fmla="*/ 97 h 3785"/>
                  <a:gd name="T40" fmla="*/ 3875 w 4519"/>
                  <a:gd name="T41" fmla="*/ 444 h 3785"/>
                  <a:gd name="T42" fmla="*/ 4305 w 4519"/>
                  <a:gd name="T43" fmla="*/ 956 h 3785"/>
                  <a:gd name="T44" fmla="*/ 4488 w 4519"/>
                  <a:gd name="T45" fmla="*/ 1542 h 3785"/>
                  <a:gd name="T46" fmla="*/ 4479 w 4519"/>
                  <a:gd name="T47" fmla="*/ 2090 h 3785"/>
                  <a:gd name="T48" fmla="*/ 4250 w 4519"/>
                  <a:gd name="T49" fmla="*/ 2767 h 3785"/>
                  <a:gd name="T50" fmla="*/ 3985 w 4519"/>
                  <a:gd name="T51" fmla="*/ 3215 h 3785"/>
                  <a:gd name="T52" fmla="*/ 3848 w 4519"/>
                  <a:gd name="T53" fmla="*/ 3544 h 3785"/>
                  <a:gd name="T54" fmla="*/ 3839 w 4519"/>
                  <a:gd name="T55" fmla="*/ 3763 h 3785"/>
                  <a:gd name="T56" fmla="*/ 3784 w 4519"/>
                  <a:gd name="T57" fmla="*/ 3571 h 3785"/>
                  <a:gd name="T58" fmla="*/ 3976 w 4519"/>
                  <a:gd name="T59" fmla="*/ 3142 h 3785"/>
                  <a:gd name="T60" fmla="*/ 4232 w 4519"/>
                  <a:gd name="T61" fmla="*/ 2712 h 3785"/>
                  <a:gd name="T62" fmla="*/ 4424 w 4519"/>
                  <a:gd name="T63" fmla="*/ 2154 h 3785"/>
                  <a:gd name="T64" fmla="*/ 4451 w 4519"/>
                  <a:gd name="T65" fmla="*/ 1578 h 3785"/>
                  <a:gd name="T66" fmla="*/ 4314 w 4519"/>
                  <a:gd name="T67" fmla="*/ 1075 h 3785"/>
                  <a:gd name="T68" fmla="*/ 4058 w 4519"/>
                  <a:gd name="T69" fmla="*/ 655 h 3785"/>
                  <a:gd name="T70" fmla="*/ 3647 w 4519"/>
                  <a:gd name="T71" fmla="*/ 344 h 3785"/>
                  <a:gd name="T72" fmla="*/ 3126 w 4519"/>
                  <a:gd name="T73" fmla="*/ 143 h 3785"/>
                  <a:gd name="T74" fmla="*/ 2604 w 4519"/>
                  <a:gd name="T75" fmla="*/ 51 h 3785"/>
                  <a:gd name="T76" fmla="*/ 2047 w 4519"/>
                  <a:gd name="T77" fmla="*/ 79 h 3785"/>
                  <a:gd name="T78" fmla="*/ 1398 w 4519"/>
                  <a:gd name="T79" fmla="*/ 280 h 3785"/>
                  <a:gd name="T80" fmla="*/ 1023 w 4519"/>
                  <a:gd name="T81" fmla="*/ 490 h 3785"/>
                  <a:gd name="T82" fmla="*/ 748 w 4519"/>
                  <a:gd name="T83" fmla="*/ 783 h 3785"/>
                  <a:gd name="T84" fmla="*/ 547 w 4519"/>
                  <a:gd name="T85" fmla="*/ 1103 h 3785"/>
                  <a:gd name="T86" fmla="*/ 410 w 4519"/>
                  <a:gd name="T87" fmla="*/ 1542 h 3785"/>
                  <a:gd name="T88" fmla="*/ 364 w 4519"/>
                  <a:gd name="T89" fmla="*/ 2054 h 3785"/>
                  <a:gd name="T90" fmla="*/ 415 w 4519"/>
                  <a:gd name="T91" fmla="*/ 2365 h 3785"/>
                  <a:gd name="T92" fmla="*/ 447 w 4519"/>
                  <a:gd name="T93" fmla="*/ 2575 h 3785"/>
                  <a:gd name="T94" fmla="*/ 191 w 4519"/>
                  <a:gd name="T95" fmla="*/ 2968 h 3785"/>
                  <a:gd name="T96" fmla="*/ 72 w 4519"/>
                  <a:gd name="T97" fmla="*/ 3160 h 3785"/>
                  <a:gd name="T98" fmla="*/ 81 w 4519"/>
                  <a:gd name="T99" fmla="*/ 3279 h 3785"/>
                  <a:gd name="T100" fmla="*/ 319 w 4519"/>
                  <a:gd name="T101" fmla="*/ 3370 h 3785"/>
                  <a:gd name="T102" fmla="*/ 374 w 4519"/>
                  <a:gd name="T103" fmla="*/ 3507 h 3785"/>
                  <a:gd name="T104" fmla="*/ 364 w 4519"/>
                  <a:gd name="T105" fmla="*/ 3626 h 3785"/>
                  <a:gd name="T106" fmla="*/ 310 w 4519"/>
                  <a:gd name="T107" fmla="*/ 3708 h 3785"/>
                  <a:gd name="T108" fmla="*/ 273 w 4519"/>
                  <a:gd name="T109" fmla="*/ 3782 h 3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19" h="3785">
                    <a:moveTo>
                      <a:pt x="273" y="3782"/>
                    </a:moveTo>
                    <a:cubicBezTo>
                      <a:pt x="265" y="3785"/>
                      <a:pt x="256" y="3751"/>
                      <a:pt x="264" y="3727"/>
                    </a:cubicBezTo>
                    <a:cubicBezTo>
                      <a:pt x="272" y="3703"/>
                      <a:pt x="305" y="3660"/>
                      <a:pt x="319" y="3635"/>
                    </a:cubicBezTo>
                    <a:cubicBezTo>
                      <a:pt x="333" y="3610"/>
                      <a:pt x="345" y="3615"/>
                      <a:pt x="346" y="3580"/>
                    </a:cubicBezTo>
                    <a:cubicBezTo>
                      <a:pt x="347" y="3545"/>
                      <a:pt x="345" y="3458"/>
                      <a:pt x="328" y="3425"/>
                    </a:cubicBezTo>
                    <a:cubicBezTo>
                      <a:pt x="311" y="3392"/>
                      <a:pt x="286" y="3396"/>
                      <a:pt x="246" y="3379"/>
                    </a:cubicBezTo>
                    <a:cubicBezTo>
                      <a:pt x="206" y="3362"/>
                      <a:pt x="128" y="3344"/>
                      <a:pt x="90" y="3324"/>
                    </a:cubicBezTo>
                    <a:cubicBezTo>
                      <a:pt x="52" y="3304"/>
                      <a:pt x="29" y="3289"/>
                      <a:pt x="17" y="3260"/>
                    </a:cubicBezTo>
                    <a:cubicBezTo>
                      <a:pt x="5" y="3231"/>
                      <a:pt x="0" y="3195"/>
                      <a:pt x="17" y="3151"/>
                    </a:cubicBezTo>
                    <a:cubicBezTo>
                      <a:pt x="34" y="3107"/>
                      <a:pt x="85" y="3050"/>
                      <a:pt x="118" y="2995"/>
                    </a:cubicBezTo>
                    <a:cubicBezTo>
                      <a:pt x="151" y="2940"/>
                      <a:pt x="172" y="2887"/>
                      <a:pt x="218" y="2822"/>
                    </a:cubicBezTo>
                    <a:cubicBezTo>
                      <a:pt x="264" y="2757"/>
                      <a:pt x="360" y="2660"/>
                      <a:pt x="392" y="2602"/>
                    </a:cubicBezTo>
                    <a:cubicBezTo>
                      <a:pt x="424" y="2544"/>
                      <a:pt x="419" y="2544"/>
                      <a:pt x="410" y="2474"/>
                    </a:cubicBezTo>
                    <a:cubicBezTo>
                      <a:pt x="401" y="2404"/>
                      <a:pt x="346" y="2324"/>
                      <a:pt x="337" y="2182"/>
                    </a:cubicBezTo>
                    <a:cubicBezTo>
                      <a:pt x="328" y="2040"/>
                      <a:pt x="327" y="1805"/>
                      <a:pt x="355" y="1624"/>
                    </a:cubicBezTo>
                    <a:cubicBezTo>
                      <a:pt x="383" y="1443"/>
                      <a:pt x="406" y="1281"/>
                      <a:pt x="502" y="1094"/>
                    </a:cubicBezTo>
                    <a:cubicBezTo>
                      <a:pt x="598" y="907"/>
                      <a:pt x="745" y="659"/>
                      <a:pt x="931" y="499"/>
                    </a:cubicBezTo>
                    <a:cubicBezTo>
                      <a:pt x="1117" y="339"/>
                      <a:pt x="1376" y="216"/>
                      <a:pt x="1617" y="134"/>
                    </a:cubicBezTo>
                    <a:cubicBezTo>
                      <a:pt x="1858" y="52"/>
                      <a:pt x="2122" y="12"/>
                      <a:pt x="2376" y="6"/>
                    </a:cubicBezTo>
                    <a:cubicBezTo>
                      <a:pt x="2630" y="0"/>
                      <a:pt x="2894" y="24"/>
                      <a:pt x="3144" y="97"/>
                    </a:cubicBezTo>
                    <a:cubicBezTo>
                      <a:pt x="3394" y="170"/>
                      <a:pt x="3681" y="301"/>
                      <a:pt x="3875" y="444"/>
                    </a:cubicBezTo>
                    <a:cubicBezTo>
                      <a:pt x="4069" y="587"/>
                      <a:pt x="4203" y="773"/>
                      <a:pt x="4305" y="956"/>
                    </a:cubicBezTo>
                    <a:cubicBezTo>
                      <a:pt x="4407" y="1139"/>
                      <a:pt x="4459" y="1353"/>
                      <a:pt x="4488" y="1542"/>
                    </a:cubicBezTo>
                    <a:cubicBezTo>
                      <a:pt x="4517" y="1731"/>
                      <a:pt x="4519" y="1886"/>
                      <a:pt x="4479" y="2090"/>
                    </a:cubicBezTo>
                    <a:cubicBezTo>
                      <a:pt x="4439" y="2294"/>
                      <a:pt x="4332" y="2580"/>
                      <a:pt x="4250" y="2767"/>
                    </a:cubicBezTo>
                    <a:cubicBezTo>
                      <a:pt x="4168" y="2954"/>
                      <a:pt x="4052" y="3085"/>
                      <a:pt x="3985" y="3215"/>
                    </a:cubicBezTo>
                    <a:cubicBezTo>
                      <a:pt x="3918" y="3345"/>
                      <a:pt x="3872" y="3453"/>
                      <a:pt x="3848" y="3544"/>
                    </a:cubicBezTo>
                    <a:cubicBezTo>
                      <a:pt x="3824" y="3635"/>
                      <a:pt x="3850" y="3759"/>
                      <a:pt x="3839" y="3763"/>
                    </a:cubicBezTo>
                    <a:cubicBezTo>
                      <a:pt x="3828" y="3767"/>
                      <a:pt x="3761" y="3674"/>
                      <a:pt x="3784" y="3571"/>
                    </a:cubicBezTo>
                    <a:cubicBezTo>
                      <a:pt x="3807" y="3468"/>
                      <a:pt x="3901" y="3285"/>
                      <a:pt x="3976" y="3142"/>
                    </a:cubicBezTo>
                    <a:cubicBezTo>
                      <a:pt x="4051" y="2999"/>
                      <a:pt x="4157" y="2877"/>
                      <a:pt x="4232" y="2712"/>
                    </a:cubicBezTo>
                    <a:cubicBezTo>
                      <a:pt x="4307" y="2547"/>
                      <a:pt x="4388" y="2343"/>
                      <a:pt x="4424" y="2154"/>
                    </a:cubicBezTo>
                    <a:cubicBezTo>
                      <a:pt x="4460" y="1965"/>
                      <a:pt x="4469" y="1758"/>
                      <a:pt x="4451" y="1578"/>
                    </a:cubicBezTo>
                    <a:cubicBezTo>
                      <a:pt x="4433" y="1398"/>
                      <a:pt x="4380" y="1229"/>
                      <a:pt x="4314" y="1075"/>
                    </a:cubicBezTo>
                    <a:cubicBezTo>
                      <a:pt x="4248" y="921"/>
                      <a:pt x="4169" y="777"/>
                      <a:pt x="4058" y="655"/>
                    </a:cubicBezTo>
                    <a:cubicBezTo>
                      <a:pt x="3947" y="533"/>
                      <a:pt x="3802" y="429"/>
                      <a:pt x="3647" y="344"/>
                    </a:cubicBezTo>
                    <a:cubicBezTo>
                      <a:pt x="3492" y="259"/>
                      <a:pt x="3300" y="192"/>
                      <a:pt x="3126" y="143"/>
                    </a:cubicBezTo>
                    <a:cubicBezTo>
                      <a:pt x="2952" y="94"/>
                      <a:pt x="2784" y="62"/>
                      <a:pt x="2604" y="51"/>
                    </a:cubicBezTo>
                    <a:cubicBezTo>
                      <a:pt x="2424" y="40"/>
                      <a:pt x="2248" y="41"/>
                      <a:pt x="2047" y="79"/>
                    </a:cubicBezTo>
                    <a:cubicBezTo>
                      <a:pt x="1846" y="117"/>
                      <a:pt x="1569" y="211"/>
                      <a:pt x="1398" y="280"/>
                    </a:cubicBezTo>
                    <a:cubicBezTo>
                      <a:pt x="1227" y="349"/>
                      <a:pt x="1131" y="406"/>
                      <a:pt x="1023" y="490"/>
                    </a:cubicBezTo>
                    <a:cubicBezTo>
                      <a:pt x="915" y="574"/>
                      <a:pt x="827" y="681"/>
                      <a:pt x="748" y="783"/>
                    </a:cubicBezTo>
                    <a:cubicBezTo>
                      <a:pt x="669" y="885"/>
                      <a:pt x="603" y="977"/>
                      <a:pt x="547" y="1103"/>
                    </a:cubicBezTo>
                    <a:cubicBezTo>
                      <a:pt x="491" y="1229"/>
                      <a:pt x="440" y="1384"/>
                      <a:pt x="410" y="1542"/>
                    </a:cubicBezTo>
                    <a:cubicBezTo>
                      <a:pt x="380" y="1700"/>
                      <a:pt x="363" y="1917"/>
                      <a:pt x="364" y="2054"/>
                    </a:cubicBezTo>
                    <a:cubicBezTo>
                      <a:pt x="365" y="2191"/>
                      <a:pt x="401" y="2278"/>
                      <a:pt x="415" y="2365"/>
                    </a:cubicBezTo>
                    <a:cubicBezTo>
                      <a:pt x="429" y="2452"/>
                      <a:pt x="484" y="2475"/>
                      <a:pt x="447" y="2575"/>
                    </a:cubicBezTo>
                    <a:cubicBezTo>
                      <a:pt x="410" y="2675"/>
                      <a:pt x="254" y="2870"/>
                      <a:pt x="191" y="2968"/>
                    </a:cubicBezTo>
                    <a:cubicBezTo>
                      <a:pt x="128" y="3066"/>
                      <a:pt x="90" y="3108"/>
                      <a:pt x="72" y="3160"/>
                    </a:cubicBezTo>
                    <a:cubicBezTo>
                      <a:pt x="54" y="3212"/>
                      <a:pt x="40" y="3244"/>
                      <a:pt x="81" y="3279"/>
                    </a:cubicBezTo>
                    <a:cubicBezTo>
                      <a:pt x="122" y="3314"/>
                      <a:pt x="270" y="3332"/>
                      <a:pt x="319" y="3370"/>
                    </a:cubicBezTo>
                    <a:cubicBezTo>
                      <a:pt x="368" y="3408"/>
                      <a:pt x="367" y="3464"/>
                      <a:pt x="374" y="3507"/>
                    </a:cubicBezTo>
                    <a:cubicBezTo>
                      <a:pt x="381" y="3550"/>
                      <a:pt x="375" y="3593"/>
                      <a:pt x="364" y="3626"/>
                    </a:cubicBezTo>
                    <a:cubicBezTo>
                      <a:pt x="353" y="3659"/>
                      <a:pt x="325" y="3681"/>
                      <a:pt x="310" y="3708"/>
                    </a:cubicBezTo>
                    <a:cubicBezTo>
                      <a:pt x="295" y="3735"/>
                      <a:pt x="281" y="3779"/>
                      <a:pt x="273" y="3782"/>
                    </a:cubicBezTo>
                    <a:close/>
                  </a:path>
                </a:pathLst>
              </a:custGeom>
              <a:solidFill>
                <a:srgbClr val="FFCC99"/>
              </a:solidFill>
              <a:ln>
                <a:noFill/>
              </a:ln>
              <a:effectLst/>
              <a:extLst>
                <a:ext uri="{91240B29-F687-4F45-9708-019B960494DF}">
                  <a14:hiddenLine xmlns:a14="http://schemas.microsoft.com/office/drawing/2010/main" w="9525">
                    <a:solidFill>
                      <a:srgbClr val="FF9966"/>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游ゴシック" panose="020B0400000000000000" pitchFamily="50" charset="-128"/>
                  <a:ea typeface="游ゴシック" panose="020B0400000000000000" pitchFamily="50" charset="-128"/>
                </a:endParaRPr>
              </a:p>
            </p:txBody>
          </p:sp>
          <p:sp>
            <p:nvSpPr>
              <p:cNvPr id="7" name="Freeform 5"/>
              <p:cNvSpPr>
                <a:spLocks/>
              </p:cNvSpPr>
              <p:nvPr/>
            </p:nvSpPr>
            <p:spPr bwMode="auto">
              <a:xfrm>
                <a:off x="850" y="2554"/>
                <a:ext cx="784" cy="442"/>
              </a:xfrm>
              <a:custGeom>
                <a:avLst/>
                <a:gdLst>
                  <a:gd name="T0" fmla="*/ 232 w 730"/>
                  <a:gd name="T1" fmla="*/ 28 h 412"/>
                  <a:gd name="T2" fmla="*/ 472 w 730"/>
                  <a:gd name="T3" fmla="*/ 112 h 412"/>
                  <a:gd name="T4" fmla="*/ 616 w 730"/>
                  <a:gd name="T5" fmla="*/ 226 h 412"/>
                  <a:gd name="T6" fmla="*/ 724 w 730"/>
                  <a:gd name="T7" fmla="*/ 412 h 412"/>
                  <a:gd name="T8" fmla="*/ 580 w 730"/>
                  <a:gd name="T9" fmla="*/ 268 h 412"/>
                  <a:gd name="T10" fmla="*/ 370 w 730"/>
                  <a:gd name="T11" fmla="*/ 154 h 412"/>
                  <a:gd name="T12" fmla="*/ 172 w 730"/>
                  <a:gd name="T13" fmla="*/ 100 h 412"/>
                  <a:gd name="T14" fmla="*/ 52 w 730"/>
                  <a:gd name="T15" fmla="*/ 94 h 412"/>
                  <a:gd name="T16" fmla="*/ 10 w 730"/>
                  <a:gd name="T17" fmla="*/ 58 h 412"/>
                  <a:gd name="T18" fmla="*/ 16 w 730"/>
                  <a:gd name="T19" fmla="*/ 16 h 412"/>
                  <a:gd name="T20" fmla="*/ 106 w 730"/>
                  <a:gd name="T21" fmla="*/ 4 h 412"/>
                  <a:gd name="T22" fmla="*/ 232 w 730"/>
                  <a:gd name="T23" fmla="*/ 28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0" h="412">
                    <a:moveTo>
                      <a:pt x="232" y="28"/>
                    </a:moveTo>
                    <a:cubicBezTo>
                      <a:pt x="293" y="46"/>
                      <a:pt x="408" y="79"/>
                      <a:pt x="472" y="112"/>
                    </a:cubicBezTo>
                    <a:cubicBezTo>
                      <a:pt x="536" y="145"/>
                      <a:pt x="574" y="176"/>
                      <a:pt x="616" y="226"/>
                    </a:cubicBezTo>
                    <a:cubicBezTo>
                      <a:pt x="658" y="276"/>
                      <a:pt x="730" y="405"/>
                      <a:pt x="724" y="412"/>
                    </a:cubicBezTo>
                    <a:lnTo>
                      <a:pt x="580" y="268"/>
                    </a:lnTo>
                    <a:cubicBezTo>
                      <a:pt x="521" y="225"/>
                      <a:pt x="438" y="182"/>
                      <a:pt x="370" y="154"/>
                    </a:cubicBezTo>
                    <a:cubicBezTo>
                      <a:pt x="302" y="126"/>
                      <a:pt x="225" y="110"/>
                      <a:pt x="172" y="100"/>
                    </a:cubicBezTo>
                    <a:cubicBezTo>
                      <a:pt x="119" y="90"/>
                      <a:pt x="79" y="101"/>
                      <a:pt x="52" y="94"/>
                    </a:cubicBezTo>
                    <a:cubicBezTo>
                      <a:pt x="25" y="87"/>
                      <a:pt x="16" y="71"/>
                      <a:pt x="10" y="58"/>
                    </a:cubicBezTo>
                    <a:cubicBezTo>
                      <a:pt x="4" y="45"/>
                      <a:pt x="0" y="25"/>
                      <a:pt x="16" y="16"/>
                    </a:cubicBezTo>
                    <a:cubicBezTo>
                      <a:pt x="32" y="7"/>
                      <a:pt x="69" y="0"/>
                      <a:pt x="106" y="4"/>
                    </a:cubicBezTo>
                    <a:cubicBezTo>
                      <a:pt x="143" y="8"/>
                      <a:pt x="171" y="10"/>
                      <a:pt x="232" y="28"/>
                    </a:cubicBezTo>
                    <a:close/>
                  </a:path>
                </a:pathLst>
              </a:custGeom>
              <a:solidFill>
                <a:srgbClr val="FF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游ゴシック" panose="020B0400000000000000" pitchFamily="50" charset="-128"/>
                  <a:ea typeface="游ゴシック" panose="020B0400000000000000" pitchFamily="50" charset="-128"/>
                </a:endParaRPr>
              </a:p>
            </p:txBody>
          </p:sp>
          <p:sp>
            <p:nvSpPr>
              <p:cNvPr id="8" name="Freeform 6"/>
              <p:cNvSpPr>
                <a:spLocks/>
              </p:cNvSpPr>
              <p:nvPr/>
            </p:nvSpPr>
            <p:spPr bwMode="auto">
              <a:xfrm>
                <a:off x="1032" y="2848"/>
                <a:ext cx="636" cy="341"/>
              </a:xfrm>
              <a:custGeom>
                <a:avLst/>
                <a:gdLst>
                  <a:gd name="T0" fmla="*/ 69 w 593"/>
                  <a:gd name="T1" fmla="*/ 0 h 318"/>
                  <a:gd name="T2" fmla="*/ 192 w 593"/>
                  <a:gd name="T3" fmla="*/ 15 h 318"/>
                  <a:gd name="T4" fmla="*/ 306 w 593"/>
                  <a:gd name="T5" fmla="*/ 75 h 318"/>
                  <a:gd name="T6" fmla="*/ 447 w 593"/>
                  <a:gd name="T7" fmla="*/ 201 h 318"/>
                  <a:gd name="T8" fmla="*/ 528 w 593"/>
                  <a:gd name="T9" fmla="*/ 261 h 318"/>
                  <a:gd name="T10" fmla="*/ 573 w 593"/>
                  <a:gd name="T11" fmla="*/ 285 h 318"/>
                  <a:gd name="T12" fmla="*/ 585 w 593"/>
                  <a:gd name="T13" fmla="*/ 318 h 318"/>
                  <a:gd name="T14" fmla="*/ 525 w 593"/>
                  <a:gd name="T15" fmla="*/ 288 h 318"/>
                  <a:gd name="T16" fmla="*/ 420 w 593"/>
                  <a:gd name="T17" fmla="*/ 294 h 318"/>
                  <a:gd name="T18" fmla="*/ 309 w 593"/>
                  <a:gd name="T19" fmla="*/ 309 h 318"/>
                  <a:gd name="T20" fmla="*/ 147 w 593"/>
                  <a:gd name="T21" fmla="*/ 291 h 318"/>
                  <a:gd name="T22" fmla="*/ 60 w 593"/>
                  <a:gd name="T23" fmla="*/ 258 h 318"/>
                  <a:gd name="T24" fmla="*/ 102 w 593"/>
                  <a:gd name="T25" fmla="*/ 258 h 318"/>
                  <a:gd name="T26" fmla="*/ 195 w 593"/>
                  <a:gd name="T27" fmla="*/ 273 h 318"/>
                  <a:gd name="T28" fmla="*/ 309 w 593"/>
                  <a:gd name="T29" fmla="*/ 279 h 318"/>
                  <a:gd name="T30" fmla="*/ 444 w 593"/>
                  <a:gd name="T31" fmla="*/ 261 h 318"/>
                  <a:gd name="T32" fmla="*/ 378 w 593"/>
                  <a:gd name="T33" fmla="*/ 204 h 318"/>
                  <a:gd name="T34" fmla="*/ 294 w 593"/>
                  <a:gd name="T35" fmla="*/ 126 h 318"/>
                  <a:gd name="T36" fmla="*/ 219 w 593"/>
                  <a:gd name="T37" fmla="*/ 75 h 318"/>
                  <a:gd name="T38" fmla="*/ 150 w 593"/>
                  <a:gd name="T39" fmla="*/ 60 h 318"/>
                  <a:gd name="T40" fmla="*/ 87 w 593"/>
                  <a:gd name="T41" fmla="*/ 51 h 318"/>
                  <a:gd name="T42" fmla="*/ 30 w 593"/>
                  <a:gd name="T43" fmla="*/ 24 h 318"/>
                  <a:gd name="T44" fmla="*/ 9 w 593"/>
                  <a:gd name="T45" fmla="*/ 3 h 318"/>
                  <a:gd name="T46" fmla="*/ 69 w 593"/>
                  <a:gd name="T47"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3" h="318">
                    <a:moveTo>
                      <a:pt x="69" y="0"/>
                    </a:moveTo>
                    <a:cubicBezTo>
                      <a:pt x="111" y="1"/>
                      <a:pt x="153" y="2"/>
                      <a:pt x="192" y="15"/>
                    </a:cubicBezTo>
                    <a:cubicBezTo>
                      <a:pt x="231" y="28"/>
                      <a:pt x="263" y="44"/>
                      <a:pt x="306" y="75"/>
                    </a:cubicBezTo>
                    <a:cubicBezTo>
                      <a:pt x="349" y="106"/>
                      <a:pt x="410" y="170"/>
                      <a:pt x="447" y="201"/>
                    </a:cubicBezTo>
                    <a:cubicBezTo>
                      <a:pt x="484" y="232"/>
                      <a:pt x="507" y="247"/>
                      <a:pt x="528" y="261"/>
                    </a:cubicBezTo>
                    <a:cubicBezTo>
                      <a:pt x="549" y="275"/>
                      <a:pt x="564" y="276"/>
                      <a:pt x="573" y="285"/>
                    </a:cubicBezTo>
                    <a:cubicBezTo>
                      <a:pt x="582" y="294"/>
                      <a:pt x="593" y="318"/>
                      <a:pt x="585" y="318"/>
                    </a:cubicBezTo>
                    <a:lnTo>
                      <a:pt x="525" y="288"/>
                    </a:lnTo>
                    <a:cubicBezTo>
                      <a:pt x="498" y="284"/>
                      <a:pt x="456" y="291"/>
                      <a:pt x="420" y="294"/>
                    </a:cubicBezTo>
                    <a:cubicBezTo>
                      <a:pt x="384" y="297"/>
                      <a:pt x="354" y="309"/>
                      <a:pt x="309" y="309"/>
                    </a:cubicBezTo>
                    <a:cubicBezTo>
                      <a:pt x="264" y="309"/>
                      <a:pt x="188" y="299"/>
                      <a:pt x="147" y="291"/>
                    </a:cubicBezTo>
                    <a:cubicBezTo>
                      <a:pt x="106" y="283"/>
                      <a:pt x="67" y="263"/>
                      <a:pt x="60" y="258"/>
                    </a:cubicBezTo>
                    <a:lnTo>
                      <a:pt x="102" y="258"/>
                    </a:lnTo>
                    <a:cubicBezTo>
                      <a:pt x="125" y="260"/>
                      <a:pt x="161" y="270"/>
                      <a:pt x="195" y="273"/>
                    </a:cubicBezTo>
                    <a:cubicBezTo>
                      <a:pt x="229" y="276"/>
                      <a:pt x="268" y="281"/>
                      <a:pt x="309" y="279"/>
                    </a:cubicBezTo>
                    <a:cubicBezTo>
                      <a:pt x="350" y="277"/>
                      <a:pt x="433" y="273"/>
                      <a:pt x="444" y="261"/>
                    </a:cubicBezTo>
                    <a:lnTo>
                      <a:pt x="378" y="204"/>
                    </a:lnTo>
                    <a:cubicBezTo>
                      <a:pt x="353" y="182"/>
                      <a:pt x="320" y="147"/>
                      <a:pt x="294" y="126"/>
                    </a:cubicBezTo>
                    <a:cubicBezTo>
                      <a:pt x="268" y="105"/>
                      <a:pt x="243" y="86"/>
                      <a:pt x="219" y="75"/>
                    </a:cubicBezTo>
                    <a:cubicBezTo>
                      <a:pt x="195" y="64"/>
                      <a:pt x="172" y="64"/>
                      <a:pt x="150" y="60"/>
                    </a:cubicBezTo>
                    <a:cubicBezTo>
                      <a:pt x="128" y="56"/>
                      <a:pt x="107" y="57"/>
                      <a:pt x="87" y="51"/>
                    </a:cubicBezTo>
                    <a:cubicBezTo>
                      <a:pt x="67" y="45"/>
                      <a:pt x="43" y="32"/>
                      <a:pt x="30" y="24"/>
                    </a:cubicBezTo>
                    <a:cubicBezTo>
                      <a:pt x="17" y="16"/>
                      <a:pt x="0" y="7"/>
                      <a:pt x="9" y="3"/>
                    </a:cubicBezTo>
                    <a:lnTo>
                      <a:pt x="69" y="0"/>
                    </a:lnTo>
                    <a:close/>
                  </a:path>
                </a:pathLst>
              </a:custGeom>
              <a:solidFill>
                <a:srgbClr val="FF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游ゴシック" panose="020B0400000000000000" pitchFamily="50" charset="-128"/>
                  <a:ea typeface="游ゴシック" panose="020B0400000000000000" pitchFamily="50" charset="-128"/>
                </a:endParaRPr>
              </a:p>
            </p:txBody>
          </p:sp>
          <p:sp>
            <p:nvSpPr>
              <p:cNvPr id="9" name="Oval 7"/>
              <p:cNvSpPr>
                <a:spLocks noChangeArrowheads="1"/>
              </p:cNvSpPr>
              <p:nvPr/>
            </p:nvSpPr>
            <p:spPr bwMode="auto">
              <a:xfrm>
                <a:off x="1109" y="2871"/>
                <a:ext cx="119" cy="280"/>
              </a:xfrm>
              <a:prstGeom prst="ellipse">
                <a:avLst/>
              </a:prstGeom>
              <a:solidFill>
                <a:srgbClr val="FF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游ゴシック" panose="020B0400000000000000" pitchFamily="50" charset="-128"/>
                  <a:ea typeface="游ゴシック" panose="020B0400000000000000" pitchFamily="50" charset="-128"/>
                </a:endParaRPr>
              </a:p>
            </p:txBody>
          </p:sp>
          <p:sp>
            <p:nvSpPr>
              <p:cNvPr id="10" name="Freeform 8"/>
              <p:cNvSpPr>
                <a:spLocks/>
              </p:cNvSpPr>
              <p:nvPr/>
            </p:nvSpPr>
            <p:spPr bwMode="auto">
              <a:xfrm>
                <a:off x="746" y="3547"/>
                <a:ext cx="379" cy="310"/>
              </a:xfrm>
              <a:custGeom>
                <a:avLst/>
                <a:gdLst>
                  <a:gd name="T0" fmla="*/ 302 w 379"/>
                  <a:gd name="T1" fmla="*/ 1 h 310"/>
                  <a:gd name="T2" fmla="*/ 354 w 379"/>
                  <a:gd name="T3" fmla="*/ 93 h 310"/>
                  <a:gd name="T4" fmla="*/ 342 w 379"/>
                  <a:gd name="T5" fmla="*/ 209 h 310"/>
                  <a:gd name="T6" fmla="*/ 270 w 379"/>
                  <a:gd name="T7" fmla="*/ 277 h 310"/>
                  <a:gd name="T8" fmla="*/ 202 w 379"/>
                  <a:gd name="T9" fmla="*/ 273 h 310"/>
                  <a:gd name="T10" fmla="*/ 130 w 379"/>
                  <a:gd name="T11" fmla="*/ 225 h 310"/>
                  <a:gd name="T12" fmla="*/ 70 w 379"/>
                  <a:gd name="T13" fmla="*/ 173 h 310"/>
                  <a:gd name="T14" fmla="*/ 6 w 379"/>
                  <a:gd name="T15" fmla="*/ 165 h 310"/>
                  <a:gd name="T16" fmla="*/ 34 w 379"/>
                  <a:gd name="T17" fmla="*/ 205 h 310"/>
                  <a:gd name="T18" fmla="*/ 122 w 379"/>
                  <a:gd name="T19" fmla="*/ 233 h 310"/>
                  <a:gd name="T20" fmla="*/ 210 w 379"/>
                  <a:gd name="T21" fmla="*/ 301 h 310"/>
                  <a:gd name="T22" fmla="*/ 310 w 379"/>
                  <a:gd name="T23" fmla="*/ 289 h 310"/>
                  <a:gd name="T24" fmla="*/ 366 w 379"/>
                  <a:gd name="T25" fmla="*/ 209 h 310"/>
                  <a:gd name="T26" fmla="*/ 370 w 379"/>
                  <a:gd name="T27" fmla="*/ 101 h 310"/>
                  <a:gd name="T28" fmla="*/ 302 w 379"/>
                  <a:gd name="T29" fmla="*/ 1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9" h="310">
                    <a:moveTo>
                      <a:pt x="302" y="1"/>
                    </a:moveTo>
                    <a:cubicBezTo>
                      <a:pt x="299" y="0"/>
                      <a:pt x="347" y="58"/>
                      <a:pt x="354" y="93"/>
                    </a:cubicBezTo>
                    <a:cubicBezTo>
                      <a:pt x="361" y="128"/>
                      <a:pt x="356" y="179"/>
                      <a:pt x="342" y="209"/>
                    </a:cubicBezTo>
                    <a:cubicBezTo>
                      <a:pt x="328" y="239"/>
                      <a:pt x="293" y="266"/>
                      <a:pt x="270" y="277"/>
                    </a:cubicBezTo>
                    <a:cubicBezTo>
                      <a:pt x="247" y="288"/>
                      <a:pt x="225" y="282"/>
                      <a:pt x="202" y="273"/>
                    </a:cubicBezTo>
                    <a:cubicBezTo>
                      <a:pt x="179" y="264"/>
                      <a:pt x="152" y="242"/>
                      <a:pt x="130" y="225"/>
                    </a:cubicBezTo>
                    <a:cubicBezTo>
                      <a:pt x="108" y="208"/>
                      <a:pt x="91" y="183"/>
                      <a:pt x="70" y="173"/>
                    </a:cubicBezTo>
                    <a:cubicBezTo>
                      <a:pt x="49" y="163"/>
                      <a:pt x="12" y="160"/>
                      <a:pt x="6" y="165"/>
                    </a:cubicBezTo>
                    <a:cubicBezTo>
                      <a:pt x="0" y="170"/>
                      <a:pt x="15" y="194"/>
                      <a:pt x="34" y="205"/>
                    </a:cubicBezTo>
                    <a:cubicBezTo>
                      <a:pt x="53" y="216"/>
                      <a:pt x="93" y="217"/>
                      <a:pt x="122" y="233"/>
                    </a:cubicBezTo>
                    <a:cubicBezTo>
                      <a:pt x="151" y="249"/>
                      <a:pt x="179" y="292"/>
                      <a:pt x="210" y="301"/>
                    </a:cubicBezTo>
                    <a:cubicBezTo>
                      <a:pt x="241" y="310"/>
                      <a:pt x="284" y="304"/>
                      <a:pt x="310" y="289"/>
                    </a:cubicBezTo>
                    <a:cubicBezTo>
                      <a:pt x="336" y="274"/>
                      <a:pt x="356" y="240"/>
                      <a:pt x="366" y="209"/>
                    </a:cubicBezTo>
                    <a:cubicBezTo>
                      <a:pt x="376" y="178"/>
                      <a:pt x="379" y="136"/>
                      <a:pt x="370" y="101"/>
                    </a:cubicBezTo>
                    <a:cubicBezTo>
                      <a:pt x="361" y="66"/>
                      <a:pt x="305" y="2"/>
                      <a:pt x="302" y="1"/>
                    </a:cubicBezTo>
                    <a:close/>
                  </a:path>
                </a:pathLst>
              </a:custGeom>
              <a:solidFill>
                <a:srgbClr val="FF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游ゴシック" panose="020B0400000000000000" pitchFamily="50" charset="-128"/>
                  <a:ea typeface="游ゴシック" panose="020B0400000000000000" pitchFamily="50" charset="-128"/>
                </a:endParaRPr>
              </a:p>
            </p:txBody>
          </p:sp>
        </p:grpSp>
        <p:grpSp>
          <p:nvGrpSpPr>
            <p:cNvPr id="11" name="Group 9"/>
            <p:cNvGrpSpPr>
              <a:grpSpLocks/>
            </p:cNvGrpSpPr>
            <p:nvPr/>
          </p:nvGrpSpPr>
          <p:grpSpPr bwMode="auto">
            <a:xfrm>
              <a:off x="8507413" y="3014663"/>
              <a:ext cx="1846262" cy="1839913"/>
              <a:chOff x="4463" y="1870"/>
              <a:chExt cx="1163" cy="1159"/>
            </a:xfrm>
          </p:grpSpPr>
          <p:sp>
            <p:nvSpPr>
              <p:cNvPr id="12" name="AutoShape 10"/>
              <p:cNvSpPr>
                <a:spLocks noChangeArrowheads="1"/>
              </p:cNvSpPr>
              <p:nvPr/>
            </p:nvSpPr>
            <p:spPr bwMode="auto">
              <a:xfrm>
                <a:off x="4463" y="2582"/>
                <a:ext cx="1163" cy="447"/>
              </a:xfrm>
              <a:prstGeom prst="roundRect">
                <a:avLst>
                  <a:gd name="adj" fmla="val 16667"/>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4000" b="1" dirty="0">
                    <a:solidFill>
                      <a:srgbClr val="C00000"/>
                    </a:solidFill>
                    <a:latin typeface="游ゴシック" panose="020B0400000000000000" pitchFamily="50" charset="-128"/>
                    <a:ea typeface="游ゴシック" panose="020B0400000000000000" pitchFamily="50" charset="-128"/>
                  </a:rPr>
                  <a:t>後頭葉</a:t>
                </a:r>
              </a:p>
            </p:txBody>
          </p:sp>
          <p:sp>
            <p:nvSpPr>
              <p:cNvPr id="13" name="AutoShape 11"/>
              <p:cNvSpPr>
                <a:spLocks noChangeArrowheads="1"/>
              </p:cNvSpPr>
              <p:nvPr/>
            </p:nvSpPr>
            <p:spPr bwMode="auto">
              <a:xfrm>
                <a:off x="4765" y="1870"/>
                <a:ext cx="742" cy="465"/>
              </a:xfrm>
              <a:prstGeom prst="roundRect">
                <a:avLst>
                  <a:gd name="adj" fmla="val 16667"/>
                </a:avLst>
              </a:prstGeom>
              <a:solidFill>
                <a:schemeClr val="bg1">
                  <a:alpha val="89999"/>
                </a:schemeClr>
              </a:solidFill>
              <a:ln w="57150">
                <a:solidFill>
                  <a:srgbClr val="FFFF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ja-JP" altLang="en-US" sz="3200" b="1" dirty="0">
                    <a:latin typeface="游ゴシック" panose="020B0400000000000000" pitchFamily="50" charset="-128"/>
                    <a:ea typeface="游ゴシック" panose="020B0400000000000000" pitchFamily="50" charset="-128"/>
                  </a:rPr>
                  <a:t>視覚</a:t>
                </a:r>
              </a:p>
            </p:txBody>
          </p:sp>
        </p:grpSp>
        <p:grpSp>
          <p:nvGrpSpPr>
            <p:cNvPr id="14" name="Group 12"/>
            <p:cNvGrpSpPr>
              <a:grpSpLocks/>
            </p:cNvGrpSpPr>
            <p:nvPr/>
          </p:nvGrpSpPr>
          <p:grpSpPr bwMode="auto">
            <a:xfrm>
              <a:off x="4686300" y="2205038"/>
              <a:ext cx="3271838" cy="3084513"/>
              <a:chOff x="2056" y="1360"/>
              <a:chExt cx="2061" cy="1943"/>
            </a:xfrm>
          </p:grpSpPr>
          <p:grpSp>
            <p:nvGrpSpPr>
              <p:cNvPr id="15" name="Group 13"/>
              <p:cNvGrpSpPr>
                <a:grpSpLocks/>
              </p:cNvGrpSpPr>
              <p:nvPr/>
            </p:nvGrpSpPr>
            <p:grpSpPr bwMode="auto">
              <a:xfrm>
                <a:off x="2056" y="1360"/>
                <a:ext cx="2061" cy="1371"/>
                <a:chOff x="2056" y="1360"/>
                <a:chExt cx="2061" cy="1371"/>
              </a:xfrm>
            </p:grpSpPr>
            <p:sp>
              <p:nvSpPr>
                <p:cNvPr id="17" name="Freeform 14"/>
                <p:cNvSpPr>
                  <a:spLocks/>
                </p:cNvSpPr>
                <p:nvPr/>
              </p:nvSpPr>
              <p:spPr bwMode="auto">
                <a:xfrm>
                  <a:off x="2056" y="1360"/>
                  <a:ext cx="2061" cy="1371"/>
                </a:xfrm>
                <a:custGeom>
                  <a:avLst/>
                  <a:gdLst>
                    <a:gd name="T0" fmla="*/ 293 w 2061"/>
                    <a:gd name="T1" fmla="*/ 355 h 1371"/>
                    <a:gd name="T2" fmla="*/ 494 w 2061"/>
                    <a:gd name="T3" fmla="*/ 226 h 1371"/>
                    <a:gd name="T4" fmla="*/ 734 w 2061"/>
                    <a:gd name="T5" fmla="*/ 144 h 1371"/>
                    <a:gd name="T6" fmla="*/ 1051 w 2061"/>
                    <a:gd name="T7" fmla="*/ 134 h 1371"/>
                    <a:gd name="T8" fmla="*/ 1358 w 2061"/>
                    <a:gd name="T9" fmla="*/ 173 h 1371"/>
                    <a:gd name="T10" fmla="*/ 1627 w 2061"/>
                    <a:gd name="T11" fmla="*/ 326 h 1371"/>
                    <a:gd name="T12" fmla="*/ 1790 w 2061"/>
                    <a:gd name="T13" fmla="*/ 514 h 1371"/>
                    <a:gd name="T14" fmla="*/ 1810 w 2061"/>
                    <a:gd name="T15" fmla="*/ 864 h 1371"/>
                    <a:gd name="T16" fmla="*/ 1618 w 2061"/>
                    <a:gd name="T17" fmla="*/ 1013 h 1371"/>
                    <a:gd name="T18" fmla="*/ 1334 w 2061"/>
                    <a:gd name="T19" fmla="*/ 1070 h 1371"/>
                    <a:gd name="T20" fmla="*/ 821 w 2061"/>
                    <a:gd name="T21" fmla="*/ 1147 h 1371"/>
                    <a:gd name="T22" fmla="*/ 754 w 2061"/>
                    <a:gd name="T23" fmla="*/ 1315 h 1371"/>
                    <a:gd name="T24" fmla="*/ 1003 w 2061"/>
                    <a:gd name="T25" fmla="*/ 1368 h 1371"/>
                    <a:gd name="T26" fmla="*/ 1459 w 2061"/>
                    <a:gd name="T27" fmla="*/ 1334 h 1371"/>
                    <a:gd name="T28" fmla="*/ 1862 w 2061"/>
                    <a:gd name="T29" fmla="*/ 1181 h 1371"/>
                    <a:gd name="T30" fmla="*/ 2044 w 2061"/>
                    <a:gd name="T31" fmla="*/ 811 h 1371"/>
                    <a:gd name="T32" fmla="*/ 1965 w 2061"/>
                    <a:gd name="T33" fmla="*/ 450 h 1371"/>
                    <a:gd name="T34" fmla="*/ 1640 w 2061"/>
                    <a:gd name="T35" fmla="*/ 151 h 1371"/>
                    <a:gd name="T36" fmla="*/ 1062 w 2061"/>
                    <a:gd name="T37" fmla="*/ 7 h 1371"/>
                    <a:gd name="T38" fmla="*/ 349 w 2061"/>
                    <a:gd name="T39" fmla="*/ 111 h 1371"/>
                    <a:gd name="T40" fmla="*/ 40 w 2061"/>
                    <a:gd name="T41" fmla="*/ 287 h 1371"/>
                    <a:gd name="T42" fmla="*/ 106 w 2061"/>
                    <a:gd name="T43" fmla="*/ 374 h 1371"/>
                    <a:gd name="T44" fmla="*/ 293 w 2061"/>
                    <a:gd name="T45" fmla="*/ 355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1" h="1371">
                      <a:moveTo>
                        <a:pt x="293" y="355"/>
                      </a:moveTo>
                      <a:cubicBezTo>
                        <a:pt x="358" y="330"/>
                        <a:pt x="420" y="261"/>
                        <a:pt x="494" y="226"/>
                      </a:cubicBezTo>
                      <a:cubicBezTo>
                        <a:pt x="568" y="191"/>
                        <a:pt x="641" y="159"/>
                        <a:pt x="734" y="144"/>
                      </a:cubicBezTo>
                      <a:cubicBezTo>
                        <a:pt x="827" y="129"/>
                        <a:pt x="947" y="129"/>
                        <a:pt x="1051" y="134"/>
                      </a:cubicBezTo>
                      <a:cubicBezTo>
                        <a:pt x="1155" y="139"/>
                        <a:pt x="1262" y="141"/>
                        <a:pt x="1358" y="173"/>
                      </a:cubicBezTo>
                      <a:cubicBezTo>
                        <a:pt x="1454" y="205"/>
                        <a:pt x="1555" y="269"/>
                        <a:pt x="1627" y="326"/>
                      </a:cubicBezTo>
                      <a:cubicBezTo>
                        <a:pt x="1699" y="383"/>
                        <a:pt x="1760" y="424"/>
                        <a:pt x="1790" y="514"/>
                      </a:cubicBezTo>
                      <a:cubicBezTo>
                        <a:pt x="1820" y="604"/>
                        <a:pt x="1839" y="781"/>
                        <a:pt x="1810" y="864"/>
                      </a:cubicBezTo>
                      <a:cubicBezTo>
                        <a:pt x="1781" y="947"/>
                        <a:pt x="1697" y="979"/>
                        <a:pt x="1618" y="1013"/>
                      </a:cubicBezTo>
                      <a:cubicBezTo>
                        <a:pt x="1539" y="1047"/>
                        <a:pt x="1467" y="1048"/>
                        <a:pt x="1334" y="1070"/>
                      </a:cubicBezTo>
                      <a:cubicBezTo>
                        <a:pt x="1201" y="1092"/>
                        <a:pt x="918" y="1106"/>
                        <a:pt x="821" y="1147"/>
                      </a:cubicBezTo>
                      <a:cubicBezTo>
                        <a:pt x="724" y="1188"/>
                        <a:pt x="724" y="1278"/>
                        <a:pt x="754" y="1315"/>
                      </a:cubicBezTo>
                      <a:cubicBezTo>
                        <a:pt x="784" y="1352"/>
                        <a:pt x="886" y="1365"/>
                        <a:pt x="1003" y="1368"/>
                      </a:cubicBezTo>
                      <a:cubicBezTo>
                        <a:pt x="1120" y="1371"/>
                        <a:pt x="1316" y="1365"/>
                        <a:pt x="1459" y="1334"/>
                      </a:cubicBezTo>
                      <a:cubicBezTo>
                        <a:pt x="1602" y="1303"/>
                        <a:pt x="1764" y="1268"/>
                        <a:pt x="1862" y="1181"/>
                      </a:cubicBezTo>
                      <a:cubicBezTo>
                        <a:pt x="1960" y="1094"/>
                        <a:pt x="2027" y="933"/>
                        <a:pt x="2044" y="811"/>
                      </a:cubicBezTo>
                      <a:cubicBezTo>
                        <a:pt x="2061" y="689"/>
                        <a:pt x="2033" y="559"/>
                        <a:pt x="1965" y="450"/>
                      </a:cubicBezTo>
                      <a:cubicBezTo>
                        <a:pt x="1898" y="340"/>
                        <a:pt x="1790" y="225"/>
                        <a:pt x="1640" y="151"/>
                      </a:cubicBezTo>
                      <a:cubicBezTo>
                        <a:pt x="1490" y="78"/>
                        <a:pt x="1276" y="14"/>
                        <a:pt x="1062" y="7"/>
                      </a:cubicBezTo>
                      <a:cubicBezTo>
                        <a:pt x="847" y="0"/>
                        <a:pt x="519" y="64"/>
                        <a:pt x="349" y="111"/>
                      </a:cubicBezTo>
                      <a:cubicBezTo>
                        <a:pt x="179" y="157"/>
                        <a:pt x="80" y="243"/>
                        <a:pt x="40" y="287"/>
                      </a:cubicBezTo>
                      <a:cubicBezTo>
                        <a:pt x="0" y="331"/>
                        <a:pt x="64" y="363"/>
                        <a:pt x="106" y="374"/>
                      </a:cubicBezTo>
                      <a:cubicBezTo>
                        <a:pt x="148" y="385"/>
                        <a:pt x="234" y="390"/>
                        <a:pt x="293" y="355"/>
                      </a:cubicBezTo>
                      <a:close/>
                    </a:path>
                  </a:pathLst>
                </a:custGeom>
                <a:gradFill rotWithShape="1">
                  <a:gsLst>
                    <a:gs pos="0">
                      <a:srgbClr val="FFFF00">
                        <a:gamma/>
                        <a:tint val="89804"/>
                        <a:invGamma/>
                        <a:alpha val="39999"/>
                      </a:srgbClr>
                    </a:gs>
                    <a:gs pos="50000">
                      <a:srgbClr val="FFFF00">
                        <a:alpha val="67000"/>
                      </a:srgbClr>
                    </a:gs>
                    <a:gs pos="100000">
                      <a:srgbClr val="FFFF00">
                        <a:gamma/>
                        <a:tint val="89804"/>
                        <a:invGamma/>
                        <a:alpha val="39999"/>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游ゴシック" panose="020B0400000000000000" pitchFamily="50" charset="-128"/>
                    <a:ea typeface="游ゴシック" panose="020B0400000000000000" pitchFamily="50" charset="-128"/>
                  </a:endParaRPr>
                </a:p>
              </p:txBody>
            </p:sp>
            <p:grpSp>
              <p:nvGrpSpPr>
                <p:cNvPr id="18" name="Group 15"/>
                <p:cNvGrpSpPr>
                  <a:grpSpLocks/>
                </p:cNvGrpSpPr>
                <p:nvPr/>
              </p:nvGrpSpPr>
              <p:grpSpPr bwMode="auto">
                <a:xfrm>
                  <a:off x="2116" y="1395"/>
                  <a:ext cx="1934" cy="1318"/>
                  <a:chOff x="2289" y="1546"/>
                  <a:chExt cx="1454" cy="1230"/>
                </a:xfrm>
              </p:grpSpPr>
              <p:sp>
                <p:nvSpPr>
                  <p:cNvPr id="19" name="Freeform 16"/>
                  <p:cNvSpPr>
                    <a:spLocks/>
                  </p:cNvSpPr>
                  <p:nvPr/>
                </p:nvSpPr>
                <p:spPr bwMode="auto">
                  <a:xfrm>
                    <a:off x="3141" y="2551"/>
                    <a:ext cx="182" cy="205"/>
                  </a:xfrm>
                  <a:custGeom>
                    <a:avLst/>
                    <a:gdLst>
                      <a:gd name="T0" fmla="*/ 3 w 182"/>
                      <a:gd name="T1" fmla="*/ 113 h 205"/>
                      <a:gd name="T2" fmla="*/ 19 w 182"/>
                      <a:gd name="T3" fmla="*/ 41 h 205"/>
                      <a:gd name="T4" fmla="*/ 115 w 182"/>
                      <a:gd name="T5" fmla="*/ 1 h 205"/>
                      <a:gd name="T6" fmla="*/ 167 w 182"/>
                      <a:gd name="T7" fmla="*/ 37 h 205"/>
                      <a:gd name="T8" fmla="*/ 175 w 182"/>
                      <a:gd name="T9" fmla="*/ 125 h 205"/>
                      <a:gd name="T10" fmla="*/ 127 w 182"/>
                      <a:gd name="T11" fmla="*/ 193 h 205"/>
                      <a:gd name="T12" fmla="*/ 71 w 182"/>
                      <a:gd name="T13" fmla="*/ 197 h 205"/>
                      <a:gd name="T14" fmla="*/ 23 w 182"/>
                      <a:gd name="T15" fmla="*/ 177 h 205"/>
                      <a:gd name="T16" fmla="*/ 3 w 182"/>
                      <a:gd name="T17" fmla="*/ 11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05">
                        <a:moveTo>
                          <a:pt x="3" y="113"/>
                        </a:moveTo>
                        <a:cubicBezTo>
                          <a:pt x="2" y="90"/>
                          <a:pt x="0" y="60"/>
                          <a:pt x="19" y="41"/>
                        </a:cubicBezTo>
                        <a:cubicBezTo>
                          <a:pt x="38" y="22"/>
                          <a:pt x="90" y="2"/>
                          <a:pt x="115" y="1"/>
                        </a:cubicBezTo>
                        <a:cubicBezTo>
                          <a:pt x="140" y="0"/>
                          <a:pt x="157" y="16"/>
                          <a:pt x="167" y="37"/>
                        </a:cubicBezTo>
                        <a:cubicBezTo>
                          <a:pt x="177" y="58"/>
                          <a:pt x="182" y="99"/>
                          <a:pt x="175" y="125"/>
                        </a:cubicBezTo>
                        <a:cubicBezTo>
                          <a:pt x="168" y="151"/>
                          <a:pt x="144" y="181"/>
                          <a:pt x="127" y="193"/>
                        </a:cubicBezTo>
                        <a:cubicBezTo>
                          <a:pt x="110" y="205"/>
                          <a:pt x="88" y="200"/>
                          <a:pt x="71" y="197"/>
                        </a:cubicBezTo>
                        <a:cubicBezTo>
                          <a:pt x="54" y="194"/>
                          <a:pt x="34" y="192"/>
                          <a:pt x="23" y="177"/>
                        </a:cubicBezTo>
                        <a:cubicBezTo>
                          <a:pt x="12" y="162"/>
                          <a:pt x="4" y="136"/>
                          <a:pt x="3" y="113"/>
                        </a:cubicBezTo>
                        <a:close/>
                      </a:path>
                    </a:pathLst>
                  </a:custGeom>
                  <a:gradFill rotWithShape="1">
                    <a:gsLst>
                      <a:gs pos="0">
                        <a:srgbClr val="FF0000">
                          <a:alpha val="39999"/>
                        </a:srgbClr>
                      </a:gs>
                      <a:gs pos="100000">
                        <a:srgbClr val="FF0000">
                          <a:gamma/>
                          <a:shade val="96078"/>
                          <a:invGamma/>
                          <a:alpha val="39999"/>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游ゴシック" panose="020B0400000000000000" pitchFamily="50" charset="-128"/>
                      <a:ea typeface="游ゴシック" panose="020B0400000000000000" pitchFamily="50" charset="-128"/>
                    </a:endParaRPr>
                  </a:p>
                </p:txBody>
              </p:sp>
              <p:sp>
                <p:nvSpPr>
                  <p:cNvPr id="20" name="Freeform 17"/>
                  <p:cNvSpPr>
                    <a:spLocks/>
                  </p:cNvSpPr>
                  <p:nvPr/>
                </p:nvSpPr>
                <p:spPr bwMode="auto">
                  <a:xfrm>
                    <a:off x="2983" y="2587"/>
                    <a:ext cx="180" cy="189"/>
                  </a:xfrm>
                  <a:custGeom>
                    <a:avLst/>
                    <a:gdLst>
                      <a:gd name="T0" fmla="*/ 1 w 180"/>
                      <a:gd name="T1" fmla="*/ 97 h 189"/>
                      <a:gd name="T2" fmla="*/ 17 w 180"/>
                      <a:gd name="T3" fmla="*/ 25 h 189"/>
                      <a:gd name="T4" fmla="*/ 85 w 180"/>
                      <a:gd name="T5" fmla="*/ 1 h 189"/>
                      <a:gd name="T6" fmla="*/ 165 w 180"/>
                      <a:gd name="T7" fmla="*/ 21 h 189"/>
                      <a:gd name="T8" fmla="*/ 173 w 180"/>
                      <a:gd name="T9" fmla="*/ 109 h 189"/>
                      <a:gd name="T10" fmla="*/ 125 w 180"/>
                      <a:gd name="T11" fmla="*/ 177 h 189"/>
                      <a:gd name="T12" fmla="*/ 69 w 180"/>
                      <a:gd name="T13" fmla="*/ 181 h 189"/>
                      <a:gd name="T14" fmla="*/ 21 w 180"/>
                      <a:gd name="T15" fmla="*/ 161 h 189"/>
                      <a:gd name="T16" fmla="*/ 1 w 180"/>
                      <a:gd name="T17" fmla="*/ 9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89">
                        <a:moveTo>
                          <a:pt x="1" y="97"/>
                        </a:moveTo>
                        <a:cubicBezTo>
                          <a:pt x="0" y="74"/>
                          <a:pt x="3" y="41"/>
                          <a:pt x="17" y="25"/>
                        </a:cubicBezTo>
                        <a:cubicBezTo>
                          <a:pt x="31" y="9"/>
                          <a:pt x="60" y="2"/>
                          <a:pt x="85" y="1"/>
                        </a:cubicBezTo>
                        <a:cubicBezTo>
                          <a:pt x="110" y="0"/>
                          <a:pt x="150" y="3"/>
                          <a:pt x="165" y="21"/>
                        </a:cubicBezTo>
                        <a:cubicBezTo>
                          <a:pt x="180" y="39"/>
                          <a:pt x="180" y="83"/>
                          <a:pt x="173" y="109"/>
                        </a:cubicBezTo>
                        <a:cubicBezTo>
                          <a:pt x="166" y="135"/>
                          <a:pt x="142" y="165"/>
                          <a:pt x="125" y="177"/>
                        </a:cubicBezTo>
                        <a:cubicBezTo>
                          <a:pt x="108" y="189"/>
                          <a:pt x="86" y="184"/>
                          <a:pt x="69" y="181"/>
                        </a:cubicBezTo>
                        <a:cubicBezTo>
                          <a:pt x="52" y="178"/>
                          <a:pt x="32" y="176"/>
                          <a:pt x="21" y="161"/>
                        </a:cubicBezTo>
                        <a:cubicBezTo>
                          <a:pt x="10" y="146"/>
                          <a:pt x="2" y="120"/>
                          <a:pt x="1" y="97"/>
                        </a:cubicBezTo>
                        <a:close/>
                      </a:path>
                    </a:pathLst>
                  </a:custGeom>
                  <a:gradFill rotWithShape="1">
                    <a:gsLst>
                      <a:gs pos="0">
                        <a:srgbClr val="FF0000">
                          <a:alpha val="39999"/>
                        </a:srgbClr>
                      </a:gs>
                      <a:gs pos="100000">
                        <a:srgbClr val="FF0000">
                          <a:gamma/>
                          <a:shade val="96078"/>
                          <a:invGamma/>
                          <a:alpha val="39999"/>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游ゴシック" panose="020B0400000000000000" pitchFamily="50" charset="-128"/>
                      <a:ea typeface="游ゴシック" panose="020B0400000000000000" pitchFamily="50" charset="-128"/>
                    </a:endParaRPr>
                  </a:p>
                </p:txBody>
              </p:sp>
              <p:sp>
                <p:nvSpPr>
                  <p:cNvPr id="21" name="Freeform 18"/>
                  <p:cNvSpPr>
                    <a:spLocks/>
                  </p:cNvSpPr>
                  <p:nvPr/>
                </p:nvSpPr>
                <p:spPr bwMode="auto">
                  <a:xfrm>
                    <a:off x="2839" y="2610"/>
                    <a:ext cx="160" cy="158"/>
                  </a:xfrm>
                  <a:custGeom>
                    <a:avLst/>
                    <a:gdLst>
                      <a:gd name="T0" fmla="*/ 1 w 180"/>
                      <a:gd name="T1" fmla="*/ 97 h 189"/>
                      <a:gd name="T2" fmla="*/ 17 w 180"/>
                      <a:gd name="T3" fmla="*/ 25 h 189"/>
                      <a:gd name="T4" fmla="*/ 85 w 180"/>
                      <a:gd name="T5" fmla="*/ 1 h 189"/>
                      <a:gd name="T6" fmla="*/ 165 w 180"/>
                      <a:gd name="T7" fmla="*/ 21 h 189"/>
                      <a:gd name="T8" fmla="*/ 173 w 180"/>
                      <a:gd name="T9" fmla="*/ 109 h 189"/>
                      <a:gd name="T10" fmla="*/ 125 w 180"/>
                      <a:gd name="T11" fmla="*/ 177 h 189"/>
                      <a:gd name="T12" fmla="*/ 69 w 180"/>
                      <a:gd name="T13" fmla="*/ 181 h 189"/>
                      <a:gd name="T14" fmla="*/ 21 w 180"/>
                      <a:gd name="T15" fmla="*/ 161 h 189"/>
                      <a:gd name="T16" fmla="*/ 1 w 180"/>
                      <a:gd name="T17" fmla="*/ 9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89">
                        <a:moveTo>
                          <a:pt x="1" y="97"/>
                        </a:moveTo>
                        <a:cubicBezTo>
                          <a:pt x="0" y="74"/>
                          <a:pt x="3" y="41"/>
                          <a:pt x="17" y="25"/>
                        </a:cubicBezTo>
                        <a:cubicBezTo>
                          <a:pt x="31" y="9"/>
                          <a:pt x="60" y="2"/>
                          <a:pt x="85" y="1"/>
                        </a:cubicBezTo>
                        <a:cubicBezTo>
                          <a:pt x="110" y="0"/>
                          <a:pt x="150" y="3"/>
                          <a:pt x="165" y="21"/>
                        </a:cubicBezTo>
                        <a:cubicBezTo>
                          <a:pt x="180" y="39"/>
                          <a:pt x="180" y="83"/>
                          <a:pt x="173" y="109"/>
                        </a:cubicBezTo>
                        <a:cubicBezTo>
                          <a:pt x="166" y="135"/>
                          <a:pt x="142" y="165"/>
                          <a:pt x="125" y="177"/>
                        </a:cubicBezTo>
                        <a:cubicBezTo>
                          <a:pt x="108" y="189"/>
                          <a:pt x="86" y="184"/>
                          <a:pt x="69" y="181"/>
                        </a:cubicBezTo>
                        <a:cubicBezTo>
                          <a:pt x="52" y="178"/>
                          <a:pt x="32" y="176"/>
                          <a:pt x="21" y="161"/>
                        </a:cubicBezTo>
                        <a:cubicBezTo>
                          <a:pt x="10" y="146"/>
                          <a:pt x="2" y="120"/>
                          <a:pt x="1" y="97"/>
                        </a:cubicBezTo>
                        <a:close/>
                      </a:path>
                    </a:pathLst>
                  </a:custGeom>
                  <a:gradFill rotWithShape="1">
                    <a:gsLst>
                      <a:gs pos="0">
                        <a:srgbClr val="FF0000">
                          <a:alpha val="39999"/>
                        </a:srgbClr>
                      </a:gs>
                      <a:gs pos="100000">
                        <a:srgbClr val="FF0000">
                          <a:gamma/>
                          <a:shade val="96078"/>
                          <a:invGamma/>
                          <a:alpha val="39999"/>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游ゴシック" panose="020B0400000000000000" pitchFamily="50" charset="-128"/>
                      <a:ea typeface="游ゴシック" panose="020B0400000000000000" pitchFamily="50" charset="-128"/>
                    </a:endParaRPr>
                  </a:p>
                </p:txBody>
              </p:sp>
              <p:sp>
                <p:nvSpPr>
                  <p:cNvPr id="22" name="Freeform 19"/>
                  <p:cNvSpPr>
                    <a:spLocks/>
                  </p:cNvSpPr>
                  <p:nvPr/>
                </p:nvSpPr>
                <p:spPr bwMode="auto">
                  <a:xfrm rot="-1768553">
                    <a:off x="3275" y="2537"/>
                    <a:ext cx="185" cy="175"/>
                  </a:xfrm>
                  <a:custGeom>
                    <a:avLst/>
                    <a:gdLst>
                      <a:gd name="T0" fmla="*/ 1 w 180"/>
                      <a:gd name="T1" fmla="*/ 97 h 189"/>
                      <a:gd name="T2" fmla="*/ 17 w 180"/>
                      <a:gd name="T3" fmla="*/ 25 h 189"/>
                      <a:gd name="T4" fmla="*/ 85 w 180"/>
                      <a:gd name="T5" fmla="*/ 1 h 189"/>
                      <a:gd name="T6" fmla="*/ 165 w 180"/>
                      <a:gd name="T7" fmla="*/ 21 h 189"/>
                      <a:gd name="T8" fmla="*/ 173 w 180"/>
                      <a:gd name="T9" fmla="*/ 109 h 189"/>
                      <a:gd name="T10" fmla="*/ 125 w 180"/>
                      <a:gd name="T11" fmla="*/ 177 h 189"/>
                      <a:gd name="T12" fmla="*/ 69 w 180"/>
                      <a:gd name="T13" fmla="*/ 181 h 189"/>
                      <a:gd name="T14" fmla="*/ 21 w 180"/>
                      <a:gd name="T15" fmla="*/ 161 h 189"/>
                      <a:gd name="T16" fmla="*/ 1 w 180"/>
                      <a:gd name="T17" fmla="*/ 9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89">
                        <a:moveTo>
                          <a:pt x="1" y="97"/>
                        </a:moveTo>
                        <a:cubicBezTo>
                          <a:pt x="0" y="74"/>
                          <a:pt x="3" y="41"/>
                          <a:pt x="17" y="25"/>
                        </a:cubicBezTo>
                        <a:cubicBezTo>
                          <a:pt x="31" y="9"/>
                          <a:pt x="60" y="2"/>
                          <a:pt x="85" y="1"/>
                        </a:cubicBezTo>
                        <a:cubicBezTo>
                          <a:pt x="110" y="0"/>
                          <a:pt x="150" y="3"/>
                          <a:pt x="165" y="21"/>
                        </a:cubicBezTo>
                        <a:cubicBezTo>
                          <a:pt x="180" y="39"/>
                          <a:pt x="180" y="83"/>
                          <a:pt x="173" y="109"/>
                        </a:cubicBezTo>
                        <a:cubicBezTo>
                          <a:pt x="166" y="135"/>
                          <a:pt x="142" y="165"/>
                          <a:pt x="125" y="177"/>
                        </a:cubicBezTo>
                        <a:cubicBezTo>
                          <a:pt x="108" y="189"/>
                          <a:pt x="86" y="184"/>
                          <a:pt x="69" y="181"/>
                        </a:cubicBezTo>
                        <a:cubicBezTo>
                          <a:pt x="52" y="178"/>
                          <a:pt x="32" y="176"/>
                          <a:pt x="21" y="161"/>
                        </a:cubicBezTo>
                        <a:cubicBezTo>
                          <a:pt x="10" y="146"/>
                          <a:pt x="2" y="120"/>
                          <a:pt x="1" y="97"/>
                        </a:cubicBezTo>
                        <a:close/>
                      </a:path>
                    </a:pathLst>
                  </a:custGeom>
                  <a:gradFill rotWithShape="1">
                    <a:gsLst>
                      <a:gs pos="0">
                        <a:srgbClr val="FF0000">
                          <a:alpha val="39999"/>
                        </a:srgbClr>
                      </a:gs>
                      <a:gs pos="100000">
                        <a:srgbClr val="FF0000">
                          <a:gamma/>
                          <a:shade val="96078"/>
                          <a:invGamma/>
                          <a:alpha val="39999"/>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游ゴシック" panose="020B0400000000000000" pitchFamily="50" charset="-128"/>
                      <a:ea typeface="游ゴシック" panose="020B0400000000000000" pitchFamily="50" charset="-128"/>
                    </a:endParaRPr>
                  </a:p>
                </p:txBody>
              </p:sp>
              <p:sp>
                <p:nvSpPr>
                  <p:cNvPr id="23" name="Freeform 20"/>
                  <p:cNvSpPr>
                    <a:spLocks/>
                  </p:cNvSpPr>
                  <p:nvPr/>
                </p:nvSpPr>
                <p:spPr bwMode="auto">
                  <a:xfrm>
                    <a:off x="2289" y="1546"/>
                    <a:ext cx="1454" cy="1131"/>
                  </a:xfrm>
                  <a:custGeom>
                    <a:avLst/>
                    <a:gdLst>
                      <a:gd name="T0" fmla="*/ 175 w 1454"/>
                      <a:gd name="T1" fmla="*/ 246 h 1131"/>
                      <a:gd name="T2" fmla="*/ 323 w 1454"/>
                      <a:gd name="T3" fmla="*/ 146 h 1131"/>
                      <a:gd name="T4" fmla="*/ 523 w 1454"/>
                      <a:gd name="T5" fmla="*/ 82 h 1131"/>
                      <a:gd name="T6" fmla="*/ 739 w 1454"/>
                      <a:gd name="T7" fmla="*/ 66 h 1131"/>
                      <a:gd name="T8" fmla="*/ 1003 w 1454"/>
                      <a:gd name="T9" fmla="*/ 114 h 1131"/>
                      <a:gd name="T10" fmla="*/ 1223 w 1454"/>
                      <a:gd name="T11" fmla="*/ 266 h 1131"/>
                      <a:gd name="T12" fmla="*/ 1335 w 1454"/>
                      <a:gd name="T13" fmla="*/ 482 h 1131"/>
                      <a:gd name="T14" fmla="*/ 1371 w 1454"/>
                      <a:gd name="T15" fmla="*/ 686 h 1131"/>
                      <a:gd name="T16" fmla="*/ 1311 w 1454"/>
                      <a:gd name="T17" fmla="*/ 878 h 1131"/>
                      <a:gd name="T18" fmla="*/ 1163 w 1454"/>
                      <a:gd name="T19" fmla="*/ 970 h 1131"/>
                      <a:gd name="T20" fmla="*/ 1143 w 1454"/>
                      <a:gd name="T21" fmla="*/ 1054 h 1131"/>
                      <a:gd name="T22" fmla="*/ 1187 w 1454"/>
                      <a:gd name="T23" fmla="*/ 1122 h 1131"/>
                      <a:gd name="T24" fmla="*/ 1263 w 1454"/>
                      <a:gd name="T25" fmla="*/ 1106 h 1131"/>
                      <a:gd name="T26" fmla="*/ 1379 w 1454"/>
                      <a:gd name="T27" fmla="*/ 970 h 1131"/>
                      <a:gd name="T28" fmla="*/ 1451 w 1454"/>
                      <a:gd name="T29" fmla="*/ 718 h 1131"/>
                      <a:gd name="T30" fmla="*/ 1395 w 1454"/>
                      <a:gd name="T31" fmla="*/ 398 h 1131"/>
                      <a:gd name="T32" fmla="*/ 1163 w 1454"/>
                      <a:gd name="T33" fmla="*/ 134 h 1131"/>
                      <a:gd name="T34" fmla="*/ 751 w 1454"/>
                      <a:gd name="T35" fmla="*/ 6 h 1131"/>
                      <a:gd name="T36" fmla="*/ 243 w 1454"/>
                      <a:gd name="T37" fmla="*/ 98 h 1131"/>
                      <a:gd name="T38" fmla="*/ 23 w 1454"/>
                      <a:gd name="T39" fmla="*/ 254 h 1131"/>
                      <a:gd name="T40" fmla="*/ 103 w 1454"/>
                      <a:gd name="T41" fmla="*/ 286 h 1131"/>
                      <a:gd name="T42" fmla="*/ 175 w 1454"/>
                      <a:gd name="T43" fmla="*/ 246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4" h="1131">
                        <a:moveTo>
                          <a:pt x="175" y="246"/>
                        </a:moveTo>
                        <a:cubicBezTo>
                          <a:pt x="212" y="223"/>
                          <a:pt x="265" y="173"/>
                          <a:pt x="323" y="146"/>
                        </a:cubicBezTo>
                        <a:cubicBezTo>
                          <a:pt x="381" y="119"/>
                          <a:pt x="454" y="95"/>
                          <a:pt x="523" y="82"/>
                        </a:cubicBezTo>
                        <a:cubicBezTo>
                          <a:pt x="592" y="69"/>
                          <a:pt x="659" y="61"/>
                          <a:pt x="739" y="66"/>
                        </a:cubicBezTo>
                        <a:cubicBezTo>
                          <a:pt x="819" y="71"/>
                          <a:pt x="922" y="81"/>
                          <a:pt x="1003" y="114"/>
                        </a:cubicBezTo>
                        <a:cubicBezTo>
                          <a:pt x="1084" y="147"/>
                          <a:pt x="1168" y="205"/>
                          <a:pt x="1223" y="266"/>
                        </a:cubicBezTo>
                        <a:cubicBezTo>
                          <a:pt x="1278" y="327"/>
                          <a:pt x="1310" y="412"/>
                          <a:pt x="1335" y="482"/>
                        </a:cubicBezTo>
                        <a:cubicBezTo>
                          <a:pt x="1360" y="552"/>
                          <a:pt x="1375" y="620"/>
                          <a:pt x="1371" y="686"/>
                        </a:cubicBezTo>
                        <a:cubicBezTo>
                          <a:pt x="1367" y="752"/>
                          <a:pt x="1346" y="831"/>
                          <a:pt x="1311" y="878"/>
                        </a:cubicBezTo>
                        <a:cubicBezTo>
                          <a:pt x="1276" y="925"/>
                          <a:pt x="1191" y="941"/>
                          <a:pt x="1163" y="970"/>
                        </a:cubicBezTo>
                        <a:cubicBezTo>
                          <a:pt x="1135" y="999"/>
                          <a:pt x="1139" y="1029"/>
                          <a:pt x="1143" y="1054"/>
                        </a:cubicBezTo>
                        <a:cubicBezTo>
                          <a:pt x="1147" y="1079"/>
                          <a:pt x="1167" y="1113"/>
                          <a:pt x="1187" y="1122"/>
                        </a:cubicBezTo>
                        <a:cubicBezTo>
                          <a:pt x="1207" y="1131"/>
                          <a:pt x="1231" y="1131"/>
                          <a:pt x="1263" y="1106"/>
                        </a:cubicBezTo>
                        <a:cubicBezTo>
                          <a:pt x="1295" y="1081"/>
                          <a:pt x="1348" y="1035"/>
                          <a:pt x="1379" y="970"/>
                        </a:cubicBezTo>
                        <a:cubicBezTo>
                          <a:pt x="1410" y="905"/>
                          <a:pt x="1448" y="813"/>
                          <a:pt x="1451" y="718"/>
                        </a:cubicBezTo>
                        <a:cubicBezTo>
                          <a:pt x="1454" y="623"/>
                          <a:pt x="1443" y="495"/>
                          <a:pt x="1395" y="398"/>
                        </a:cubicBezTo>
                        <a:cubicBezTo>
                          <a:pt x="1347" y="301"/>
                          <a:pt x="1270" y="199"/>
                          <a:pt x="1163" y="134"/>
                        </a:cubicBezTo>
                        <a:cubicBezTo>
                          <a:pt x="1056" y="69"/>
                          <a:pt x="904" y="12"/>
                          <a:pt x="751" y="6"/>
                        </a:cubicBezTo>
                        <a:cubicBezTo>
                          <a:pt x="598" y="0"/>
                          <a:pt x="364" y="57"/>
                          <a:pt x="243" y="98"/>
                        </a:cubicBezTo>
                        <a:cubicBezTo>
                          <a:pt x="122" y="139"/>
                          <a:pt x="46" y="223"/>
                          <a:pt x="23" y="254"/>
                        </a:cubicBezTo>
                        <a:cubicBezTo>
                          <a:pt x="0" y="285"/>
                          <a:pt x="76" y="287"/>
                          <a:pt x="103" y="286"/>
                        </a:cubicBezTo>
                        <a:cubicBezTo>
                          <a:pt x="130" y="285"/>
                          <a:pt x="138" y="269"/>
                          <a:pt x="175" y="246"/>
                        </a:cubicBezTo>
                        <a:close/>
                      </a:path>
                    </a:pathLst>
                  </a:custGeom>
                  <a:gradFill rotWithShape="1">
                    <a:gsLst>
                      <a:gs pos="0">
                        <a:srgbClr val="FF0000">
                          <a:alpha val="39999"/>
                        </a:srgbClr>
                      </a:gs>
                      <a:gs pos="100000">
                        <a:srgbClr val="FF0000">
                          <a:gamma/>
                          <a:shade val="96078"/>
                          <a:invGamma/>
                          <a:alpha val="39999"/>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latin typeface="游ゴシック" panose="020B0400000000000000" pitchFamily="50" charset="-128"/>
                      <a:ea typeface="游ゴシック" panose="020B0400000000000000" pitchFamily="50" charset="-128"/>
                    </a:endParaRPr>
                  </a:p>
                </p:txBody>
              </p:sp>
            </p:grpSp>
          </p:grpSp>
          <p:sp>
            <p:nvSpPr>
              <p:cNvPr id="16" name="AutoShape 21"/>
              <p:cNvSpPr>
                <a:spLocks noChangeArrowheads="1"/>
              </p:cNvSpPr>
              <p:nvPr/>
            </p:nvSpPr>
            <p:spPr bwMode="auto">
              <a:xfrm>
                <a:off x="2671" y="2787"/>
                <a:ext cx="996" cy="516"/>
              </a:xfrm>
              <a:prstGeom prst="roundRect">
                <a:avLst>
                  <a:gd name="adj" fmla="val 16667"/>
                </a:avLst>
              </a:prstGeom>
              <a:solidFill>
                <a:schemeClr val="bg1">
                  <a:alpha val="70000"/>
                </a:schemeClr>
              </a:solidFill>
              <a:ln w="762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ja-JP" altLang="en-US" sz="4800" b="1" dirty="0">
                    <a:solidFill>
                      <a:srgbClr val="C00000"/>
                    </a:solidFill>
                    <a:latin typeface="游ゴシック" panose="020B0400000000000000" pitchFamily="50" charset="-128"/>
                    <a:ea typeface="游ゴシック" panose="020B0400000000000000" pitchFamily="50" charset="-128"/>
                  </a:rPr>
                  <a:t>海馬</a:t>
                </a:r>
              </a:p>
            </p:txBody>
          </p:sp>
        </p:grpSp>
        <p:grpSp>
          <p:nvGrpSpPr>
            <p:cNvPr id="24" name="Group 22"/>
            <p:cNvGrpSpPr>
              <a:grpSpLocks/>
            </p:cNvGrpSpPr>
            <p:nvPr/>
          </p:nvGrpSpPr>
          <p:grpSpPr bwMode="auto">
            <a:xfrm>
              <a:off x="4943475" y="5324476"/>
              <a:ext cx="2536825" cy="1381125"/>
              <a:chOff x="2218" y="3325"/>
              <a:chExt cx="1598" cy="870"/>
            </a:xfrm>
          </p:grpSpPr>
          <p:sp>
            <p:nvSpPr>
              <p:cNvPr id="25" name="AutoShape 23"/>
              <p:cNvSpPr>
                <a:spLocks noChangeArrowheads="1"/>
              </p:cNvSpPr>
              <p:nvPr/>
            </p:nvSpPr>
            <p:spPr bwMode="auto">
              <a:xfrm>
                <a:off x="2218" y="3700"/>
                <a:ext cx="1598" cy="495"/>
              </a:xfrm>
              <a:prstGeom prst="roundRect">
                <a:avLst>
                  <a:gd name="adj" fmla="val 16667"/>
                </a:avLst>
              </a:prstGeom>
              <a:noFill/>
              <a:ln>
                <a:noFill/>
              </a:ln>
              <a:effectLst/>
              <a:extLst>
                <a:ext uri="{909E8E84-426E-40DD-AFC4-6F175D3DCCD1}">
                  <a14:hiddenFill xmlns:a14="http://schemas.microsoft.com/office/drawing/2010/main">
                    <a:solidFill>
                      <a:srgbClr val="FF0000">
                        <a:alpha val="70000"/>
                      </a:srgbClr>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ja-JP" altLang="en-US" sz="6000" b="0" dirty="0">
                    <a:latin typeface="游ゴシック" panose="020B0400000000000000" pitchFamily="50" charset="-128"/>
                    <a:ea typeface="游ゴシック" panose="020B0400000000000000" pitchFamily="50" charset="-128"/>
                  </a:rPr>
                  <a:t>「</a:t>
                </a:r>
                <a:r>
                  <a:rPr lang="ja-JP" altLang="en-US" sz="6000" b="1" u="sng" dirty="0">
                    <a:solidFill>
                      <a:srgbClr val="FF0000"/>
                    </a:solidFill>
                    <a:effectLst>
                      <a:outerShdw blurRad="38100" dist="38100" dir="2700000" algn="tl">
                        <a:srgbClr val="C0C0C0"/>
                      </a:outerShdw>
                    </a:effectLst>
                    <a:latin typeface="游ゴシック" panose="020B0400000000000000" pitchFamily="50" charset="-128"/>
                    <a:ea typeface="游ゴシック" panose="020B0400000000000000" pitchFamily="50" charset="-128"/>
                  </a:rPr>
                  <a:t>記憶</a:t>
                </a:r>
                <a:r>
                  <a:rPr lang="ja-JP" altLang="en-US" sz="6000" b="0" dirty="0">
                    <a:latin typeface="游ゴシック" panose="020B0400000000000000" pitchFamily="50" charset="-128"/>
                    <a:ea typeface="游ゴシック" panose="020B0400000000000000" pitchFamily="50" charset="-128"/>
                  </a:rPr>
                  <a:t>」</a:t>
                </a:r>
              </a:p>
            </p:txBody>
          </p:sp>
          <p:cxnSp>
            <p:nvCxnSpPr>
              <p:cNvPr id="26" name="AutoShape 24"/>
              <p:cNvCxnSpPr>
                <a:cxnSpLocks noChangeShapeType="1"/>
                <a:endCxn id="25" idx="0"/>
              </p:cNvCxnSpPr>
              <p:nvPr/>
            </p:nvCxnSpPr>
            <p:spPr bwMode="auto">
              <a:xfrm flipH="1">
                <a:off x="3017" y="3325"/>
                <a:ext cx="22" cy="375"/>
              </a:xfrm>
              <a:prstGeom prst="straightConnector1">
                <a:avLst/>
              </a:prstGeom>
              <a:noFill/>
              <a:ln w="57150">
                <a:solidFill>
                  <a:srgbClr val="0033CC"/>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7" name="Group 25"/>
            <p:cNvGrpSpPr>
              <a:grpSpLocks/>
            </p:cNvGrpSpPr>
            <p:nvPr/>
          </p:nvGrpSpPr>
          <p:grpSpPr bwMode="auto">
            <a:xfrm>
              <a:off x="6415088" y="354013"/>
              <a:ext cx="3987800" cy="2076450"/>
              <a:chOff x="3145" y="194"/>
              <a:chExt cx="2512" cy="1308"/>
            </a:xfrm>
          </p:grpSpPr>
          <p:sp>
            <p:nvSpPr>
              <p:cNvPr id="28" name="AutoShape 26"/>
              <p:cNvSpPr>
                <a:spLocks noChangeArrowheads="1"/>
              </p:cNvSpPr>
              <p:nvPr/>
            </p:nvSpPr>
            <p:spPr bwMode="auto">
              <a:xfrm>
                <a:off x="4360" y="194"/>
                <a:ext cx="1297" cy="447"/>
              </a:xfrm>
              <a:prstGeom prst="roundRect">
                <a:avLst>
                  <a:gd name="adj" fmla="val 16667"/>
                </a:avLst>
              </a:prstGeom>
              <a:solidFill>
                <a:srgbClr val="FF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4000" b="1" dirty="0">
                    <a:solidFill>
                      <a:srgbClr val="C00000"/>
                    </a:solidFill>
                    <a:latin typeface="游ゴシック" panose="020B0400000000000000" pitchFamily="50" charset="-128"/>
                    <a:ea typeface="游ゴシック" panose="020B0400000000000000" pitchFamily="50" charset="-128"/>
                  </a:rPr>
                  <a:t>頭頂葉</a:t>
                </a:r>
              </a:p>
            </p:txBody>
          </p:sp>
          <p:sp>
            <p:nvSpPr>
              <p:cNvPr id="29" name="AutoShape 27"/>
              <p:cNvSpPr>
                <a:spLocks noChangeArrowheads="1"/>
              </p:cNvSpPr>
              <p:nvPr/>
            </p:nvSpPr>
            <p:spPr bwMode="auto">
              <a:xfrm>
                <a:off x="3443" y="405"/>
                <a:ext cx="728" cy="465"/>
              </a:xfrm>
              <a:prstGeom prst="roundRect">
                <a:avLst>
                  <a:gd name="adj" fmla="val 16667"/>
                </a:avLst>
              </a:prstGeom>
              <a:solidFill>
                <a:schemeClr val="bg1">
                  <a:alpha val="89999"/>
                </a:schemeClr>
              </a:solidFill>
              <a:ln w="57150">
                <a:solidFill>
                  <a:srgbClr val="FF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ja-JP" altLang="en-US" sz="3200" b="1" dirty="0">
                    <a:latin typeface="游ゴシック" panose="020B0400000000000000" pitchFamily="50" charset="-128"/>
                    <a:ea typeface="游ゴシック" panose="020B0400000000000000" pitchFamily="50" charset="-128"/>
                  </a:rPr>
                  <a:t>感覚</a:t>
                </a:r>
              </a:p>
            </p:txBody>
          </p:sp>
          <p:sp>
            <p:nvSpPr>
              <p:cNvPr id="30" name="AutoShape 28"/>
              <p:cNvSpPr>
                <a:spLocks noChangeArrowheads="1"/>
              </p:cNvSpPr>
              <p:nvPr/>
            </p:nvSpPr>
            <p:spPr bwMode="auto">
              <a:xfrm>
                <a:off x="4023" y="884"/>
                <a:ext cx="757" cy="618"/>
              </a:xfrm>
              <a:prstGeom prst="roundRect">
                <a:avLst>
                  <a:gd name="adj" fmla="val 16667"/>
                </a:avLst>
              </a:prstGeom>
              <a:solidFill>
                <a:schemeClr val="bg1">
                  <a:alpha val="89999"/>
                </a:schemeClr>
              </a:solidFill>
              <a:ln w="57150">
                <a:solidFill>
                  <a:srgbClr val="FF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85000"/>
                  </a:lnSpc>
                </a:pPr>
                <a:r>
                  <a:rPr lang="ja-JP" altLang="en-US" sz="3200" b="1" dirty="0">
                    <a:latin typeface="游ゴシック" panose="020B0400000000000000" pitchFamily="50" charset="-128"/>
                    <a:ea typeface="游ゴシック" panose="020B0400000000000000" pitchFamily="50" charset="-128"/>
                  </a:rPr>
                  <a:t>空間</a:t>
                </a:r>
              </a:p>
              <a:p>
                <a:pPr algn="ctr">
                  <a:lnSpc>
                    <a:spcPct val="85000"/>
                  </a:lnSpc>
                </a:pPr>
                <a:r>
                  <a:rPr lang="ja-JP" altLang="en-US" sz="3200" b="1" dirty="0">
                    <a:latin typeface="游ゴシック" panose="020B0400000000000000" pitchFamily="50" charset="-128"/>
                    <a:ea typeface="游ゴシック" panose="020B0400000000000000" pitchFamily="50" charset="-128"/>
                  </a:rPr>
                  <a:t>認知</a:t>
                </a:r>
              </a:p>
            </p:txBody>
          </p:sp>
          <p:sp>
            <p:nvSpPr>
              <p:cNvPr id="31" name="AutoShape 29"/>
              <p:cNvSpPr>
                <a:spLocks noChangeArrowheads="1"/>
              </p:cNvSpPr>
              <p:nvPr/>
            </p:nvSpPr>
            <p:spPr bwMode="auto">
              <a:xfrm>
                <a:off x="3145" y="962"/>
                <a:ext cx="757" cy="423"/>
              </a:xfrm>
              <a:prstGeom prst="roundRect">
                <a:avLst>
                  <a:gd name="adj" fmla="val 16667"/>
                </a:avLst>
              </a:prstGeom>
              <a:solidFill>
                <a:schemeClr val="bg1">
                  <a:alpha val="89999"/>
                </a:schemeClr>
              </a:solidFill>
              <a:ln w="57150">
                <a:solidFill>
                  <a:srgbClr val="FF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lstStyle/>
              <a:p>
                <a:pPr algn="ctr">
                  <a:lnSpc>
                    <a:spcPct val="85000"/>
                  </a:lnSpc>
                </a:pPr>
                <a:r>
                  <a:rPr lang="ja-JP" altLang="en-US" sz="3200" b="1" dirty="0">
                    <a:latin typeface="游ゴシック" panose="020B0400000000000000" pitchFamily="50" charset="-128"/>
                    <a:ea typeface="游ゴシック" panose="020B0400000000000000" pitchFamily="50" charset="-128"/>
                  </a:rPr>
                  <a:t>手順</a:t>
                </a:r>
              </a:p>
            </p:txBody>
          </p:sp>
        </p:grpSp>
        <p:grpSp>
          <p:nvGrpSpPr>
            <p:cNvPr id="32" name="Group 30"/>
            <p:cNvGrpSpPr>
              <a:grpSpLocks/>
            </p:cNvGrpSpPr>
            <p:nvPr/>
          </p:nvGrpSpPr>
          <p:grpSpPr bwMode="auto">
            <a:xfrm>
              <a:off x="1622425" y="392113"/>
              <a:ext cx="4876800" cy="4011613"/>
              <a:chOff x="126" y="218"/>
              <a:chExt cx="3072" cy="2527"/>
            </a:xfrm>
          </p:grpSpPr>
          <p:sp>
            <p:nvSpPr>
              <p:cNvPr id="33" name="AutoShape 31"/>
              <p:cNvSpPr>
                <a:spLocks noChangeArrowheads="1"/>
              </p:cNvSpPr>
              <p:nvPr/>
            </p:nvSpPr>
            <p:spPr bwMode="auto">
              <a:xfrm>
                <a:off x="126" y="577"/>
                <a:ext cx="1297" cy="447"/>
              </a:xfrm>
              <a:prstGeom prst="roundRect">
                <a:avLst>
                  <a:gd name="adj" fmla="val 16667"/>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4000" b="1" dirty="0">
                    <a:solidFill>
                      <a:srgbClr val="C00000"/>
                    </a:solidFill>
                    <a:latin typeface="游ゴシック" panose="020B0400000000000000" pitchFamily="50" charset="-128"/>
                    <a:ea typeface="游ゴシック" panose="020B0400000000000000" pitchFamily="50" charset="-128"/>
                  </a:rPr>
                  <a:t>前頭葉</a:t>
                </a:r>
              </a:p>
            </p:txBody>
          </p:sp>
          <p:sp>
            <p:nvSpPr>
              <p:cNvPr id="34" name="AutoShape 32"/>
              <p:cNvSpPr>
                <a:spLocks noChangeArrowheads="1"/>
              </p:cNvSpPr>
              <p:nvPr/>
            </p:nvSpPr>
            <p:spPr bwMode="auto">
              <a:xfrm>
                <a:off x="497" y="1372"/>
                <a:ext cx="1064" cy="894"/>
              </a:xfrm>
              <a:prstGeom prst="roundRect">
                <a:avLst>
                  <a:gd name="adj" fmla="val 16667"/>
                </a:avLst>
              </a:prstGeom>
              <a:solidFill>
                <a:schemeClr val="bg1">
                  <a:alpha val="89999"/>
                </a:schemeClr>
              </a:solidFill>
              <a:ln w="571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85000"/>
                  </a:lnSpc>
                </a:pPr>
                <a:r>
                  <a:rPr lang="ja-JP" altLang="en-US" sz="3200" b="1" dirty="0">
                    <a:latin typeface="游ゴシック" panose="020B0400000000000000" pitchFamily="50" charset="-128"/>
                    <a:ea typeface="游ゴシック" panose="020B0400000000000000" pitchFamily="50" charset="-128"/>
                  </a:rPr>
                  <a:t>やる気</a:t>
                </a:r>
              </a:p>
              <a:p>
                <a:pPr algn="ctr">
                  <a:lnSpc>
                    <a:spcPct val="85000"/>
                  </a:lnSpc>
                </a:pPr>
                <a:r>
                  <a:rPr lang="ja-JP" altLang="en-US" sz="3200" b="1" dirty="0">
                    <a:latin typeface="游ゴシック" panose="020B0400000000000000" pitchFamily="50" charset="-128"/>
                    <a:ea typeface="游ゴシック" panose="020B0400000000000000" pitchFamily="50" charset="-128"/>
                  </a:rPr>
                  <a:t>根気</a:t>
                </a:r>
              </a:p>
              <a:p>
                <a:pPr algn="ctr">
                  <a:lnSpc>
                    <a:spcPct val="85000"/>
                  </a:lnSpc>
                </a:pPr>
                <a:r>
                  <a:rPr lang="ja-JP" altLang="en-US" sz="3200" b="1" dirty="0">
                    <a:latin typeface="游ゴシック" panose="020B0400000000000000" pitchFamily="50" charset="-128"/>
                    <a:ea typeface="游ゴシック" panose="020B0400000000000000" pitchFamily="50" charset="-128"/>
                  </a:rPr>
                  <a:t>色気</a:t>
                </a:r>
              </a:p>
            </p:txBody>
          </p:sp>
          <p:sp>
            <p:nvSpPr>
              <p:cNvPr id="35" name="AutoShape 33"/>
              <p:cNvSpPr>
                <a:spLocks noChangeArrowheads="1"/>
              </p:cNvSpPr>
              <p:nvPr/>
            </p:nvSpPr>
            <p:spPr bwMode="auto">
              <a:xfrm>
                <a:off x="1916" y="1678"/>
                <a:ext cx="742" cy="398"/>
              </a:xfrm>
              <a:prstGeom prst="roundRect">
                <a:avLst>
                  <a:gd name="adj" fmla="val 16667"/>
                </a:avLst>
              </a:prstGeom>
              <a:solidFill>
                <a:schemeClr val="bg1">
                  <a:alpha val="89999"/>
                </a:schemeClr>
              </a:solidFill>
              <a:ln w="57150">
                <a:solidFill>
                  <a:srgbClr val="66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ja-JP" altLang="en-US" sz="3200" b="1" dirty="0">
                    <a:latin typeface="游ゴシック" panose="020B0400000000000000" pitchFamily="50" charset="-128"/>
                    <a:ea typeface="游ゴシック" panose="020B0400000000000000" pitchFamily="50" charset="-128"/>
                  </a:rPr>
                  <a:t>言語</a:t>
                </a:r>
              </a:p>
            </p:txBody>
          </p:sp>
          <p:sp>
            <p:nvSpPr>
              <p:cNvPr id="36" name="AutoShape 34"/>
              <p:cNvSpPr>
                <a:spLocks noChangeArrowheads="1"/>
              </p:cNvSpPr>
              <p:nvPr/>
            </p:nvSpPr>
            <p:spPr bwMode="auto">
              <a:xfrm>
                <a:off x="2470" y="218"/>
                <a:ext cx="728" cy="465"/>
              </a:xfrm>
              <a:prstGeom prst="roundRect">
                <a:avLst>
                  <a:gd name="adj" fmla="val 16667"/>
                </a:avLst>
              </a:prstGeom>
              <a:solidFill>
                <a:schemeClr val="bg1">
                  <a:alpha val="89999"/>
                </a:schemeClr>
              </a:solidFill>
              <a:ln w="57150">
                <a:solidFill>
                  <a:srgbClr val="66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ja-JP" altLang="en-US" sz="3200" b="1" dirty="0">
                    <a:latin typeface="游ゴシック" panose="020B0400000000000000" pitchFamily="50" charset="-128"/>
                    <a:ea typeface="游ゴシック" panose="020B0400000000000000" pitchFamily="50" charset="-128"/>
                  </a:rPr>
                  <a:t>運動</a:t>
                </a:r>
              </a:p>
            </p:txBody>
          </p:sp>
          <p:sp>
            <p:nvSpPr>
              <p:cNvPr id="37" name="AutoShape 35"/>
              <p:cNvSpPr>
                <a:spLocks noChangeArrowheads="1"/>
              </p:cNvSpPr>
              <p:nvPr/>
            </p:nvSpPr>
            <p:spPr bwMode="auto">
              <a:xfrm>
                <a:off x="1587" y="461"/>
                <a:ext cx="813" cy="646"/>
              </a:xfrm>
              <a:prstGeom prst="roundRect">
                <a:avLst>
                  <a:gd name="adj" fmla="val 16667"/>
                </a:avLst>
              </a:prstGeom>
              <a:solidFill>
                <a:schemeClr val="bg1">
                  <a:alpha val="89999"/>
                </a:schemeClr>
              </a:solidFill>
              <a:ln w="57150">
                <a:solidFill>
                  <a:srgbClr val="66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3200" b="1" dirty="0">
                    <a:latin typeface="游ゴシック" panose="020B0400000000000000" pitchFamily="50" charset="-128"/>
                    <a:ea typeface="游ゴシック" panose="020B0400000000000000" pitchFamily="50" charset="-128"/>
                  </a:rPr>
                  <a:t>判断</a:t>
                </a:r>
              </a:p>
              <a:p>
                <a:pPr algn="ctr"/>
                <a:r>
                  <a:rPr lang="ja-JP" altLang="en-US" sz="3200" b="1" dirty="0">
                    <a:latin typeface="游ゴシック" panose="020B0400000000000000" pitchFamily="50" charset="-128"/>
                    <a:ea typeface="游ゴシック" panose="020B0400000000000000" pitchFamily="50" charset="-128"/>
                  </a:rPr>
                  <a:t>決断</a:t>
                </a:r>
              </a:p>
            </p:txBody>
          </p:sp>
          <p:sp>
            <p:nvSpPr>
              <p:cNvPr id="38" name="AutoShape 36"/>
              <p:cNvSpPr>
                <a:spLocks noChangeArrowheads="1"/>
              </p:cNvSpPr>
              <p:nvPr/>
            </p:nvSpPr>
            <p:spPr bwMode="auto">
              <a:xfrm>
                <a:off x="1507" y="2280"/>
                <a:ext cx="742" cy="465"/>
              </a:xfrm>
              <a:prstGeom prst="roundRect">
                <a:avLst>
                  <a:gd name="adj" fmla="val 16667"/>
                </a:avLst>
              </a:prstGeom>
              <a:solidFill>
                <a:schemeClr val="bg1">
                  <a:alpha val="89999"/>
                </a:schemeClr>
              </a:solidFill>
              <a:ln w="57150">
                <a:solidFill>
                  <a:srgbClr val="66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lstStyle/>
              <a:p>
                <a:r>
                  <a:rPr lang="ja-JP" altLang="en-US" sz="3200" b="1" dirty="0">
                    <a:latin typeface="游ゴシック" panose="020B0400000000000000" pitchFamily="50" charset="-128"/>
                    <a:ea typeface="游ゴシック" panose="020B0400000000000000" pitchFamily="50" charset="-128"/>
                  </a:rPr>
                  <a:t>嗅覚</a:t>
                </a:r>
              </a:p>
            </p:txBody>
          </p:sp>
          <p:sp>
            <p:nvSpPr>
              <p:cNvPr id="39" name="AutoShape 37"/>
              <p:cNvSpPr>
                <a:spLocks noChangeArrowheads="1"/>
              </p:cNvSpPr>
              <p:nvPr/>
            </p:nvSpPr>
            <p:spPr bwMode="auto">
              <a:xfrm>
                <a:off x="1617" y="1184"/>
                <a:ext cx="1136" cy="446"/>
              </a:xfrm>
              <a:prstGeom prst="roundRect">
                <a:avLst>
                  <a:gd name="adj" fmla="val 16667"/>
                </a:avLst>
              </a:prstGeom>
              <a:solidFill>
                <a:schemeClr val="bg1">
                  <a:alpha val="89999"/>
                </a:schemeClr>
              </a:solidFill>
              <a:ln w="57150">
                <a:solidFill>
                  <a:srgbClr val="66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ja-JP" altLang="en-US" sz="3200" b="1" dirty="0">
                    <a:latin typeface="游ゴシック" panose="020B0400000000000000" pitchFamily="50" charset="-128"/>
                    <a:ea typeface="游ゴシック" panose="020B0400000000000000" pitchFamily="50" charset="-128"/>
                  </a:rPr>
                  <a:t>喜怒哀楽</a:t>
                </a:r>
              </a:p>
            </p:txBody>
          </p:sp>
        </p:grpSp>
        <p:grpSp>
          <p:nvGrpSpPr>
            <p:cNvPr id="40" name="Group 38"/>
            <p:cNvGrpSpPr>
              <a:grpSpLocks/>
            </p:cNvGrpSpPr>
            <p:nvPr/>
          </p:nvGrpSpPr>
          <p:grpSpPr bwMode="auto">
            <a:xfrm>
              <a:off x="3398838" y="2994026"/>
              <a:ext cx="5018087" cy="2616200"/>
              <a:chOff x="1245" y="1857"/>
              <a:chExt cx="3161" cy="1648"/>
            </a:xfrm>
          </p:grpSpPr>
          <p:sp>
            <p:nvSpPr>
              <p:cNvPr id="41" name="AutoShape 39"/>
              <p:cNvSpPr>
                <a:spLocks noChangeArrowheads="1"/>
              </p:cNvSpPr>
              <p:nvPr/>
            </p:nvSpPr>
            <p:spPr bwMode="auto">
              <a:xfrm>
                <a:off x="1245" y="3058"/>
                <a:ext cx="1297" cy="447"/>
              </a:xfrm>
              <a:prstGeom prst="roundRect">
                <a:avLst>
                  <a:gd name="adj" fmla="val 16667"/>
                </a:avLst>
              </a:prstGeom>
              <a:solidFill>
                <a:srgbClr val="FFFFCC"/>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4000" b="1" dirty="0">
                    <a:solidFill>
                      <a:srgbClr val="C00000"/>
                    </a:solidFill>
                    <a:latin typeface="游ゴシック" panose="020B0400000000000000" pitchFamily="50" charset="-128"/>
                    <a:ea typeface="游ゴシック" panose="020B0400000000000000" pitchFamily="50" charset="-128"/>
                  </a:rPr>
                  <a:t>側頭葉</a:t>
                </a:r>
              </a:p>
            </p:txBody>
          </p:sp>
          <p:sp>
            <p:nvSpPr>
              <p:cNvPr id="42" name="AutoShape 40"/>
              <p:cNvSpPr>
                <a:spLocks noChangeArrowheads="1"/>
              </p:cNvSpPr>
              <p:nvPr/>
            </p:nvSpPr>
            <p:spPr bwMode="auto">
              <a:xfrm>
                <a:off x="2527" y="2095"/>
                <a:ext cx="677" cy="418"/>
              </a:xfrm>
              <a:prstGeom prst="roundRect">
                <a:avLst>
                  <a:gd name="adj" fmla="val 16667"/>
                </a:avLst>
              </a:prstGeom>
              <a:solidFill>
                <a:schemeClr val="bg1">
                  <a:alpha val="89999"/>
                </a:schemeClr>
              </a:solidFill>
              <a:ln w="571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ja-JP" altLang="en-US" sz="3200" b="1" dirty="0">
                    <a:latin typeface="游ゴシック" panose="020B0400000000000000" pitchFamily="50" charset="-128"/>
                    <a:ea typeface="游ゴシック" panose="020B0400000000000000" pitchFamily="50" charset="-128"/>
                  </a:rPr>
                  <a:t>言語</a:t>
                </a:r>
              </a:p>
            </p:txBody>
          </p:sp>
          <p:sp>
            <p:nvSpPr>
              <p:cNvPr id="43" name="AutoShape 41"/>
              <p:cNvSpPr>
                <a:spLocks noChangeArrowheads="1"/>
              </p:cNvSpPr>
              <p:nvPr/>
            </p:nvSpPr>
            <p:spPr bwMode="auto">
              <a:xfrm>
                <a:off x="3313" y="1857"/>
                <a:ext cx="742" cy="418"/>
              </a:xfrm>
              <a:prstGeom prst="roundRect">
                <a:avLst>
                  <a:gd name="adj" fmla="val 16667"/>
                </a:avLst>
              </a:prstGeom>
              <a:solidFill>
                <a:schemeClr val="bg1">
                  <a:alpha val="89999"/>
                </a:schemeClr>
              </a:solidFill>
              <a:ln w="571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ja-JP" altLang="en-US" sz="3200" b="1" dirty="0">
                    <a:latin typeface="游ゴシック" panose="020B0400000000000000" pitchFamily="50" charset="-128"/>
                    <a:ea typeface="游ゴシック" panose="020B0400000000000000" pitchFamily="50" charset="-128"/>
                  </a:rPr>
                  <a:t>聴覚</a:t>
                </a:r>
              </a:p>
            </p:txBody>
          </p:sp>
          <p:sp>
            <p:nvSpPr>
              <p:cNvPr id="44" name="AutoShape 42"/>
              <p:cNvSpPr>
                <a:spLocks noChangeArrowheads="1"/>
              </p:cNvSpPr>
              <p:nvPr/>
            </p:nvSpPr>
            <p:spPr bwMode="auto">
              <a:xfrm>
                <a:off x="3664" y="2336"/>
                <a:ext cx="742" cy="465"/>
              </a:xfrm>
              <a:prstGeom prst="roundRect">
                <a:avLst>
                  <a:gd name="adj" fmla="val 16667"/>
                </a:avLst>
              </a:prstGeom>
              <a:solidFill>
                <a:schemeClr val="bg1">
                  <a:alpha val="89999"/>
                </a:schemeClr>
              </a:solidFill>
              <a:ln w="571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ja-JP" altLang="en-US" sz="3200" b="1" dirty="0">
                    <a:latin typeface="游ゴシック" panose="020B0400000000000000" pitchFamily="50" charset="-128"/>
                    <a:ea typeface="游ゴシック" panose="020B0400000000000000" pitchFamily="50" charset="-128"/>
                  </a:rPr>
                  <a:t>味覚</a:t>
                </a:r>
              </a:p>
            </p:txBody>
          </p:sp>
        </p:grpSp>
      </p:grpSp>
      <p:sp>
        <p:nvSpPr>
          <p:cNvPr id="45" name="テキスト ボックス 44"/>
          <p:cNvSpPr txBox="1"/>
          <p:nvPr/>
        </p:nvSpPr>
        <p:spPr>
          <a:xfrm>
            <a:off x="-980" y="-58"/>
            <a:ext cx="4765067" cy="584775"/>
          </a:xfrm>
          <a:prstGeom prst="rect">
            <a:avLst/>
          </a:prstGeom>
          <a:noFill/>
        </p:spPr>
        <p:txBody>
          <a:bodyPr wrap="square" rtlCol="0">
            <a:spAutoFit/>
          </a:bodyPr>
          <a:lstStyle/>
          <a:p>
            <a:pPr algn="ctr"/>
            <a:r>
              <a:rPr kumimoji="1" lang="ja-JP" altLang="en-US" sz="3200" b="1" dirty="0">
                <a:latin typeface="Meiryo UI" panose="020B0604030504040204" pitchFamily="50" charset="-128"/>
                <a:ea typeface="Meiryo UI" panose="020B0604030504040204" pitchFamily="50" charset="-128"/>
              </a:rPr>
              <a:t>脳地図～知覚・感覚系</a:t>
            </a:r>
          </a:p>
        </p:txBody>
      </p:sp>
    </p:spTree>
    <p:extLst>
      <p:ext uri="{BB962C8B-B14F-4D97-AF65-F5344CB8AC3E}">
        <p14:creationId xmlns:p14="http://schemas.microsoft.com/office/powerpoint/2010/main" val="4216421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4" descr="D:\WEBSHARE\WWWROOT\biol\textlife\gli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8192" y="1037969"/>
            <a:ext cx="5258690" cy="549996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969682" y="0"/>
            <a:ext cx="10358652" cy="584775"/>
          </a:xfrm>
          <a:prstGeom prst="rect">
            <a:avLst/>
          </a:prstGeom>
          <a:noFill/>
        </p:spPr>
        <p:txBody>
          <a:bodyPr wrap="square" rtlCol="0">
            <a:spAutoFit/>
          </a:bodyPr>
          <a:lstStyle/>
          <a:p>
            <a:pPr algn="ctr"/>
            <a:r>
              <a:rPr lang="ja-JP" altLang="en-US" sz="3200" b="1" dirty="0">
                <a:latin typeface="Meiryo UI" panose="020B0604030504040204" pitchFamily="50" charset="-128"/>
                <a:ea typeface="Meiryo UI" panose="020B0604030504040204" pitchFamily="50" charset="-128"/>
              </a:rPr>
              <a:t>ニューロンとグリア細胞</a:t>
            </a:r>
            <a:endParaRPr kumimoji="1" lang="ja-JP" altLang="en-US" sz="3200" b="1" dirty="0">
              <a:latin typeface="Meiryo UI" panose="020B0604030504040204" pitchFamily="50" charset="-128"/>
              <a:ea typeface="Meiryo UI" panose="020B0604030504040204" pitchFamily="50" charset="-128"/>
            </a:endParaRPr>
          </a:p>
        </p:txBody>
      </p:sp>
      <p:pic>
        <p:nvPicPr>
          <p:cNvPr id="5" name="Picture 11" descr="neur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257" y="958871"/>
            <a:ext cx="6466602" cy="3446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大脳皮質錐体細胞のゴルジ染色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2155583" y="4058974"/>
            <a:ext cx="2277604" cy="2969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p:cNvSpPr txBox="1"/>
          <p:nvPr/>
        </p:nvSpPr>
        <p:spPr>
          <a:xfrm>
            <a:off x="3054285" y="1666312"/>
            <a:ext cx="2734458" cy="938719"/>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★神経伝達物質</a:t>
            </a:r>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Neurotransmitter</a:t>
            </a:r>
            <a:r>
              <a:rPr lang="ja-JP" altLang="en-US" sz="1000" dirty="0">
                <a:latin typeface="Meiryo UI" panose="020B0604030504040204" pitchFamily="50" charset="-128"/>
                <a:ea typeface="Meiryo UI" panose="020B0604030504040204" pitchFamily="50" charset="-128"/>
              </a:rPr>
              <a:t>）</a:t>
            </a:r>
            <a:endParaRPr kumimoji="1" lang="en-US" altLang="ja-JP" sz="1100" dirty="0">
              <a:latin typeface="Meiryo UI" panose="020B0604030504040204" pitchFamily="50" charset="-128"/>
              <a:ea typeface="Meiryo UI" panose="020B0604030504040204" pitchFamily="50" charset="-128"/>
            </a:endParaRPr>
          </a:p>
          <a:p>
            <a:r>
              <a:rPr kumimoji="1" lang="ja-JP" altLang="en-US" sz="1100" dirty="0">
                <a:latin typeface="Meiryo UI" panose="020B0604030504040204" pitchFamily="50" charset="-128"/>
                <a:ea typeface="Meiryo UI" panose="020B0604030504040204" pitchFamily="50" charset="-128"/>
              </a:rPr>
              <a:t>ドーパミン、</a:t>
            </a:r>
            <a:r>
              <a:rPr lang="ja-JP" altLang="en-US" sz="1100" dirty="0">
                <a:latin typeface="Meiryo UI" panose="020B0604030504040204" pitchFamily="50" charset="-128"/>
                <a:ea typeface="Meiryo UI" panose="020B0604030504040204" pitchFamily="50" charset="-128"/>
              </a:rPr>
              <a:t>セロトニン、</a:t>
            </a:r>
            <a:r>
              <a:rPr kumimoji="1" lang="ja-JP" altLang="en-US" sz="1100" dirty="0">
                <a:latin typeface="Meiryo UI" panose="020B0604030504040204" pitchFamily="50" charset="-128"/>
                <a:ea typeface="Meiryo UI" panose="020B0604030504040204" pitchFamily="50" charset="-128"/>
              </a:rPr>
              <a:t>ノルアドレナリンなどは、脳内の無数の経路を移動する情報の流れを制御する為、気分や感情、思考、心理状態に大きな影響を及ぼす。</a:t>
            </a:r>
          </a:p>
        </p:txBody>
      </p:sp>
    </p:spTree>
    <p:extLst>
      <p:ext uri="{BB962C8B-B14F-4D97-AF65-F5344CB8AC3E}">
        <p14:creationId xmlns:p14="http://schemas.microsoft.com/office/powerpoint/2010/main" val="1644810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object 9"/>
          <p:cNvSpPr txBox="1">
            <a:spLocks/>
          </p:cNvSpPr>
          <p:nvPr/>
        </p:nvSpPr>
        <p:spPr>
          <a:xfrm>
            <a:off x="3928224" y="8448"/>
            <a:ext cx="4389120" cy="505267"/>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3200" b="1" spc="-40" dirty="0">
                <a:latin typeface="Meiryo UI" panose="020B0604030504040204" pitchFamily="50" charset="-128"/>
                <a:ea typeface="Meiryo UI" panose="020B0604030504040204" pitchFamily="50" charset="-128"/>
              </a:rPr>
              <a:t>脳は恐ろしく複雑</a:t>
            </a:r>
            <a:endParaRPr lang="ja-JP" altLang="en-US" sz="3200" b="1" dirty="0">
              <a:latin typeface="Meiryo UI" panose="020B0604030504040204" pitchFamily="50" charset="-128"/>
              <a:ea typeface="Meiryo UI" panose="020B0604030504040204" pitchFamily="50" charset="-128"/>
            </a:endParaRPr>
          </a:p>
        </p:txBody>
      </p:sp>
      <p:graphicFrame>
        <p:nvGraphicFramePr>
          <p:cNvPr id="9" name="表 8"/>
          <p:cNvGraphicFramePr>
            <a:graphicFrameLocks noGrp="1"/>
          </p:cNvGraphicFramePr>
          <p:nvPr>
            <p:extLst>
              <p:ext uri="{D42A27DB-BD31-4B8C-83A1-F6EECF244321}">
                <p14:modId xmlns:p14="http://schemas.microsoft.com/office/powerpoint/2010/main" val="2054188719"/>
              </p:ext>
            </p:extLst>
          </p:nvPr>
        </p:nvGraphicFramePr>
        <p:xfrm>
          <a:off x="3735184" y="4465969"/>
          <a:ext cx="8127999" cy="1954011"/>
        </p:xfrm>
        <a:graphic>
          <a:graphicData uri="http://schemas.openxmlformats.org/drawingml/2006/table">
            <a:tbl>
              <a:tblPr firstRow="1" bandRow="1">
                <a:tableStyleId>{5FD0F851-EC5A-4D38-B0AD-8093EC10F338}</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260014">
                <a:tc>
                  <a:txBody>
                    <a:bodyPr/>
                    <a:lstStyle/>
                    <a:p>
                      <a:pPr algn="ctr"/>
                      <a:r>
                        <a:rPr kumimoji="1" lang="ja-JP" altLang="en-US" b="0" dirty="0">
                          <a:solidFill>
                            <a:sysClr val="windowText" lastClr="000000"/>
                          </a:solidFill>
                          <a:latin typeface="Meiryo UI" panose="020B0604030504040204" pitchFamily="50" charset="-128"/>
                          <a:ea typeface="Meiryo UI" panose="020B0604030504040204" pitchFamily="50" charset="-128"/>
                        </a:rPr>
                        <a:t>生物種</a:t>
                      </a:r>
                    </a:p>
                  </a:txBody>
                  <a:tcPr/>
                </a:tc>
                <a:tc>
                  <a:txBody>
                    <a:bodyPr/>
                    <a:lstStyle/>
                    <a:p>
                      <a:pPr algn="ctr"/>
                      <a:r>
                        <a:rPr kumimoji="1" lang="ja-JP" altLang="en-US" b="0" dirty="0">
                          <a:solidFill>
                            <a:sysClr val="windowText" lastClr="000000"/>
                          </a:solidFill>
                          <a:latin typeface="Meiryo UI" panose="020B0604030504040204" pitchFamily="50" charset="-128"/>
                          <a:ea typeface="Meiryo UI" panose="020B0604030504040204" pitchFamily="50" charset="-128"/>
                        </a:rPr>
                        <a:t>遺伝子の数</a:t>
                      </a:r>
                    </a:p>
                  </a:txBody>
                  <a:tcPr/>
                </a:tc>
                <a:tc>
                  <a:txBody>
                    <a:bodyPr/>
                    <a:lstStyle/>
                    <a:p>
                      <a:pPr algn="ctr"/>
                      <a:r>
                        <a:rPr kumimoji="1" lang="ja-JP" altLang="en-US" b="0" dirty="0">
                          <a:solidFill>
                            <a:sysClr val="windowText" lastClr="000000"/>
                          </a:solidFill>
                          <a:latin typeface="Meiryo UI" panose="020B0604030504040204" pitchFamily="50" charset="-128"/>
                          <a:ea typeface="Meiryo UI" panose="020B0604030504040204" pitchFamily="50" charset="-128"/>
                        </a:rPr>
                        <a:t>ニューロンの数</a:t>
                      </a:r>
                    </a:p>
                  </a:txBody>
                  <a:tcPr/>
                </a:tc>
                <a:extLst>
                  <a:ext uri="{0D108BD9-81ED-4DB2-BD59-A6C34878D82A}">
                    <a16:rowId xmlns:a16="http://schemas.microsoft.com/office/drawing/2014/main" val="10000"/>
                  </a:ext>
                </a:extLst>
              </a:tr>
              <a:tr h="325017">
                <a:tc>
                  <a:txBody>
                    <a:bodyPr/>
                    <a:lstStyle/>
                    <a:p>
                      <a:pPr algn="ctr"/>
                      <a:r>
                        <a:rPr kumimoji="1" lang="ja-JP" altLang="en-US" sz="1800" dirty="0">
                          <a:solidFill>
                            <a:sysClr val="windowText" lastClr="000000"/>
                          </a:solidFill>
                          <a:latin typeface="Meiryo UI" panose="020B0604030504040204" pitchFamily="50" charset="-128"/>
                          <a:ea typeface="Meiryo UI" panose="020B0604030504040204" pitchFamily="50" charset="-128"/>
                        </a:rPr>
                        <a:t>線虫</a:t>
                      </a:r>
                      <a:r>
                        <a:rPr kumimoji="1" lang="en-US" altLang="ja-JP" sz="1800" dirty="0">
                          <a:solidFill>
                            <a:sysClr val="windowText" lastClr="000000"/>
                          </a:solidFill>
                          <a:latin typeface="Meiryo UI" panose="020B0604030504040204" pitchFamily="50" charset="-128"/>
                          <a:ea typeface="Meiryo UI" panose="020B0604030504040204" pitchFamily="50" charset="-128"/>
                        </a:rPr>
                        <a:t>C.</a:t>
                      </a:r>
                      <a:r>
                        <a:rPr kumimoji="1" lang="ja-JP" altLang="en-US" sz="1800" dirty="0">
                          <a:solidFill>
                            <a:sysClr val="windowText" lastClr="000000"/>
                          </a:solidFill>
                          <a:latin typeface="Meiryo UI" panose="020B0604030504040204" pitchFamily="50" charset="-128"/>
                          <a:ea typeface="Meiryo UI" panose="020B0604030504040204" pitchFamily="50" charset="-128"/>
                        </a:rPr>
                        <a:t>エレガンス</a:t>
                      </a:r>
                    </a:p>
                  </a:txBody>
                  <a:tcPr anchor="ctr"/>
                </a:tc>
                <a:tc>
                  <a:txBody>
                    <a:bodyPr/>
                    <a:lstStyle/>
                    <a:p>
                      <a:pPr algn="ctr"/>
                      <a:r>
                        <a:rPr kumimoji="1" lang="en-US" altLang="ja-JP" sz="2000" dirty="0">
                          <a:solidFill>
                            <a:sysClr val="windowText" lastClr="000000"/>
                          </a:solidFill>
                          <a:latin typeface="Meiryo UI" panose="020B0604030504040204" pitchFamily="50" charset="-128"/>
                          <a:ea typeface="Meiryo UI" panose="020B0604030504040204" pitchFamily="50" charset="-128"/>
                        </a:rPr>
                        <a:t>18,266</a:t>
                      </a:r>
                      <a:endParaRPr kumimoji="1" lang="ja-JP" altLang="en-US" sz="2000" dirty="0">
                        <a:solidFill>
                          <a:sysClr val="windowText" lastClr="000000"/>
                        </a:solidFill>
                        <a:latin typeface="Meiryo UI" panose="020B0604030504040204" pitchFamily="50" charset="-128"/>
                        <a:ea typeface="Meiryo UI" panose="020B0604030504040204" pitchFamily="50" charset="-128"/>
                      </a:endParaRPr>
                    </a:p>
                  </a:txBody>
                  <a:tcPr anchor="ctr"/>
                </a:tc>
                <a:tc>
                  <a:txBody>
                    <a:bodyPr/>
                    <a:lstStyle/>
                    <a:p>
                      <a:pPr algn="r"/>
                      <a:r>
                        <a:rPr kumimoji="1" lang="en-US" altLang="ja-JP" sz="2000" dirty="0">
                          <a:solidFill>
                            <a:sysClr val="windowText" lastClr="000000"/>
                          </a:solidFill>
                          <a:latin typeface="Meiryo UI" panose="020B0604030504040204" pitchFamily="50" charset="-128"/>
                          <a:ea typeface="Meiryo UI" panose="020B0604030504040204" pitchFamily="50" charset="-128"/>
                        </a:rPr>
                        <a:t>302</a:t>
                      </a:r>
                      <a:endParaRPr kumimoji="1" lang="ja-JP" altLang="en-US" sz="2000" dirty="0">
                        <a:solidFill>
                          <a:sysClr val="windowText" lastClr="000000"/>
                        </a:solidFill>
                        <a:latin typeface="Meiryo UI" panose="020B0604030504040204" pitchFamily="50" charset="-128"/>
                        <a:ea typeface="Meiryo UI" panose="020B0604030504040204" pitchFamily="50" charset="-128"/>
                      </a:endParaRPr>
                    </a:p>
                  </a:txBody>
                  <a:tcPr anchor="ctr"/>
                </a:tc>
                <a:extLst>
                  <a:ext uri="{0D108BD9-81ED-4DB2-BD59-A6C34878D82A}">
                    <a16:rowId xmlns:a16="http://schemas.microsoft.com/office/drawing/2014/main" val="10001"/>
                  </a:ext>
                </a:extLst>
              </a:tr>
              <a:tr h="325017">
                <a:tc>
                  <a:txBody>
                    <a:bodyPr/>
                    <a:lstStyle/>
                    <a:p>
                      <a:pPr algn="ctr"/>
                      <a:r>
                        <a:rPr kumimoji="1" lang="ja-JP" altLang="en-US" sz="1800" dirty="0">
                          <a:solidFill>
                            <a:sysClr val="windowText" lastClr="000000"/>
                          </a:solidFill>
                          <a:latin typeface="Meiryo UI" panose="020B0604030504040204" pitchFamily="50" charset="-128"/>
                          <a:ea typeface="Meiryo UI" panose="020B0604030504040204" pitchFamily="50" charset="-128"/>
                        </a:rPr>
                        <a:t>ショウジョウバエ</a:t>
                      </a:r>
                    </a:p>
                  </a:txBody>
                  <a:tcPr anchor="ctr"/>
                </a:tc>
                <a:tc>
                  <a:txBody>
                    <a:bodyPr/>
                    <a:lstStyle/>
                    <a:p>
                      <a:pPr algn="ctr"/>
                      <a:r>
                        <a:rPr kumimoji="1" lang="en-US" altLang="ja-JP" sz="2000" dirty="0">
                          <a:solidFill>
                            <a:sysClr val="windowText" lastClr="000000"/>
                          </a:solidFill>
                          <a:latin typeface="Meiryo UI" panose="020B0604030504040204" pitchFamily="50" charset="-128"/>
                          <a:ea typeface="Meiryo UI" panose="020B0604030504040204" pitchFamily="50" charset="-128"/>
                        </a:rPr>
                        <a:t>13,338</a:t>
                      </a:r>
                      <a:endParaRPr kumimoji="1" lang="ja-JP" altLang="en-US" sz="2000" dirty="0">
                        <a:solidFill>
                          <a:sysClr val="windowText" lastClr="000000"/>
                        </a:solidFill>
                        <a:latin typeface="Meiryo UI" panose="020B0604030504040204" pitchFamily="50" charset="-128"/>
                        <a:ea typeface="Meiryo UI" panose="020B0604030504040204" pitchFamily="50" charset="-128"/>
                      </a:endParaRPr>
                    </a:p>
                  </a:txBody>
                  <a:tcPr anchor="ctr"/>
                </a:tc>
                <a:tc>
                  <a:txBody>
                    <a:bodyPr/>
                    <a:lstStyle/>
                    <a:p>
                      <a:pPr algn="r"/>
                      <a:r>
                        <a:rPr kumimoji="1" lang="en-US" altLang="ja-JP" sz="2000" dirty="0">
                          <a:solidFill>
                            <a:sysClr val="windowText" lastClr="000000"/>
                          </a:solidFill>
                          <a:latin typeface="Meiryo UI" panose="020B0604030504040204" pitchFamily="50" charset="-128"/>
                          <a:ea typeface="Meiryo UI" panose="020B0604030504040204" pitchFamily="50" charset="-128"/>
                        </a:rPr>
                        <a:t>15</a:t>
                      </a:r>
                      <a:r>
                        <a:rPr kumimoji="1" lang="ja-JP" altLang="en-US" sz="2000" dirty="0">
                          <a:solidFill>
                            <a:sysClr val="windowText" lastClr="000000"/>
                          </a:solidFill>
                          <a:latin typeface="Meiryo UI" panose="020B0604030504040204" pitchFamily="50" charset="-128"/>
                          <a:ea typeface="Meiryo UI" panose="020B0604030504040204" pitchFamily="50" charset="-128"/>
                        </a:rPr>
                        <a:t>万</a:t>
                      </a:r>
                    </a:p>
                  </a:txBody>
                  <a:tcPr anchor="ctr"/>
                </a:tc>
                <a:extLst>
                  <a:ext uri="{0D108BD9-81ED-4DB2-BD59-A6C34878D82A}">
                    <a16:rowId xmlns:a16="http://schemas.microsoft.com/office/drawing/2014/main" val="10002"/>
                  </a:ext>
                </a:extLst>
              </a:tr>
              <a:tr h="325017">
                <a:tc>
                  <a:txBody>
                    <a:bodyPr/>
                    <a:lstStyle/>
                    <a:p>
                      <a:pPr algn="ctr"/>
                      <a:r>
                        <a:rPr kumimoji="1" lang="ja-JP" altLang="en-US" sz="1800" dirty="0">
                          <a:solidFill>
                            <a:sysClr val="windowText" lastClr="000000"/>
                          </a:solidFill>
                          <a:latin typeface="Meiryo UI" panose="020B0604030504040204" pitchFamily="50" charset="-128"/>
                          <a:ea typeface="Meiryo UI" panose="020B0604030504040204" pitchFamily="50" charset="-128"/>
                        </a:rPr>
                        <a:t>マウス</a:t>
                      </a:r>
                    </a:p>
                  </a:txBody>
                  <a:tcPr anchor="ctr"/>
                </a:tc>
                <a:tc>
                  <a:txBody>
                    <a:bodyPr/>
                    <a:lstStyle/>
                    <a:p>
                      <a:pPr algn="ctr"/>
                      <a:r>
                        <a:rPr kumimoji="1" lang="en-US" altLang="ja-JP" sz="2000" dirty="0">
                          <a:solidFill>
                            <a:sysClr val="windowText" lastClr="000000"/>
                          </a:solidFill>
                          <a:latin typeface="Meiryo UI" panose="020B0604030504040204" pitchFamily="50" charset="-128"/>
                          <a:ea typeface="Meiryo UI" panose="020B0604030504040204" pitchFamily="50" charset="-128"/>
                        </a:rPr>
                        <a:t>22,000</a:t>
                      </a:r>
                      <a:endParaRPr kumimoji="1" lang="ja-JP" altLang="en-US" sz="2000" dirty="0">
                        <a:solidFill>
                          <a:sysClr val="windowText" lastClr="000000"/>
                        </a:solidFill>
                        <a:latin typeface="Meiryo UI" panose="020B0604030504040204" pitchFamily="50" charset="-128"/>
                        <a:ea typeface="Meiryo UI" panose="020B0604030504040204" pitchFamily="50" charset="-128"/>
                      </a:endParaRPr>
                    </a:p>
                  </a:txBody>
                  <a:tcPr anchor="ctr"/>
                </a:tc>
                <a:tc>
                  <a:txBody>
                    <a:bodyPr/>
                    <a:lstStyle/>
                    <a:p>
                      <a:pPr algn="r"/>
                      <a:r>
                        <a:rPr kumimoji="1" lang="en-US" altLang="ja-JP" sz="2000" dirty="0">
                          <a:solidFill>
                            <a:sysClr val="windowText" lastClr="000000"/>
                          </a:solidFill>
                          <a:latin typeface="Meiryo UI" panose="020B0604030504040204" pitchFamily="50" charset="-128"/>
                          <a:ea typeface="Meiryo UI" panose="020B0604030504040204" pitchFamily="50" charset="-128"/>
                        </a:rPr>
                        <a:t>4,000</a:t>
                      </a:r>
                      <a:r>
                        <a:rPr kumimoji="1" lang="ja-JP" altLang="en-US" sz="2000" dirty="0">
                          <a:solidFill>
                            <a:sysClr val="windowText" lastClr="000000"/>
                          </a:solidFill>
                          <a:latin typeface="Meiryo UI" panose="020B0604030504040204" pitchFamily="50" charset="-128"/>
                          <a:ea typeface="Meiryo UI" panose="020B0604030504040204" pitchFamily="50" charset="-128"/>
                        </a:rPr>
                        <a:t>万</a:t>
                      </a:r>
                    </a:p>
                  </a:txBody>
                  <a:tcPr anchor="ctr"/>
                </a:tc>
                <a:extLst>
                  <a:ext uri="{0D108BD9-81ED-4DB2-BD59-A6C34878D82A}">
                    <a16:rowId xmlns:a16="http://schemas.microsoft.com/office/drawing/2014/main" val="10003"/>
                  </a:ext>
                </a:extLst>
              </a:tr>
              <a:tr h="399531">
                <a:tc>
                  <a:txBody>
                    <a:bodyPr/>
                    <a:lstStyle/>
                    <a:p>
                      <a:pPr algn="ctr"/>
                      <a:r>
                        <a:rPr kumimoji="1" lang="ja-JP" altLang="en-US" sz="1800" dirty="0">
                          <a:solidFill>
                            <a:sysClr val="windowText" lastClr="000000"/>
                          </a:solidFill>
                          <a:latin typeface="Meiryo UI" panose="020B0604030504040204" pitchFamily="50" charset="-128"/>
                          <a:ea typeface="Meiryo UI" panose="020B0604030504040204" pitchFamily="50" charset="-128"/>
                        </a:rPr>
                        <a:t>ヒト</a:t>
                      </a:r>
                    </a:p>
                  </a:txBody>
                  <a:tcPr anchor="ctr"/>
                </a:tc>
                <a:tc>
                  <a:txBody>
                    <a:bodyPr/>
                    <a:lstStyle/>
                    <a:p>
                      <a:pPr algn="ctr"/>
                      <a:r>
                        <a:rPr kumimoji="1" lang="en-US" altLang="ja-JP" sz="2000" dirty="0">
                          <a:solidFill>
                            <a:sysClr val="windowText" lastClr="000000"/>
                          </a:solidFill>
                          <a:latin typeface="Meiryo UI" panose="020B0604030504040204" pitchFamily="50" charset="-128"/>
                          <a:ea typeface="Meiryo UI" panose="020B0604030504040204" pitchFamily="50" charset="-128"/>
                        </a:rPr>
                        <a:t>22,000</a:t>
                      </a:r>
                      <a:endParaRPr kumimoji="1" lang="ja-JP" altLang="en-US" sz="2000" dirty="0">
                        <a:solidFill>
                          <a:sysClr val="windowText" lastClr="000000"/>
                        </a:solidFill>
                        <a:latin typeface="Meiryo UI" panose="020B0604030504040204" pitchFamily="50" charset="-128"/>
                        <a:ea typeface="Meiryo UI" panose="020B0604030504040204" pitchFamily="50" charset="-128"/>
                      </a:endParaRPr>
                    </a:p>
                  </a:txBody>
                  <a:tcPr anchor="ctr"/>
                </a:tc>
                <a:tc>
                  <a:txBody>
                    <a:bodyPr/>
                    <a:lstStyle/>
                    <a:p>
                      <a:pPr algn="r"/>
                      <a:r>
                        <a:rPr kumimoji="1" lang="en-US" altLang="ja-JP" sz="2000" dirty="0">
                          <a:solidFill>
                            <a:sysClr val="windowText" lastClr="000000"/>
                          </a:solidFill>
                          <a:latin typeface="Meiryo UI" panose="020B0604030504040204" pitchFamily="50" charset="-128"/>
                          <a:ea typeface="Meiryo UI" panose="020B0604030504040204" pitchFamily="50" charset="-128"/>
                        </a:rPr>
                        <a:t>1,400</a:t>
                      </a:r>
                      <a:r>
                        <a:rPr kumimoji="1" lang="ja-JP" altLang="en-US" sz="2000" dirty="0">
                          <a:solidFill>
                            <a:sysClr val="windowText" lastClr="000000"/>
                          </a:solidFill>
                          <a:latin typeface="Meiryo UI" panose="020B0604030504040204" pitchFamily="50" charset="-128"/>
                          <a:ea typeface="Meiryo UI" panose="020B0604030504040204" pitchFamily="50" charset="-128"/>
                        </a:rPr>
                        <a:t>億</a:t>
                      </a:r>
                    </a:p>
                  </a:txBody>
                  <a:tcPr anchor="ctr"/>
                </a:tc>
                <a:extLst>
                  <a:ext uri="{0D108BD9-81ED-4DB2-BD59-A6C34878D82A}">
                    <a16:rowId xmlns:a16="http://schemas.microsoft.com/office/drawing/2014/main" val="10004"/>
                  </a:ext>
                </a:extLst>
              </a:tr>
            </a:tbl>
          </a:graphicData>
        </a:graphic>
      </p:graphicFrame>
      <p:sp>
        <p:nvSpPr>
          <p:cNvPr id="10" name="正方形/長方形 9"/>
          <p:cNvSpPr/>
          <p:nvPr/>
        </p:nvSpPr>
        <p:spPr>
          <a:xfrm>
            <a:off x="4609580" y="965139"/>
            <a:ext cx="7426325" cy="3139321"/>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★線虫は、長さ</a:t>
            </a:r>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ミリ。エサは大腸菌。</a:t>
            </a:r>
            <a:endParaRPr lang="en-US" altLang="ja-JP" dirty="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★線虫は、完全にリーバスエンジニアリングされ、全ての神経系が明らかになっている唯一の生物種。</a:t>
            </a:r>
            <a:endParaRPr lang="en-US" altLang="ja-JP" dirty="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★線虫の全細胞は、</a:t>
            </a:r>
            <a:r>
              <a:rPr lang="en-US" altLang="ja-JP" dirty="0">
                <a:latin typeface="Meiryo UI" panose="020B0604030504040204" pitchFamily="50" charset="-128"/>
                <a:ea typeface="Meiryo UI" panose="020B0604030504040204" pitchFamily="50" charset="-128"/>
              </a:rPr>
              <a:t>959</a:t>
            </a:r>
            <a:r>
              <a:rPr lang="ja-JP" altLang="en-US" dirty="0">
                <a:latin typeface="Meiryo UI" panose="020B0604030504040204" pitchFamily="50" charset="-128"/>
                <a:ea typeface="Meiryo UI" panose="020B0604030504040204" pitchFamily="50" charset="-128"/>
              </a:rPr>
              <a:t>個で、その内、ニューロンは</a:t>
            </a:r>
            <a:r>
              <a:rPr lang="en-US" altLang="ja-JP" dirty="0">
                <a:latin typeface="Meiryo UI" panose="020B0604030504040204" pitchFamily="50" charset="-128"/>
                <a:ea typeface="Meiryo UI" panose="020B0604030504040204" pitchFamily="50" charset="-128"/>
              </a:rPr>
              <a:t>302</a:t>
            </a:r>
            <a:r>
              <a:rPr lang="ja-JP" altLang="en-US" dirty="0">
                <a:latin typeface="Meiryo UI" panose="020B0604030504040204" pitchFamily="50" charset="-128"/>
                <a:ea typeface="Meiryo UI" panose="020B0604030504040204" pitchFamily="50" charset="-128"/>
              </a:rPr>
              <a:t>個。シナプスは</a:t>
            </a:r>
            <a:r>
              <a:rPr lang="en-US" altLang="ja-JP" dirty="0">
                <a:latin typeface="Meiryo UI" panose="020B0604030504040204" pitchFamily="50" charset="-128"/>
                <a:ea typeface="Meiryo UI" panose="020B0604030504040204" pitchFamily="50" charset="-128"/>
              </a:rPr>
              <a:t>7,000</a:t>
            </a:r>
            <a:r>
              <a:rPr lang="ja-JP" altLang="en-US" dirty="0" err="1">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しかし、線虫の神経系ネットワークは複雑怪奇で、基本的な運動行動の理解は全く進んでいない。</a:t>
            </a:r>
            <a:endParaRPr lang="en-US" altLang="ja-JP" dirty="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★線虫は、人の尿のにおいを嗅ぎ分け「がん」の有無を識別する。尿</a:t>
            </a:r>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滴で約</a:t>
            </a:r>
            <a:r>
              <a:rPr lang="en-US" altLang="ja-JP" dirty="0">
                <a:latin typeface="Meiryo UI" panose="020B0604030504040204" pitchFamily="50" charset="-128"/>
                <a:ea typeface="Meiryo UI" panose="020B0604030504040204" pitchFamily="50" charset="-128"/>
              </a:rPr>
              <a:t>95%</a:t>
            </a:r>
            <a:r>
              <a:rPr lang="ja-JP" altLang="en-US" dirty="0">
                <a:latin typeface="Meiryo UI" panose="020B0604030504040204" pitchFamily="50" charset="-128"/>
                <a:ea typeface="Meiryo UI" panose="020B0604030504040204" pitchFamily="50" charset="-128"/>
              </a:rPr>
              <a:t>の精度で検出できるが、勿論、基本原理は不明だ。</a:t>
            </a:r>
          </a:p>
        </p:txBody>
      </p:sp>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584" y="938942"/>
            <a:ext cx="4404996" cy="2939319"/>
          </a:xfrm>
          <a:prstGeom prst="rect">
            <a:avLst/>
          </a:prstGeom>
        </p:spPr>
      </p:pic>
      <p:sp>
        <p:nvSpPr>
          <p:cNvPr id="13" name="正方形/長方形 12"/>
          <p:cNvSpPr/>
          <p:nvPr/>
        </p:nvSpPr>
        <p:spPr>
          <a:xfrm>
            <a:off x="836075" y="911056"/>
            <a:ext cx="3142014" cy="276999"/>
          </a:xfrm>
          <a:prstGeom prst="rect">
            <a:avLst/>
          </a:prstGeom>
        </p:spPr>
        <p:txBody>
          <a:bodyPr wrap="none">
            <a:spAutoFit/>
          </a:bodyPr>
          <a:lstStyle/>
          <a:p>
            <a:r>
              <a:rPr lang="en-US" altLang="ja-JP" sz="1200" dirty="0"/>
              <a:t> Illustration:  Sinclair Stammers/Science Source </a:t>
            </a:r>
            <a:endParaRPr lang="ja-JP" altLang="en-US" sz="1200" dirty="0"/>
          </a:p>
        </p:txBody>
      </p:sp>
      <p:sp>
        <p:nvSpPr>
          <p:cNvPr id="14" name="正方形/長方形 13"/>
          <p:cNvSpPr/>
          <p:nvPr/>
        </p:nvSpPr>
        <p:spPr>
          <a:xfrm>
            <a:off x="387782" y="3827461"/>
            <a:ext cx="4038600" cy="230832"/>
          </a:xfrm>
          <a:prstGeom prst="rect">
            <a:avLst/>
          </a:prstGeom>
        </p:spPr>
        <p:txBody>
          <a:bodyPr wrap="square">
            <a:spAutoFit/>
          </a:bodyPr>
          <a:lstStyle/>
          <a:p>
            <a:r>
              <a:rPr lang="en-US" altLang="ja-JP" sz="900" dirty="0"/>
              <a:t>https://jp.wsj.com/articles/SB12090554170328684804804581079162859407644</a:t>
            </a:r>
            <a:endParaRPr lang="ja-JP" altLang="en-US" sz="900" dirty="0"/>
          </a:p>
        </p:txBody>
      </p:sp>
      <p:sp>
        <p:nvSpPr>
          <p:cNvPr id="15" name="テキスト ボックス 14"/>
          <p:cNvSpPr txBox="1"/>
          <p:nvPr/>
        </p:nvSpPr>
        <p:spPr>
          <a:xfrm>
            <a:off x="1412689" y="2732601"/>
            <a:ext cx="2565400" cy="369332"/>
          </a:xfrm>
          <a:prstGeom prst="rect">
            <a:avLst/>
          </a:prstGeom>
          <a:noFill/>
        </p:spPr>
        <p:txBody>
          <a:bodyPr wrap="square" rtlCol="0">
            <a:spAutoFit/>
          </a:bodyPr>
          <a:lstStyle/>
          <a:p>
            <a:pPr algn="ctr"/>
            <a:r>
              <a:rPr kumimoji="1" lang="ja-JP" altLang="en-US" dirty="0">
                <a:latin typeface="Meiryo UI" panose="020B0604030504040204" pitchFamily="50" charset="-128"/>
                <a:ea typeface="Meiryo UI" panose="020B0604030504040204" pitchFamily="50" charset="-128"/>
              </a:rPr>
              <a:t>線虫</a:t>
            </a:r>
            <a:r>
              <a:rPr kumimoji="1" lang="en-US" altLang="ja-JP" dirty="0" err="1">
                <a:latin typeface="Meiryo UI" panose="020B0604030504040204" pitchFamily="50" charset="-128"/>
                <a:ea typeface="Meiryo UI" panose="020B0604030504040204" pitchFamily="50" charset="-128"/>
              </a:rPr>
              <a:t>C.elegans</a:t>
            </a:r>
            <a:endParaRPr kumimoji="1" lang="ja-JP" altLang="en-US" dirty="0">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83165" y="595807"/>
            <a:ext cx="4741847" cy="369332"/>
          </a:xfrm>
          <a:prstGeom prst="rect">
            <a:avLst/>
          </a:prstGeom>
          <a:noFill/>
        </p:spPr>
        <p:txBody>
          <a:bodyPr wrap="square" rtlCol="0">
            <a:spAutoFit/>
          </a:bodyPr>
          <a:lstStyle/>
          <a:p>
            <a:pPr algn="ctr"/>
            <a:r>
              <a:rPr kumimoji="1" lang="ja-JP" altLang="en-US" dirty="0">
                <a:latin typeface="Meiryo UI" panose="020B0604030504040204" pitchFamily="50" charset="-128"/>
                <a:ea typeface="Meiryo UI" panose="020B0604030504040204" pitchFamily="50" charset="-128"/>
              </a:rPr>
              <a:t>脳の仕組みを解き明かすシンプルな実験動物。</a:t>
            </a:r>
          </a:p>
        </p:txBody>
      </p:sp>
      <p:sp>
        <p:nvSpPr>
          <p:cNvPr id="17" name="テキスト ボックス 16"/>
          <p:cNvSpPr txBox="1"/>
          <p:nvPr/>
        </p:nvSpPr>
        <p:spPr>
          <a:xfrm>
            <a:off x="83165" y="4423438"/>
            <a:ext cx="3652019" cy="2062103"/>
          </a:xfrm>
          <a:prstGeom prst="rect">
            <a:avLst/>
          </a:prstGeom>
          <a:noFill/>
        </p:spPr>
        <p:txBody>
          <a:bodyPr wrap="square" rtlCol="0">
            <a:spAutoFit/>
          </a:bodyPr>
          <a:lstStyle/>
          <a:p>
            <a:pPr algn="ctr"/>
            <a:r>
              <a:rPr kumimoji="1" lang="ja-JP" altLang="en-US" sz="1600" b="1" u="sng" dirty="0">
                <a:solidFill>
                  <a:srgbClr val="002060"/>
                </a:solidFill>
                <a:latin typeface="Meiryo UI" panose="020B0604030504040204" pitchFamily="50" charset="-128"/>
                <a:ea typeface="Meiryo UI" panose="020B0604030504040204" pitchFamily="50" charset="-128"/>
              </a:rPr>
              <a:t>線虫の研究で</a:t>
            </a:r>
            <a:r>
              <a:rPr kumimoji="1" lang="en-US" altLang="ja-JP" sz="1600" b="1" u="sng" dirty="0">
                <a:solidFill>
                  <a:srgbClr val="002060"/>
                </a:solidFill>
                <a:latin typeface="Meiryo UI" panose="020B0604030504040204" pitchFamily="50" charset="-128"/>
                <a:ea typeface="Meiryo UI" panose="020B0604030504040204" pitchFamily="50" charset="-128"/>
              </a:rPr>
              <a:t>3</a:t>
            </a:r>
            <a:r>
              <a:rPr kumimoji="1" lang="ja-JP" altLang="en-US" sz="1600" b="1" u="sng" dirty="0" err="1">
                <a:solidFill>
                  <a:srgbClr val="002060"/>
                </a:solidFill>
                <a:latin typeface="Meiryo UI" panose="020B0604030504040204" pitchFamily="50" charset="-128"/>
                <a:ea typeface="Meiryo UI" panose="020B0604030504040204" pitchFamily="50" charset="-128"/>
              </a:rPr>
              <a:t>つの</a:t>
            </a:r>
            <a:r>
              <a:rPr kumimoji="1" lang="ja-JP" altLang="en-US" sz="1600" b="1" u="sng" dirty="0">
                <a:solidFill>
                  <a:srgbClr val="002060"/>
                </a:solidFill>
                <a:latin typeface="Meiryo UI" panose="020B0604030504040204" pitchFamily="50" charset="-128"/>
                <a:ea typeface="Meiryo UI" panose="020B0604030504040204" pitchFamily="50" charset="-128"/>
              </a:rPr>
              <a:t>ノーベル賞受賞！</a:t>
            </a:r>
            <a:endParaRPr kumimoji="1" lang="en-US" altLang="ja-JP" sz="1600" b="1" u="sng" dirty="0">
              <a:solidFill>
                <a:srgbClr val="002060"/>
              </a:solidFill>
              <a:latin typeface="Meiryo UI" panose="020B0604030504040204" pitchFamily="50" charset="-128"/>
              <a:ea typeface="Meiryo UI" panose="020B0604030504040204" pitchFamily="50" charset="-128"/>
            </a:endParaRPr>
          </a:p>
          <a:p>
            <a:pPr algn="ctr"/>
            <a:endParaRPr lang="en-US" altLang="ja-JP" sz="1600" dirty="0">
              <a:solidFill>
                <a:srgbClr val="C00000"/>
              </a:solidFill>
              <a:latin typeface="Meiryo UI" panose="020B0604030504040204" pitchFamily="50" charset="-128"/>
              <a:ea typeface="Meiryo UI" panose="020B0604030504040204" pitchFamily="50" charset="-128"/>
            </a:endParaRPr>
          </a:p>
          <a:p>
            <a:r>
              <a:rPr kumimoji="1" lang="ja-JP" altLang="en-US" sz="1600" dirty="0">
                <a:solidFill>
                  <a:srgbClr val="002060"/>
                </a:solidFill>
                <a:latin typeface="Meiryo UI" panose="020B0604030504040204" pitchFamily="50" charset="-128"/>
                <a:ea typeface="Meiryo UI" panose="020B0604030504040204" pitchFamily="50" charset="-128"/>
              </a:rPr>
              <a:t>●</a:t>
            </a:r>
            <a:r>
              <a:rPr kumimoji="1" lang="en-US" altLang="ja-JP" sz="1600" dirty="0">
                <a:solidFill>
                  <a:srgbClr val="C00000"/>
                </a:solidFill>
                <a:latin typeface="Meiryo UI" panose="020B0604030504040204" pitchFamily="50" charset="-128"/>
                <a:ea typeface="Meiryo UI" panose="020B0604030504040204" pitchFamily="50" charset="-128"/>
              </a:rPr>
              <a:t>2002</a:t>
            </a:r>
            <a:r>
              <a:rPr kumimoji="1" lang="ja-JP" altLang="en-US" sz="1600" dirty="0">
                <a:solidFill>
                  <a:srgbClr val="C00000"/>
                </a:solidFill>
                <a:latin typeface="Meiryo UI" panose="020B0604030504040204" pitchFamily="50" charset="-128"/>
                <a:ea typeface="Meiryo UI" panose="020B0604030504040204" pitchFamily="50" charset="-128"/>
              </a:rPr>
              <a:t>年　ノーベル医学・生理学賞</a:t>
            </a:r>
            <a:endParaRPr kumimoji="1" lang="en-US" altLang="ja-JP" sz="1600" dirty="0">
              <a:solidFill>
                <a:srgbClr val="C00000"/>
              </a:solidFill>
              <a:latin typeface="Meiryo UI" panose="020B0604030504040204" pitchFamily="50" charset="-128"/>
              <a:ea typeface="Meiryo UI" panose="020B0604030504040204" pitchFamily="50" charset="-128"/>
            </a:endParaRPr>
          </a:p>
          <a:p>
            <a:r>
              <a:rPr lang="ja-JP" altLang="en-US" sz="1600" dirty="0">
                <a:solidFill>
                  <a:srgbClr val="C00000"/>
                </a:solidFill>
                <a:latin typeface="Meiryo UI" panose="020B0604030504040204" pitchFamily="50" charset="-128"/>
                <a:ea typeface="Meiryo UI" panose="020B0604030504040204" pitchFamily="50" charset="-128"/>
              </a:rPr>
              <a:t>　　　　　　　　→プログラム細胞死</a:t>
            </a:r>
            <a:endParaRPr lang="en-US" altLang="ja-JP" sz="1600" dirty="0">
              <a:solidFill>
                <a:srgbClr val="C00000"/>
              </a:solidFill>
              <a:latin typeface="Meiryo UI" panose="020B0604030504040204" pitchFamily="50" charset="-128"/>
              <a:ea typeface="Meiryo UI" panose="020B0604030504040204" pitchFamily="50" charset="-128"/>
            </a:endParaRPr>
          </a:p>
          <a:p>
            <a:r>
              <a:rPr kumimoji="1" lang="ja-JP" altLang="en-US" sz="1600" dirty="0">
                <a:solidFill>
                  <a:srgbClr val="002060"/>
                </a:solidFill>
                <a:latin typeface="Meiryo UI" panose="020B0604030504040204" pitchFamily="50" charset="-128"/>
                <a:ea typeface="Meiryo UI" panose="020B0604030504040204" pitchFamily="50" charset="-128"/>
              </a:rPr>
              <a:t>●</a:t>
            </a:r>
            <a:r>
              <a:rPr kumimoji="1" lang="en-US" altLang="ja-JP" sz="1600" dirty="0">
                <a:solidFill>
                  <a:srgbClr val="C00000"/>
                </a:solidFill>
                <a:latin typeface="Meiryo UI" panose="020B0604030504040204" pitchFamily="50" charset="-128"/>
                <a:ea typeface="Meiryo UI" panose="020B0604030504040204" pitchFamily="50" charset="-128"/>
              </a:rPr>
              <a:t>2006</a:t>
            </a:r>
            <a:r>
              <a:rPr kumimoji="1" lang="ja-JP" altLang="en-US" sz="1600" dirty="0">
                <a:solidFill>
                  <a:srgbClr val="C00000"/>
                </a:solidFill>
                <a:latin typeface="Meiryo UI" panose="020B0604030504040204" pitchFamily="50" charset="-128"/>
                <a:ea typeface="Meiryo UI" panose="020B0604030504040204" pitchFamily="50" charset="-128"/>
              </a:rPr>
              <a:t>年　ノーベル医学・生理学賞</a:t>
            </a:r>
            <a:endParaRPr kumimoji="1" lang="en-US" altLang="ja-JP" sz="1600" dirty="0">
              <a:solidFill>
                <a:srgbClr val="C00000"/>
              </a:solidFill>
              <a:latin typeface="Meiryo UI" panose="020B0604030504040204" pitchFamily="50" charset="-128"/>
              <a:ea typeface="Meiryo UI" panose="020B0604030504040204" pitchFamily="50" charset="-128"/>
            </a:endParaRPr>
          </a:p>
          <a:p>
            <a:r>
              <a:rPr lang="ja-JP" altLang="en-US" sz="1600" dirty="0">
                <a:solidFill>
                  <a:srgbClr val="C00000"/>
                </a:solidFill>
                <a:latin typeface="Meiryo UI" panose="020B0604030504040204" pitchFamily="50" charset="-128"/>
                <a:ea typeface="Meiryo UI" panose="020B0604030504040204" pitchFamily="50" charset="-128"/>
              </a:rPr>
              <a:t>　　　　　　　　→</a:t>
            </a:r>
            <a:r>
              <a:rPr lang="en-US" altLang="ja-JP" sz="1600" dirty="0">
                <a:solidFill>
                  <a:srgbClr val="C00000"/>
                </a:solidFill>
                <a:latin typeface="Meiryo UI" panose="020B0604030504040204" pitchFamily="50" charset="-128"/>
                <a:ea typeface="Meiryo UI" panose="020B0604030504040204" pitchFamily="50" charset="-128"/>
              </a:rPr>
              <a:t>RNA</a:t>
            </a:r>
            <a:r>
              <a:rPr lang="ja-JP" altLang="en-US" sz="1600" dirty="0">
                <a:solidFill>
                  <a:srgbClr val="C00000"/>
                </a:solidFill>
                <a:latin typeface="Meiryo UI" panose="020B0604030504040204" pitchFamily="50" charset="-128"/>
                <a:ea typeface="Meiryo UI" panose="020B0604030504040204" pitchFamily="50" charset="-128"/>
              </a:rPr>
              <a:t>干渉</a:t>
            </a:r>
            <a:endParaRPr lang="en-US" altLang="ja-JP" sz="1600" dirty="0">
              <a:solidFill>
                <a:srgbClr val="C00000"/>
              </a:solidFill>
              <a:latin typeface="Meiryo UI" panose="020B0604030504040204" pitchFamily="50" charset="-128"/>
              <a:ea typeface="Meiryo UI" panose="020B0604030504040204" pitchFamily="50" charset="-128"/>
            </a:endParaRPr>
          </a:p>
          <a:p>
            <a:r>
              <a:rPr lang="ja-JP" altLang="en-US" sz="1600" dirty="0">
                <a:solidFill>
                  <a:srgbClr val="002060"/>
                </a:solidFill>
                <a:latin typeface="Meiryo UI" panose="020B0604030504040204" pitchFamily="50" charset="-128"/>
                <a:ea typeface="Meiryo UI" panose="020B0604030504040204" pitchFamily="50" charset="-128"/>
              </a:rPr>
              <a:t>●</a:t>
            </a:r>
            <a:r>
              <a:rPr lang="en-US" altLang="ja-JP" sz="1600" dirty="0">
                <a:solidFill>
                  <a:srgbClr val="C00000"/>
                </a:solidFill>
                <a:latin typeface="Meiryo UI" panose="020B0604030504040204" pitchFamily="50" charset="-128"/>
                <a:ea typeface="Meiryo UI" panose="020B0604030504040204" pitchFamily="50" charset="-128"/>
              </a:rPr>
              <a:t>2008</a:t>
            </a:r>
            <a:r>
              <a:rPr lang="ja-JP" altLang="en-US" sz="1600" dirty="0">
                <a:solidFill>
                  <a:srgbClr val="C00000"/>
                </a:solidFill>
                <a:latin typeface="Meiryo UI" panose="020B0604030504040204" pitchFamily="50" charset="-128"/>
                <a:ea typeface="Meiryo UI" panose="020B0604030504040204" pitchFamily="50" charset="-128"/>
              </a:rPr>
              <a:t>年　ノーベル医学・生理学賞</a:t>
            </a:r>
            <a:endParaRPr lang="en-US" altLang="ja-JP" sz="1600" dirty="0">
              <a:solidFill>
                <a:srgbClr val="C00000"/>
              </a:solidFill>
              <a:latin typeface="Meiryo UI" panose="020B0604030504040204" pitchFamily="50" charset="-128"/>
              <a:ea typeface="Meiryo UI" panose="020B0604030504040204" pitchFamily="50" charset="-128"/>
            </a:endParaRPr>
          </a:p>
          <a:p>
            <a:r>
              <a:rPr kumimoji="1" lang="ja-JP" altLang="en-US" sz="1600" dirty="0">
                <a:solidFill>
                  <a:srgbClr val="C00000"/>
                </a:solidFill>
                <a:latin typeface="Meiryo UI" panose="020B0604030504040204" pitchFamily="50" charset="-128"/>
                <a:ea typeface="Meiryo UI" panose="020B0604030504040204" pitchFamily="50" charset="-128"/>
              </a:rPr>
              <a:t>　　　　　　　　→</a:t>
            </a:r>
            <a:r>
              <a:rPr kumimoji="1" lang="en-US" altLang="ja-JP" sz="1600" dirty="0">
                <a:solidFill>
                  <a:srgbClr val="C00000"/>
                </a:solidFill>
                <a:latin typeface="Meiryo UI" panose="020B0604030504040204" pitchFamily="50" charset="-128"/>
                <a:ea typeface="Meiryo UI" panose="020B0604030504040204" pitchFamily="50" charset="-128"/>
              </a:rPr>
              <a:t>GFP</a:t>
            </a:r>
            <a:r>
              <a:rPr kumimoji="1" lang="ja-JP" altLang="en-US" sz="1600" dirty="0">
                <a:solidFill>
                  <a:srgbClr val="C00000"/>
                </a:solidFill>
                <a:latin typeface="Meiryo UI" panose="020B0604030504040204" pitchFamily="50" charset="-128"/>
                <a:ea typeface="Meiryo UI" panose="020B0604030504040204" pitchFamily="50" charset="-128"/>
              </a:rPr>
              <a:t>の生体内反応</a:t>
            </a:r>
          </a:p>
        </p:txBody>
      </p:sp>
      <p:sp>
        <p:nvSpPr>
          <p:cNvPr id="18" name="下矢印 17"/>
          <p:cNvSpPr/>
          <p:nvPr/>
        </p:nvSpPr>
        <p:spPr>
          <a:xfrm>
            <a:off x="1412689" y="4058293"/>
            <a:ext cx="1152711" cy="365145"/>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p:cNvPicPr>
            <a:picLocks noChangeAspect="1"/>
          </p:cNvPicPr>
          <p:nvPr/>
        </p:nvPicPr>
        <p:blipFill>
          <a:blip r:embed="rId4"/>
          <a:stretch>
            <a:fillRect/>
          </a:stretch>
        </p:blipFill>
        <p:spPr>
          <a:xfrm>
            <a:off x="8083170" y="266700"/>
            <a:ext cx="4058349" cy="1066800"/>
          </a:xfrm>
          <a:prstGeom prst="rect">
            <a:avLst/>
          </a:prstGeom>
        </p:spPr>
      </p:pic>
      <p:sp>
        <p:nvSpPr>
          <p:cNvPr id="21" name="正方形/長方形 20"/>
          <p:cNvSpPr/>
          <p:nvPr/>
        </p:nvSpPr>
        <p:spPr>
          <a:xfrm>
            <a:off x="8004917" y="22770"/>
            <a:ext cx="4214854" cy="230832"/>
          </a:xfrm>
          <a:prstGeom prst="rect">
            <a:avLst/>
          </a:prstGeom>
        </p:spPr>
        <p:txBody>
          <a:bodyPr wrap="square">
            <a:spAutoFit/>
          </a:bodyPr>
          <a:lstStyle/>
          <a:p>
            <a:pPr algn="ctr"/>
            <a:r>
              <a:rPr lang="ja-JP" altLang="en-US" sz="900" dirty="0">
                <a:latin typeface="Meiryo UI" panose="020B0604030504040204" pitchFamily="50" charset="-128"/>
                <a:ea typeface="Meiryo UI" panose="020B0604030504040204" pitchFamily="50" charset="-128"/>
              </a:rPr>
              <a:t>（出典）桂勲、石原健著「実験医学</a:t>
            </a:r>
            <a:r>
              <a:rPr lang="en-US" altLang="ja-JP" sz="900" dirty="0">
                <a:latin typeface="Meiryo UI" panose="020B0604030504040204" pitchFamily="50" charset="-128"/>
                <a:ea typeface="Meiryo UI" panose="020B0604030504040204" pitchFamily="50" charset="-128"/>
              </a:rPr>
              <a:t>, Vol.16, No.1, 71-77, 1998</a:t>
            </a:r>
            <a:r>
              <a:rPr lang="ja-JP" altLang="en-US" sz="900" dirty="0">
                <a:latin typeface="Meiryo UI" panose="020B0604030504040204" pitchFamily="50" charset="-128"/>
                <a:ea typeface="Meiryo UI" panose="020B0604030504040204" pitchFamily="50" charset="-128"/>
              </a:rPr>
              <a:t>」（羊土社）</a:t>
            </a:r>
          </a:p>
        </p:txBody>
      </p:sp>
      <p:sp>
        <p:nvSpPr>
          <p:cNvPr id="22" name="正方形/長方形 21"/>
          <p:cNvSpPr/>
          <p:nvPr/>
        </p:nvSpPr>
        <p:spPr>
          <a:xfrm>
            <a:off x="1412689" y="6377819"/>
            <a:ext cx="2286203"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Green Fluorescent Protein(</a:t>
            </a:r>
            <a:r>
              <a:rPr lang="ja-JP" altLang="en-US" sz="800" dirty="0">
                <a:latin typeface="Meiryo UI" panose="020B0604030504040204" pitchFamily="50" charset="-128"/>
                <a:ea typeface="Meiryo UI" panose="020B0604030504040204" pitchFamily="50" charset="-128"/>
              </a:rPr>
              <a:t>緑色蛍光タンパク</a:t>
            </a:r>
            <a:r>
              <a:rPr lang="en-US" altLang="ja-JP" sz="800" dirty="0">
                <a:latin typeface="Meiryo UI" panose="020B0604030504040204" pitchFamily="50" charset="-128"/>
                <a:ea typeface="Meiryo UI" panose="020B0604030504040204" pitchFamily="50" charset="-128"/>
              </a:rPr>
              <a:t>)</a:t>
            </a:r>
            <a:endParaRPr lang="ja-JP" altLang="en-US" sz="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0345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下矢印 4"/>
          <p:cNvSpPr/>
          <p:nvPr/>
        </p:nvSpPr>
        <p:spPr>
          <a:xfrm rot="20139481">
            <a:off x="9113044" y="4106981"/>
            <a:ext cx="827347" cy="1081421"/>
          </a:xfrm>
          <a:prstGeom prst="downArrow">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214" name="下矢印 213"/>
          <p:cNvSpPr/>
          <p:nvPr/>
        </p:nvSpPr>
        <p:spPr>
          <a:xfrm rot="19231954">
            <a:off x="5332793" y="4878159"/>
            <a:ext cx="875014" cy="1008067"/>
          </a:xfrm>
          <a:prstGeom prst="downArrow">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213" name="下矢印 212"/>
          <p:cNvSpPr/>
          <p:nvPr/>
        </p:nvSpPr>
        <p:spPr>
          <a:xfrm>
            <a:off x="6361633" y="4800268"/>
            <a:ext cx="875014" cy="1008067"/>
          </a:xfrm>
          <a:prstGeom prst="downArrow">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212" name="下矢印 211"/>
          <p:cNvSpPr/>
          <p:nvPr/>
        </p:nvSpPr>
        <p:spPr>
          <a:xfrm rot="17514215">
            <a:off x="7581058" y="4205471"/>
            <a:ext cx="875014" cy="1458761"/>
          </a:xfrm>
          <a:prstGeom prst="downArrow">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92" name="object 9"/>
          <p:cNvSpPr txBox="1">
            <a:spLocks/>
          </p:cNvSpPr>
          <p:nvPr/>
        </p:nvSpPr>
        <p:spPr>
          <a:xfrm>
            <a:off x="3928224" y="8448"/>
            <a:ext cx="4389120" cy="505267"/>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3200" b="1" spc="-40" dirty="0">
                <a:latin typeface="Meiryo UI" panose="020B0604030504040204" pitchFamily="50" charset="-128"/>
                <a:ea typeface="Meiryo UI" panose="020B0604030504040204" pitchFamily="50" charset="-128"/>
              </a:rPr>
              <a:t>生物から俯瞰した脳機能</a:t>
            </a:r>
            <a:endParaRPr lang="ja-JP" altLang="en-US" sz="3200" b="1" dirty="0">
              <a:latin typeface="Meiryo UI" panose="020B0604030504040204" pitchFamily="50" charset="-128"/>
              <a:ea typeface="Meiryo UI" panose="020B0604030504040204" pitchFamily="50" charset="-128"/>
            </a:endParaRPr>
          </a:p>
        </p:txBody>
      </p:sp>
      <p:sp>
        <p:nvSpPr>
          <p:cNvPr id="103" name="object 5"/>
          <p:cNvSpPr/>
          <p:nvPr/>
        </p:nvSpPr>
        <p:spPr>
          <a:xfrm>
            <a:off x="5535167" y="5815802"/>
            <a:ext cx="2942488" cy="523240"/>
          </a:xfrm>
          <a:custGeom>
            <a:avLst/>
            <a:gdLst/>
            <a:ahLst/>
            <a:cxnLst/>
            <a:rect l="l" t="t" r="r" b="b"/>
            <a:pathLst>
              <a:path w="2245359" h="523239">
                <a:moveTo>
                  <a:pt x="0" y="0"/>
                </a:moveTo>
                <a:lnTo>
                  <a:pt x="2244852" y="0"/>
                </a:lnTo>
                <a:lnTo>
                  <a:pt x="2244852" y="522731"/>
                </a:lnTo>
                <a:lnTo>
                  <a:pt x="0" y="522731"/>
                </a:lnTo>
                <a:lnTo>
                  <a:pt x="0" y="0"/>
                </a:lnTo>
                <a:close/>
              </a:path>
            </a:pathLst>
          </a:custGeom>
          <a:ln w="9144">
            <a:solidFill>
              <a:srgbClr val="BE4B4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4" name="object 6"/>
          <p:cNvSpPr txBox="1"/>
          <p:nvPr/>
        </p:nvSpPr>
        <p:spPr>
          <a:xfrm>
            <a:off x="5834414" y="5865507"/>
            <a:ext cx="2367244" cy="443711"/>
          </a:xfrm>
          <a:prstGeom prst="rect">
            <a:avLst/>
          </a:prstGeom>
        </p:spPr>
        <p:txBody>
          <a:bodyPr vert="horz" wrap="square" lIns="0" tIns="12700" rIns="0" bIns="0" rtlCol="0">
            <a:spAutoFit/>
          </a:bodyPr>
          <a:lstStyle/>
          <a:p>
            <a:pPr marL="12700" marR="5080" indent="580390">
              <a:lnSpc>
                <a:spcPct val="100000"/>
              </a:lnSpc>
              <a:spcBef>
                <a:spcPts val="100"/>
              </a:spcBef>
            </a:pPr>
            <a:r>
              <a:rPr sz="1400" dirty="0">
                <a:latin typeface="Meiryo UI" panose="020B0604030504040204" pitchFamily="50" charset="-128"/>
                <a:ea typeface="Meiryo UI" panose="020B0604030504040204" pitchFamily="50" charset="-128"/>
                <a:cs typeface="Arial"/>
              </a:rPr>
              <a:t>Bioinspired  </a:t>
            </a:r>
            <a:r>
              <a:rPr sz="1400" spc="-5" dirty="0">
                <a:latin typeface="Meiryo UI" panose="020B0604030504040204" pitchFamily="50" charset="-128"/>
                <a:ea typeface="Meiryo UI" panose="020B0604030504040204" pitchFamily="50" charset="-128"/>
                <a:cs typeface="Arial"/>
              </a:rPr>
              <a:t>Circuit/architecture/device</a:t>
            </a:r>
            <a:endParaRPr sz="1400" dirty="0">
              <a:latin typeface="Meiryo UI" panose="020B0604030504040204" pitchFamily="50" charset="-128"/>
              <a:ea typeface="Meiryo UI" panose="020B0604030504040204" pitchFamily="50" charset="-128"/>
              <a:cs typeface="Arial"/>
            </a:endParaRPr>
          </a:p>
        </p:txBody>
      </p:sp>
      <p:sp>
        <p:nvSpPr>
          <p:cNvPr id="106" name="object 8"/>
          <p:cNvSpPr/>
          <p:nvPr/>
        </p:nvSpPr>
        <p:spPr>
          <a:xfrm>
            <a:off x="2994150" y="854455"/>
            <a:ext cx="8372349" cy="475488"/>
          </a:xfrm>
          <a:prstGeom prst="rect">
            <a:avLst/>
          </a:prstGeom>
          <a:blipFill>
            <a:blip r:embed="rId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8" name="object 10"/>
          <p:cNvSpPr/>
          <p:nvPr/>
        </p:nvSpPr>
        <p:spPr>
          <a:xfrm>
            <a:off x="739032" y="1594462"/>
            <a:ext cx="1183474" cy="815173"/>
          </a:xfrm>
          <a:prstGeom prst="rect">
            <a:avLst/>
          </a:prstGeom>
          <a:blipFill>
            <a:blip r:embed="rId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9" name="object 11"/>
          <p:cNvSpPr/>
          <p:nvPr/>
        </p:nvSpPr>
        <p:spPr>
          <a:xfrm>
            <a:off x="3209035" y="2235200"/>
            <a:ext cx="2465832" cy="4131564"/>
          </a:xfrm>
          <a:prstGeom prst="rect">
            <a:avLst/>
          </a:prstGeom>
          <a:blipFill>
            <a:blip r:embed="rId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0" name="object 12"/>
          <p:cNvSpPr/>
          <p:nvPr/>
        </p:nvSpPr>
        <p:spPr>
          <a:xfrm>
            <a:off x="3251707" y="2255011"/>
            <a:ext cx="2380488" cy="4046220"/>
          </a:xfrm>
          <a:prstGeom prst="rect">
            <a:avLst/>
          </a:prstGeom>
          <a:blipFill>
            <a:blip r:embed="rId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1" name="object 13"/>
          <p:cNvSpPr/>
          <p:nvPr/>
        </p:nvSpPr>
        <p:spPr>
          <a:xfrm>
            <a:off x="5338064" y="2593339"/>
            <a:ext cx="2772156" cy="2574036"/>
          </a:xfrm>
          <a:prstGeom prst="rect">
            <a:avLst/>
          </a:prstGeom>
          <a:blipFill>
            <a:blip r:embed="rId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2" name="object 14"/>
          <p:cNvSpPr/>
          <p:nvPr/>
        </p:nvSpPr>
        <p:spPr>
          <a:xfrm>
            <a:off x="5380735" y="2613151"/>
            <a:ext cx="2686812" cy="2488692"/>
          </a:xfrm>
          <a:prstGeom prst="rect">
            <a:avLst/>
          </a:prstGeom>
          <a:blipFill>
            <a:blip r:embed="rId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3" name="object 15"/>
          <p:cNvSpPr/>
          <p:nvPr/>
        </p:nvSpPr>
        <p:spPr>
          <a:xfrm>
            <a:off x="7936483" y="1358900"/>
            <a:ext cx="2414016" cy="3112008"/>
          </a:xfrm>
          <a:prstGeom prst="rect">
            <a:avLst/>
          </a:prstGeom>
          <a:blipFill>
            <a:blip r:embed="rId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4" name="object 16"/>
          <p:cNvSpPr/>
          <p:nvPr/>
        </p:nvSpPr>
        <p:spPr>
          <a:xfrm>
            <a:off x="7979156" y="1378711"/>
            <a:ext cx="2346959" cy="3026663"/>
          </a:xfrm>
          <a:prstGeom prst="rect">
            <a:avLst/>
          </a:prstGeom>
          <a:blipFill>
            <a:blip r:embed="rId1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5" name="object 17"/>
          <p:cNvSpPr txBox="1"/>
          <p:nvPr/>
        </p:nvSpPr>
        <p:spPr>
          <a:xfrm>
            <a:off x="3098317" y="986320"/>
            <a:ext cx="7174230" cy="228909"/>
          </a:xfrm>
          <a:prstGeom prst="rect">
            <a:avLst/>
          </a:prstGeom>
        </p:spPr>
        <p:txBody>
          <a:bodyPr vert="horz" wrap="square" lIns="0" tIns="13335" rIns="0" bIns="0" rtlCol="0">
            <a:spAutoFit/>
          </a:bodyPr>
          <a:lstStyle/>
          <a:p>
            <a:pPr marL="12700">
              <a:lnSpc>
                <a:spcPct val="100000"/>
              </a:lnSpc>
              <a:spcBef>
                <a:spcPts val="105"/>
              </a:spcBef>
              <a:tabLst>
                <a:tab pos="1170940" algn="l"/>
                <a:tab pos="2331085" algn="l"/>
                <a:tab pos="3846829" algn="l"/>
                <a:tab pos="5005070" algn="l"/>
                <a:tab pos="6186170" algn="l"/>
              </a:tabLst>
            </a:pPr>
            <a:r>
              <a:rPr sz="1400" dirty="0">
                <a:latin typeface="Meiryo UI" panose="020B0604030504040204" pitchFamily="50" charset="-128"/>
                <a:ea typeface="Meiryo UI" panose="020B0604030504040204" pitchFamily="50" charset="-128"/>
                <a:cs typeface="Noto Sans CJK JP Regular"/>
              </a:rPr>
              <a:t>分子	細胞	神経回路	器官	個体	</a:t>
            </a:r>
            <a:r>
              <a:rPr lang="ja-JP" altLang="en-US" sz="1400" dirty="0">
                <a:latin typeface="Meiryo UI" panose="020B0604030504040204" pitchFamily="50" charset="-128"/>
                <a:ea typeface="Meiryo UI" panose="020B0604030504040204" pitchFamily="50" charset="-128"/>
                <a:cs typeface="Noto Sans CJK JP Regular"/>
              </a:rPr>
              <a:t>　　　集団</a:t>
            </a:r>
            <a:endParaRPr sz="1400" dirty="0">
              <a:latin typeface="Meiryo UI" panose="020B0604030504040204" pitchFamily="50" charset="-128"/>
              <a:ea typeface="Meiryo UI" panose="020B0604030504040204" pitchFamily="50" charset="-128"/>
              <a:cs typeface="Noto Sans CJK JP Regular"/>
            </a:endParaRPr>
          </a:p>
        </p:txBody>
      </p:sp>
      <p:sp>
        <p:nvSpPr>
          <p:cNvPr id="117" name="object 19"/>
          <p:cNvSpPr txBox="1"/>
          <p:nvPr/>
        </p:nvSpPr>
        <p:spPr>
          <a:xfrm>
            <a:off x="1112612" y="1405332"/>
            <a:ext cx="739140" cy="228909"/>
          </a:xfrm>
          <a:prstGeom prst="rect">
            <a:avLst/>
          </a:prstGeom>
          <a:noFill/>
        </p:spPr>
        <p:txBody>
          <a:bodyPr vert="horz" wrap="square" lIns="0" tIns="13335" rIns="0" bIns="0" rtlCol="0">
            <a:spAutoFit/>
          </a:bodyPr>
          <a:lstStyle/>
          <a:p>
            <a:pPr marL="12700">
              <a:lnSpc>
                <a:spcPct val="100000"/>
              </a:lnSpc>
              <a:spcBef>
                <a:spcPts val="105"/>
              </a:spcBef>
            </a:pPr>
            <a:r>
              <a:rPr sz="1400" dirty="0">
                <a:latin typeface="Meiryo UI" panose="020B0604030504040204" pitchFamily="50" charset="-128"/>
                <a:ea typeface="Meiryo UI" panose="020B0604030504040204" pitchFamily="50" charset="-128"/>
                <a:cs typeface="Noto Sans CJK JP Regular"/>
              </a:rPr>
              <a:t>脊椎動物</a:t>
            </a:r>
          </a:p>
        </p:txBody>
      </p:sp>
      <p:sp>
        <p:nvSpPr>
          <p:cNvPr id="118" name="object 20"/>
          <p:cNvSpPr txBox="1"/>
          <p:nvPr/>
        </p:nvSpPr>
        <p:spPr>
          <a:xfrm>
            <a:off x="1116450" y="4061986"/>
            <a:ext cx="73914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Meiryo UI" panose="020B0604030504040204" pitchFamily="50" charset="-128"/>
                <a:ea typeface="Meiryo UI" panose="020B0604030504040204" pitchFamily="50" charset="-128"/>
                <a:cs typeface="Noto Sans CJK JP Regular"/>
              </a:rPr>
              <a:t>軟体動物</a:t>
            </a:r>
            <a:endParaRPr sz="1400">
              <a:latin typeface="Meiryo UI" panose="020B0604030504040204" pitchFamily="50" charset="-128"/>
              <a:ea typeface="Meiryo UI" panose="020B0604030504040204" pitchFamily="50" charset="-128"/>
              <a:cs typeface="Noto Sans CJK JP Regular"/>
            </a:endParaRPr>
          </a:p>
        </p:txBody>
      </p:sp>
      <p:sp>
        <p:nvSpPr>
          <p:cNvPr id="119" name="object 21"/>
          <p:cNvSpPr txBox="1"/>
          <p:nvPr/>
        </p:nvSpPr>
        <p:spPr>
          <a:xfrm>
            <a:off x="1699339" y="5762866"/>
            <a:ext cx="73914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Meiryo UI" panose="020B0604030504040204" pitchFamily="50" charset="-128"/>
                <a:ea typeface="Meiryo UI" panose="020B0604030504040204" pitchFamily="50" charset="-128"/>
                <a:cs typeface="Noto Sans CJK JP Regular"/>
              </a:rPr>
              <a:t>線形動物</a:t>
            </a:r>
            <a:endParaRPr sz="1400">
              <a:latin typeface="Meiryo UI" panose="020B0604030504040204" pitchFamily="50" charset="-128"/>
              <a:ea typeface="Meiryo UI" panose="020B0604030504040204" pitchFamily="50" charset="-128"/>
              <a:cs typeface="Noto Sans CJK JP Regular"/>
            </a:endParaRPr>
          </a:p>
        </p:txBody>
      </p:sp>
      <p:sp>
        <p:nvSpPr>
          <p:cNvPr id="120" name="object 22"/>
          <p:cNvSpPr/>
          <p:nvPr/>
        </p:nvSpPr>
        <p:spPr>
          <a:xfrm>
            <a:off x="6324942" y="1782573"/>
            <a:ext cx="1594016" cy="1253369"/>
          </a:xfrm>
          <a:prstGeom prst="rect">
            <a:avLst/>
          </a:prstGeom>
          <a:blipFill>
            <a:blip r:embed="rId1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1" name="object 23"/>
          <p:cNvSpPr/>
          <p:nvPr/>
        </p:nvSpPr>
        <p:spPr>
          <a:xfrm>
            <a:off x="1439255" y="6057754"/>
            <a:ext cx="1291802" cy="125628"/>
          </a:xfrm>
          <a:prstGeom prst="rect">
            <a:avLst/>
          </a:prstGeom>
          <a:blipFill>
            <a:blip r:embed="rId1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2" name="object 24"/>
          <p:cNvSpPr txBox="1"/>
          <p:nvPr/>
        </p:nvSpPr>
        <p:spPr>
          <a:xfrm>
            <a:off x="1955545" y="3410116"/>
            <a:ext cx="739140" cy="228909"/>
          </a:xfrm>
          <a:prstGeom prst="rect">
            <a:avLst/>
          </a:prstGeom>
        </p:spPr>
        <p:txBody>
          <a:bodyPr vert="horz" wrap="square" lIns="0" tIns="13335" rIns="0" bIns="0" rtlCol="0">
            <a:spAutoFit/>
          </a:bodyPr>
          <a:lstStyle/>
          <a:p>
            <a:pPr marL="12700">
              <a:lnSpc>
                <a:spcPct val="100000"/>
              </a:lnSpc>
              <a:spcBef>
                <a:spcPts val="105"/>
              </a:spcBef>
            </a:pPr>
            <a:r>
              <a:rPr sz="1400" dirty="0">
                <a:latin typeface="Meiryo UI" panose="020B0604030504040204" pitchFamily="50" charset="-128"/>
                <a:ea typeface="Meiryo UI" panose="020B0604030504040204" pitchFamily="50" charset="-128"/>
                <a:cs typeface="Noto Sans CJK JP Regular"/>
              </a:rPr>
              <a:t>節足動物</a:t>
            </a:r>
            <a:endParaRPr sz="1400">
              <a:latin typeface="Meiryo UI" panose="020B0604030504040204" pitchFamily="50" charset="-128"/>
              <a:ea typeface="Meiryo UI" panose="020B0604030504040204" pitchFamily="50" charset="-128"/>
              <a:cs typeface="Noto Sans CJK JP Regular"/>
            </a:endParaRPr>
          </a:p>
        </p:txBody>
      </p:sp>
      <p:sp>
        <p:nvSpPr>
          <p:cNvPr id="123" name="object 26"/>
          <p:cNvSpPr txBox="1"/>
          <p:nvPr/>
        </p:nvSpPr>
        <p:spPr>
          <a:xfrm>
            <a:off x="3109229" y="3676269"/>
            <a:ext cx="470534" cy="175048"/>
          </a:xfrm>
          <a:prstGeom prst="rect">
            <a:avLst/>
          </a:prstGeom>
        </p:spPr>
        <p:txBody>
          <a:bodyPr vert="horz" wrap="square" lIns="0" tIns="13335" rIns="0" bIns="0" rtlCol="0">
            <a:spAutoFit/>
          </a:bodyPr>
          <a:lstStyle/>
          <a:p>
            <a:pPr marL="12700">
              <a:lnSpc>
                <a:spcPct val="100000"/>
              </a:lnSpc>
              <a:spcBef>
                <a:spcPts val="105"/>
              </a:spcBef>
            </a:pPr>
            <a:r>
              <a:rPr lang="ja-JP" altLang="en-US" sz="1050" dirty="0">
                <a:latin typeface="Meiryo UI" panose="020B0604030504040204" pitchFamily="50" charset="-128"/>
                <a:ea typeface="Meiryo UI" panose="020B0604030504040204" pitchFamily="50" charset="-128"/>
                <a:cs typeface="Noto Sans CJK JP Regular"/>
              </a:rPr>
              <a:t>チャネル</a:t>
            </a:r>
            <a:endParaRPr sz="1050" dirty="0">
              <a:latin typeface="Meiryo UI" panose="020B0604030504040204" pitchFamily="50" charset="-128"/>
              <a:ea typeface="Meiryo UI" panose="020B0604030504040204" pitchFamily="50" charset="-128"/>
              <a:cs typeface="Noto Sans CJK JP Regular"/>
            </a:endParaRPr>
          </a:p>
        </p:txBody>
      </p:sp>
      <p:sp>
        <p:nvSpPr>
          <p:cNvPr id="124" name="object 27"/>
          <p:cNvSpPr/>
          <p:nvPr/>
        </p:nvSpPr>
        <p:spPr>
          <a:xfrm>
            <a:off x="2829558" y="2675573"/>
            <a:ext cx="1221157" cy="1054755"/>
          </a:xfrm>
          <a:prstGeom prst="rect">
            <a:avLst/>
          </a:prstGeom>
          <a:blipFill>
            <a:blip r:embed="rId1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6" name="object 29"/>
          <p:cNvSpPr/>
          <p:nvPr/>
        </p:nvSpPr>
        <p:spPr>
          <a:xfrm>
            <a:off x="9311131" y="3994149"/>
            <a:ext cx="1104900" cy="531498"/>
          </a:xfrm>
          <a:prstGeom prst="rect">
            <a:avLst/>
          </a:prstGeom>
          <a:no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0" name="object 33"/>
          <p:cNvSpPr/>
          <p:nvPr/>
        </p:nvSpPr>
        <p:spPr>
          <a:xfrm>
            <a:off x="5288486" y="2102116"/>
            <a:ext cx="948912" cy="1294371"/>
          </a:xfrm>
          <a:prstGeom prst="rect">
            <a:avLst/>
          </a:prstGeom>
          <a:blipFill>
            <a:blip r:embed="rId1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1" name="object 34"/>
          <p:cNvSpPr/>
          <p:nvPr/>
        </p:nvSpPr>
        <p:spPr>
          <a:xfrm>
            <a:off x="4395890" y="2061051"/>
            <a:ext cx="782627" cy="1344168"/>
          </a:xfrm>
          <a:prstGeom prst="rect">
            <a:avLst/>
          </a:prstGeom>
          <a:blipFill>
            <a:blip r:embed="rId1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2" name="object 35"/>
          <p:cNvSpPr txBox="1"/>
          <p:nvPr/>
        </p:nvSpPr>
        <p:spPr>
          <a:xfrm>
            <a:off x="4079515" y="2804619"/>
            <a:ext cx="574040" cy="175048"/>
          </a:xfrm>
          <a:prstGeom prst="rect">
            <a:avLst/>
          </a:prstGeom>
        </p:spPr>
        <p:txBody>
          <a:bodyPr vert="horz" wrap="square" lIns="0" tIns="13335" rIns="0" bIns="0" rtlCol="0">
            <a:spAutoFit/>
          </a:bodyPr>
          <a:lstStyle/>
          <a:p>
            <a:pPr marL="12700">
              <a:lnSpc>
                <a:spcPct val="100000"/>
              </a:lnSpc>
              <a:spcBef>
                <a:spcPts val="105"/>
              </a:spcBef>
            </a:pPr>
            <a:r>
              <a:rPr sz="1050" spc="-120" dirty="0">
                <a:latin typeface="Meiryo UI" panose="020B0604030504040204" pitchFamily="50" charset="-128"/>
                <a:ea typeface="Meiryo UI" panose="020B0604030504040204" pitchFamily="50" charset="-128"/>
                <a:cs typeface="Noto Sans CJK JP Regular"/>
              </a:rPr>
              <a:t>ニ</a:t>
            </a:r>
            <a:r>
              <a:rPr sz="1050" spc="-250" dirty="0">
                <a:latin typeface="Meiryo UI" panose="020B0604030504040204" pitchFamily="50" charset="-128"/>
                <a:ea typeface="Meiryo UI" panose="020B0604030504040204" pitchFamily="50" charset="-128"/>
                <a:cs typeface="Noto Sans CJK JP Regular"/>
              </a:rPr>
              <a:t>ュ</a:t>
            </a:r>
            <a:r>
              <a:rPr sz="1050" spc="-240" dirty="0">
                <a:latin typeface="Meiryo UI" panose="020B0604030504040204" pitchFamily="50" charset="-128"/>
                <a:ea typeface="Meiryo UI" panose="020B0604030504040204" pitchFamily="50" charset="-128"/>
                <a:cs typeface="Noto Sans CJK JP Regular"/>
              </a:rPr>
              <a:t>ー</a:t>
            </a:r>
            <a:r>
              <a:rPr sz="1050" spc="-204" dirty="0">
                <a:latin typeface="Meiryo UI" panose="020B0604030504040204" pitchFamily="50" charset="-128"/>
                <a:ea typeface="Meiryo UI" panose="020B0604030504040204" pitchFamily="50" charset="-128"/>
                <a:cs typeface="Noto Sans CJK JP Regular"/>
              </a:rPr>
              <a:t>ロ</a:t>
            </a:r>
            <a:r>
              <a:rPr sz="1050" spc="-140" dirty="0">
                <a:latin typeface="Meiryo UI" panose="020B0604030504040204" pitchFamily="50" charset="-128"/>
                <a:ea typeface="Meiryo UI" panose="020B0604030504040204" pitchFamily="50" charset="-128"/>
                <a:cs typeface="Noto Sans CJK JP Regular"/>
              </a:rPr>
              <a:t>ン</a:t>
            </a:r>
            <a:endParaRPr sz="1050" dirty="0">
              <a:latin typeface="Meiryo UI" panose="020B0604030504040204" pitchFamily="50" charset="-128"/>
              <a:ea typeface="Meiryo UI" panose="020B0604030504040204" pitchFamily="50" charset="-128"/>
              <a:cs typeface="Noto Sans CJK JP Regular"/>
            </a:endParaRPr>
          </a:p>
        </p:txBody>
      </p:sp>
      <p:sp>
        <p:nvSpPr>
          <p:cNvPr id="133" name="object 36"/>
          <p:cNvSpPr txBox="1"/>
          <p:nvPr/>
        </p:nvSpPr>
        <p:spPr>
          <a:xfrm>
            <a:off x="5178517" y="1909869"/>
            <a:ext cx="1323427" cy="175048"/>
          </a:xfrm>
          <a:prstGeom prst="rect">
            <a:avLst/>
          </a:prstGeom>
        </p:spPr>
        <p:txBody>
          <a:bodyPr vert="horz" wrap="square" lIns="0" tIns="13335" rIns="0" bIns="0" rtlCol="0">
            <a:spAutoFit/>
          </a:bodyPr>
          <a:lstStyle/>
          <a:p>
            <a:pPr marL="12700" marR="5080" indent="121285">
              <a:lnSpc>
                <a:spcPct val="100000"/>
              </a:lnSpc>
              <a:spcBef>
                <a:spcPts val="105"/>
              </a:spcBef>
            </a:pPr>
            <a:r>
              <a:rPr lang="ja-JP" altLang="en-US" sz="1050" dirty="0">
                <a:latin typeface="Meiryo UI" panose="020B0604030504040204" pitchFamily="50" charset="-128"/>
                <a:ea typeface="Meiryo UI" panose="020B0604030504040204" pitchFamily="50" charset="-128"/>
                <a:cs typeface="Noto Sans CJK JP Regular"/>
              </a:rPr>
              <a:t>機能的コネクトーム</a:t>
            </a:r>
            <a:endParaRPr sz="1050" dirty="0">
              <a:latin typeface="Meiryo UI" panose="020B0604030504040204" pitchFamily="50" charset="-128"/>
              <a:ea typeface="Meiryo UI" panose="020B0604030504040204" pitchFamily="50" charset="-128"/>
              <a:cs typeface="Noto Sans CJK JP Regular"/>
            </a:endParaRPr>
          </a:p>
        </p:txBody>
      </p:sp>
      <p:sp>
        <p:nvSpPr>
          <p:cNvPr id="134" name="object 37"/>
          <p:cNvSpPr/>
          <p:nvPr/>
        </p:nvSpPr>
        <p:spPr>
          <a:xfrm>
            <a:off x="5665723" y="3533647"/>
            <a:ext cx="1348739" cy="940307"/>
          </a:xfrm>
          <a:prstGeom prst="rect">
            <a:avLst/>
          </a:prstGeom>
          <a:blipFill>
            <a:blip r:embed="rId1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6" name="object 39"/>
          <p:cNvSpPr/>
          <p:nvPr/>
        </p:nvSpPr>
        <p:spPr>
          <a:xfrm>
            <a:off x="3056128" y="5512120"/>
            <a:ext cx="1850513" cy="1295017"/>
          </a:xfrm>
          <a:prstGeom prst="rect">
            <a:avLst/>
          </a:prstGeom>
          <a:blipFill>
            <a:blip r:embed="rId1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8" name="object 41"/>
          <p:cNvSpPr/>
          <p:nvPr/>
        </p:nvSpPr>
        <p:spPr>
          <a:xfrm>
            <a:off x="3966464" y="3538220"/>
            <a:ext cx="1312164" cy="973836"/>
          </a:xfrm>
          <a:prstGeom prst="rect">
            <a:avLst/>
          </a:prstGeom>
          <a:blipFill>
            <a:blip r:embed="rId1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9" name="object 42"/>
          <p:cNvSpPr txBox="1"/>
          <p:nvPr/>
        </p:nvSpPr>
        <p:spPr>
          <a:xfrm>
            <a:off x="4087469" y="4494593"/>
            <a:ext cx="997585" cy="175048"/>
          </a:xfrm>
          <a:prstGeom prst="rect">
            <a:avLst/>
          </a:prstGeom>
        </p:spPr>
        <p:txBody>
          <a:bodyPr vert="horz" wrap="square" lIns="0" tIns="13335" rIns="0" bIns="0" rtlCol="0">
            <a:spAutoFit/>
          </a:bodyPr>
          <a:lstStyle/>
          <a:p>
            <a:pPr marL="12700">
              <a:lnSpc>
                <a:spcPct val="100000"/>
              </a:lnSpc>
              <a:spcBef>
                <a:spcPts val="105"/>
              </a:spcBef>
            </a:pPr>
            <a:r>
              <a:rPr lang="ja-JP" altLang="en-US" sz="1050" dirty="0">
                <a:latin typeface="Meiryo UI" panose="020B0604030504040204" pitchFamily="50" charset="-128"/>
                <a:ea typeface="Meiryo UI" panose="020B0604030504040204" pitchFamily="50" charset="-128"/>
                <a:cs typeface="Noto Sans CJK JP Regular"/>
              </a:rPr>
              <a:t>コマンド・ニューロン</a:t>
            </a:r>
            <a:endParaRPr sz="1050" dirty="0">
              <a:latin typeface="Meiryo UI" panose="020B0604030504040204" pitchFamily="50" charset="-128"/>
              <a:ea typeface="Meiryo UI" panose="020B0604030504040204" pitchFamily="50" charset="-128"/>
              <a:cs typeface="Noto Sans CJK JP Regular"/>
            </a:endParaRPr>
          </a:p>
        </p:txBody>
      </p:sp>
      <p:sp>
        <p:nvSpPr>
          <p:cNvPr id="146" name="object 49"/>
          <p:cNvSpPr/>
          <p:nvPr/>
        </p:nvSpPr>
        <p:spPr>
          <a:xfrm>
            <a:off x="1135429" y="4316162"/>
            <a:ext cx="593648" cy="429651"/>
          </a:xfrm>
          <a:prstGeom prst="rect">
            <a:avLst/>
          </a:prstGeom>
          <a:blipFill>
            <a:blip r:embed="rId1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7" name="object 50"/>
          <p:cNvSpPr/>
          <p:nvPr/>
        </p:nvSpPr>
        <p:spPr>
          <a:xfrm>
            <a:off x="1377746" y="4641930"/>
            <a:ext cx="526234" cy="564245"/>
          </a:xfrm>
          <a:prstGeom prst="rect">
            <a:avLst/>
          </a:prstGeom>
          <a:blipFill>
            <a:blip r:embed="rId2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8" name="object 51"/>
          <p:cNvSpPr/>
          <p:nvPr/>
        </p:nvSpPr>
        <p:spPr>
          <a:xfrm>
            <a:off x="640129" y="2476691"/>
            <a:ext cx="807720" cy="4174235"/>
          </a:xfrm>
          <a:prstGeom prst="rect">
            <a:avLst/>
          </a:prstGeom>
          <a:blipFill>
            <a:blip r:embed="rId2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9" name="object 52"/>
          <p:cNvSpPr/>
          <p:nvPr/>
        </p:nvSpPr>
        <p:spPr>
          <a:xfrm>
            <a:off x="721090" y="2514791"/>
            <a:ext cx="650875" cy="4061460"/>
          </a:xfrm>
          <a:custGeom>
            <a:avLst/>
            <a:gdLst/>
            <a:ahLst/>
            <a:cxnLst/>
            <a:rect l="l" t="t" r="r" b="b"/>
            <a:pathLst>
              <a:path w="650875" h="4061459">
                <a:moveTo>
                  <a:pt x="650559" y="0"/>
                </a:moveTo>
                <a:lnTo>
                  <a:pt x="625664" y="46327"/>
                </a:lnTo>
                <a:lnTo>
                  <a:pt x="600800" y="92656"/>
                </a:lnTo>
                <a:lnTo>
                  <a:pt x="576002" y="138988"/>
                </a:lnTo>
                <a:lnTo>
                  <a:pt x="551300" y="185324"/>
                </a:lnTo>
                <a:lnTo>
                  <a:pt x="526727" y="231665"/>
                </a:lnTo>
                <a:lnTo>
                  <a:pt x="502316" y="278012"/>
                </a:lnTo>
                <a:lnTo>
                  <a:pt x="478098" y="324367"/>
                </a:lnTo>
                <a:lnTo>
                  <a:pt x="454107" y="370732"/>
                </a:lnTo>
                <a:lnTo>
                  <a:pt x="430374" y="417107"/>
                </a:lnTo>
                <a:lnTo>
                  <a:pt x="406932" y="463493"/>
                </a:lnTo>
                <a:lnTo>
                  <a:pt x="383813" y="509893"/>
                </a:lnTo>
                <a:lnTo>
                  <a:pt x="361049" y="556307"/>
                </a:lnTo>
                <a:lnTo>
                  <a:pt x="338672" y="602737"/>
                </a:lnTo>
                <a:lnTo>
                  <a:pt x="316716" y="649184"/>
                </a:lnTo>
                <a:lnTo>
                  <a:pt x="295212" y="695650"/>
                </a:lnTo>
                <a:lnTo>
                  <a:pt x="274193" y="742135"/>
                </a:lnTo>
                <a:lnTo>
                  <a:pt x="253690" y="788641"/>
                </a:lnTo>
                <a:lnTo>
                  <a:pt x="233737" y="835169"/>
                </a:lnTo>
                <a:lnTo>
                  <a:pt x="214365" y="881721"/>
                </a:lnTo>
                <a:lnTo>
                  <a:pt x="195606" y="928297"/>
                </a:lnTo>
                <a:lnTo>
                  <a:pt x="177494" y="974900"/>
                </a:lnTo>
                <a:lnTo>
                  <a:pt x="160060" y="1021531"/>
                </a:lnTo>
                <a:lnTo>
                  <a:pt x="143338" y="1068190"/>
                </a:lnTo>
                <a:lnTo>
                  <a:pt x="127358" y="1114879"/>
                </a:lnTo>
                <a:lnTo>
                  <a:pt x="112153" y="1161600"/>
                </a:lnTo>
                <a:lnTo>
                  <a:pt x="97756" y="1208354"/>
                </a:lnTo>
                <a:lnTo>
                  <a:pt x="84199" y="1255142"/>
                </a:lnTo>
                <a:lnTo>
                  <a:pt x="71514" y="1301965"/>
                </a:lnTo>
                <a:lnTo>
                  <a:pt x="59734" y="1348824"/>
                </a:lnTo>
                <a:lnTo>
                  <a:pt x="48890" y="1395722"/>
                </a:lnTo>
                <a:lnTo>
                  <a:pt x="39016" y="1442659"/>
                </a:lnTo>
                <a:lnTo>
                  <a:pt x="30143" y="1489637"/>
                </a:lnTo>
                <a:lnTo>
                  <a:pt x="22304" y="1536656"/>
                </a:lnTo>
                <a:lnTo>
                  <a:pt x="15531" y="1583719"/>
                </a:lnTo>
                <a:lnTo>
                  <a:pt x="9857" y="1630827"/>
                </a:lnTo>
                <a:lnTo>
                  <a:pt x="5313" y="1677980"/>
                </a:lnTo>
                <a:lnTo>
                  <a:pt x="1932" y="1725180"/>
                </a:lnTo>
                <a:lnTo>
                  <a:pt x="69" y="1772863"/>
                </a:lnTo>
                <a:lnTo>
                  <a:pt x="0" y="1821415"/>
                </a:lnTo>
                <a:lnTo>
                  <a:pt x="1636" y="1870762"/>
                </a:lnTo>
                <a:lnTo>
                  <a:pt x="4890" y="1920831"/>
                </a:lnTo>
                <a:lnTo>
                  <a:pt x="9675" y="1971547"/>
                </a:lnTo>
                <a:lnTo>
                  <a:pt x="15901" y="2022837"/>
                </a:lnTo>
                <a:lnTo>
                  <a:pt x="23482" y="2074628"/>
                </a:lnTo>
                <a:lnTo>
                  <a:pt x="32328" y="2126844"/>
                </a:lnTo>
                <a:lnTo>
                  <a:pt x="42353" y="2179413"/>
                </a:lnTo>
                <a:lnTo>
                  <a:pt x="53467" y="2232260"/>
                </a:lnTo>
                <a:lnTo>
                  <a:pt x="65584" y="2285312"/>
                </a:lnTo>
                <a:lnTo>
                  <a:pt x="78615" y="2338495"/>
                </a:lnTo>
                <a:lnTo>
                  <a:pt x="92472" y="2391735"/>
                </a:lnTo>
                <a:lnTo>
                  <a:pt x="107067" y="2444958"/>
                </a:lnTo>
                <a:lnTo>
                  <a:pt x="122313" y="2498090"/>
                </a:lnTo>
                <a:lnTo>
                  <a:pt x="138120" y="2551057"/>
                </a:lnTo>
                <a:lnTo>
                  <a:pt x="154403" y="2603786"/>
                </a:lnTo>
                <a:lnTo>
                  <a:pt x="171071" y="2656203"/>
                </a:lnTo>
                <a:lnTo>
                  <a:pt x="188038" y="2708234"/>
                </a:lnTo>
                <a:lnTo>
                  <a:pt x="205215" y="2759804"/>
                </a:lnTo>
                <a:lnTo>
                  <a:pt x="222515" y="2810841"/>
                </a:lnTo>
                <a:lnTo>
                  <a:pt x="239849" y="2861271"/>
                </a:lnTo>
                <a:lnTo>
                  <a:pt x="257129" y="2911019"/>
                </a:lnTo>
                <a:lnTo>
                  <a:pt x="274268" y="2960011"/>
                </a:lnTo>
                <a:lnTo>
                  <a:pt x="291178" y="3008175"/>
                </a:lnTo>
                <a:lnTo>
                  <a:pt x="307770" y="3055435"/>
                </a:lnTo>
                <a:lnTo>
                  <a:pt x="323956" y="3101719"/>
                </a:lnTo>
                <a:lnTo>
                  <a:pt x="339650" y="3146951"/>
                </a:lnTo>
                <a:lnTo>
                  <a:pt x="354762" y="3191060"/>
                </a:lnTo>
                <a:lnTo>
                  <a:pt x="369204" y="3233970"/>
                </a:lnTo>
                <a:lnTo>
                  <a:pt x="382890" y="3275608"/>
                </a:lnTo>
                <a:lnTo>
                  <a:pt x="395730" y="3315899"/>
                </a:lnTo>
                <a:lnTo>
                  <a:pt x="407636" y="3354771"/>
                </a:lnTo>
                <a:lnTo>
                  <a:pt x="418522" y="3392149"/>
                </a:lnTo>
                <a:lnTo>
                  <a:pt x="436877" y="3462129"/>
                </a:lnTo>
                <a:lnTo>
                  <a:pt x="464248" y="3593057"/>
                </a:lnTo>
                <a:lnTo>
                  <a:pt x="480154" y="3677192"/>
                </a:lnTo>
                <a:lnTo>
                  <a:pt x="492232" y="3748637"/>
                </a:lnTo>
                <a:lnTo>
                  <a:pt x="500822" y="3809044"/>
                </a:lnTo>
                <a:lnTo>
                  <a:pt x="506267" y="3860063"/>
                </a:lnTo>
                <a:lnTo>
                  <a:pt x="508907" y="3903344"/>
                </a:lnTo>
                <a:lnTo>
                  <a:pt x="509083" y="3940538"/>
                </a:lnTo>
                <a:lnTo>
                  <a:pt x="507136" y="3973296"/>
                </a:lnTo>
                <a:lnTo>
                  <a:pt x="503409" y="4003269"/>
                </a:lnTo>
                <a:lnTo>
                  <a:pt x="498241" y="4032106"/>
                </a:lnTo>
                <a:lnTo>
                  <a:pt x="491974" y="4061460"/>
                </a:lnTo>
              </a:path>
            </a:pathLst>
          </a:custGeom>
          <a:ln w="76199">
            <a:solidFill>
              <a:srgbClr val="E46C0A"/>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0" name="object 53"/>
          <p:cNvSpPr/>
          <p:nvPr/>
        </p:nvSpPr>
        <p:spPr>
          <a:xfrm>
            <a:off x="1135429" y="4052508"/>
            <a:ext cx="1330452" cy="2599944"/>
          </a:xfrm>
          <a:prstGeom prst="rect">
            <a:avLst/>
          </a:prstGeom>
          <a:blipFill>
            <a:blip r:embed="rId2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1" name="object 54"/>
          <p:cNvSpPr/>
          <p:nvPr/>
        </p:nvSpPr>
        <p:spPr>
          <a:xfrm>
            <a:off x="1216213" y="4078415"/>
            <a:ext cx="1169035" cy="2506980"/>
          </a:xfrm>
          <a:custGeom>
            <a:avLst/>
            <a:gdLst/>
            <a:ahLst/>
            <a:cxnLst/>
            <a:rect l="l" t="t" r="r" b="b"/>
            <a:pathLst>
              <a:path w="1169035" h="2506979">
                <a:moveTo>
                  <a:pt x="1099160" y="0"/>
                </a:moveTo>
                <a:lnTo>
                  <a:pt x="1108259" y="55865"/>
                </a:lnTo>
                <a:lnTo>
                  <a:pt x="1117219" y="111627"/>
                </a:lnTo>
                <a:lnTo>
                  <a:pt x="1125902" y="167183"/>
                </a:lnTo>
                <a:lnTo>
                  <a:pt x="1134168" y="222429"/>
                </a:lnTo>
                <a:lnTo>
                  <a:pt x="1141880" y="277263"/>
                </a:lnTo>
                <a:lnTo>
                  <a:pt x="1148898" y="331580"/>
                </a:lnTo>
                <a:lnTo>
                  <a:pt x="1155084" y="385279"/>
                </a:lnTo>
                <a:lnTo>
                  <a:pt x="1160299" y="438255"/>
                </a:lnTo>
                <a:lnTo>
                  <a:pt x="1164404" y="490405"/>
                </a:lnTo>
                <a:lnTo>
                  <a:pt x="1167261" y="541627"/>
                </a:lnTo>
                <a:lnTo>
                  <a:pt x="1168730" y="591817"/>
                </a:lnTo>
                <a:lnTo>
                  <a:pt x="1168674" y="640871"/>
                </a:lnTo>
                <a:lnTo>
                  <a:pt x="1166953" y="688687"/>
                </a:lnTo>
                <a:lnTo>
                  <a:pt x="1163429" y="735162"/>
                </a:lnTo>
                <a:lnTo>
                  <a:pt x="1157963" y="780192"/>
                </a:lnTo>
                <a:lnTo>
                  <a:pt x="1150417" y="823674"/>
                </a:lnTo>
                <a:lnTo>
                  <a:pt x="1140650" y="865505"/>
                </a:lnTo>
                <a:lnTo>
                  <a:pt x="1128526" y="905581"/>
                </a:lnTo>
                <a:lnTo>
                  <a:pt x="1113905" y="943800"/>
                </a:lnTo>
                <a:lnTo>
                  <a:pt x="1092256" y="986661"/>
                </a:lnTo>
                <a:lnTo>
                  <a:pt x="1065508" y="1026882"/>
                </a:lnTo>
                <a:lnTo>
                  <a:pt x="1034265" y="1064648"/>
                </a:lnTo>
                <a:lnTo>
                  <a:pt x="999134" y="1100142"/>
                </a:lnTo>
                <a:lnTo>
                  <a:pt x="960718" y="1133548"/>
                </a:lnTo>
                <a:lnTo>
                  <a:pt x="919622" y="1165050"/>
                </a:lnTo>
                <a:lnTo>
                  <a:pt x="876453" y="1194830"/>
                </a:lnTo>
                <a:lnTo>
                  <a:pt x="831814" y="1223073"/>
                </a:lnTo>
                <a:lnTo>
                  <a:pt x="786311" y="1249962"/>
                </a:lnTo>
                <a:lnTo>
                  <a:pt x="740549" y="1275682"/>
                </a:lnTo>
                <a:lnTo>
                  <a:pt x="695132" y="1300414"/>
                </a:lnTo>
                <a:lnTo>
                  <a:pt x="650667" y="1324344"/>
                </a:lnTo>
                <a:lnTo>
                  <a:pt x="607757" y="1347655"/>
                </a:lnTo>
                <a:lnTo>
                  <a:pt x="567008" y="1370529"/>
                </a:lnTo>
                <a:lnTo>
                  <a:pt x="529024" y="1393152"/>
                </a:lnTo>
                <a:lnTo>
                  <a:pt x="494412" y="1415707"/>
                </a:lnTo>
                <a:lnTo>
                  <a:pt x="450877" y="1442466"/>
                </a:lnTo>
                <a:lnTo>
                  <a:pt x="407752" y="1463464"/>
                </a:lnTo>
                <a:lnTo>
                  <a:pt x="365345" y="1480110"/>
                </a:lnTo>
                <a:lnTo>
                  <a:pt x="323962" y="1493812"/>
                </a:lnTo>
                <a:lnTo>
                  <a:pt x="283911" y="1505977"/>
                </a:lnTo>
                <a:lnTo>
                  <a:pt x="245500" y="1518015"/>
                </a:lnTo>
                <a:lnTo>
                  <a:pt x="209035" y="1531332"/>
                </a:lnTo>
                <a:lnTo>
                  <a:pt x="143173" y="1567440"/>
                </a:lnTo>
                <a:lnTo>
                  <a:pt x="114392" y="1593046"/>
                </a:lnTo>
                <a:lnTo>
                  <a:pt x="88786" y="1625565"/>
                </a:lnTo>
                <a:lnTo>
                  <a:pt x="66663" y="1666405"/>
                </a:lnTo>
                <a:lnTo>
                  <a:pt x="41708" y="1736480"/>
                </a:lnTo>
                <a:lnTo>
                  <a:pt x="31819" y="1775660"/>
                </a:lnTo>
                <a:lnTo>
                  <a:pt x="23507" y="1817361"/>
                </a:lnTo>
                <a:lnTo>
                  <a:pt x="16659" y="1861403"/>
                </a:lnTo>
                <a:lnTo>
                  <a:pt x="11161" y="1907607"/>
                </a:lnTo>
                <a:lnTo>
                  <a:pt x="6902" y="1955792"/>
                </a:lnTo>
                <a:lnTo>
                  <a:pt x="3769" y="2005778"/>
                </a:lnTo>
                <a:lnTo>
                  <a:pt x="1650" y="2057385"/>
                </a:lnTo>
                <a:lnTo>
                  <a:pt x="431" y="2110432"/>
                </a:lnTo>
                <a:lnTo>
                  <a:pt x="0" y="2164741"/>
                </a:lnTo>
                <a:lnTo>
                  <a:pt x="244" y="2220129"/>
                </a:lnTo>
                <a:lnTo>
                  <a:pt x="1051" y="2276419"/>
                </a:lnTo>
                <a:lnTo>
                  <a:pt x="2309" y="2333429"/>
                </a:lnTo>
                <a:lnTo>
                  <a:pt x="3905" y="2390979"/>
                </a:lnTo>
                <a:lnTo>
                  <a:pt x="5725" y="2448889"/>
                </a:lnTo>
                <a:lnTo>
                  <a:pt x="7659" y="2506980"/>
                </a:lnTo>
              </a:path>
            </a:pathLst>
          </a:custGeom>
          <a:ln w="76200">
            <a:solidFill>
              <a:srgbClr val="E46C0A"/>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2" name="object 55"/>
          <p:cNvSpPr/>
          <p:nvPr/>
        </p:nvSpPr>
        <p:spPr>
          <a:xfrm>
            <a:off x="1144574" y="5445444"/>
            <a:ext cx="1033272" cy="1210056"/>
          </a:xfrm>
          <a:prstGeom prst="rect">
            <a:avLst/>
          </a:prstGeom>
          <a:blipFill>
            <a:blip r:embed="rId2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3" name="object 56"/>
          <p:cNvSpPr/>
          <p:nvPr/>
        </p:nvSpPr>
        <p:spPr>
          <a:xfrm>
            <a:off x="1242239" y="5503559"/>
            <a:ext cx="856615" cy="1082040"/>
          </a:xfrm>
          <a:custGeom>
            <a:avLst/>
            <a:gdLst/>
            <a:ahLst/>
            <a:cxnLst/>
            <a:rect l="l" t="t" r="r" b="b"/>
            <a:pathLst>
              <a:path w="856615" h="1082040">
                <a:moveTo>
                  <a:pt x="25387" y="1081836"/>
                </a:moveTo>
                <a:lnTo>
                  <a:pt x="18491" y="1023806"/>
                </a:lnTo>
                <a:lnTo>
                  <a:pt x="12591" y="965722"/>
                </a:lnTo>
                <a:lnTo>
                  <a:pt x="7744" y="907796"/>
                </a:lnTo>
                <a:lnTo>
                  <a:pt x="4005" y="850239"/>
                </a:lnTo>
                <a:lnTo>
                  <a:pt x="1431" y="793264"/>
                </a:lnTo>
                <a:lnTo>
                  <a:pt x="77" y="737083"/>
                </a:lnTo>
                <a:lnTo>
                  <a:pt x="0" y="681908"/>
                </a:lnTo>
                <a:lnTo>
                  <a:pt x="1254" y="627951"/>
                </a:lnTo>
                <a:lnTo>
                  <a:pt x="3897" y="575424"/>
                </a:lnTo>
                <a:lnTo>
                  <a:pt x="7984" y="524539"/>
                </a:lnTo>
                <a:lnTo>
                  <a:pt x="13572" y="475508"/>
                </a:lnTo>
                <a:lnTo>
                  <a:pt x="20716" y="428543"/>
                </a:lnTo>
                <a:lnTo>
                  <a:pt x="29472" y="383856"/>
                </a:lnTo>
                <a:lnTo>
                  <a:pt x="39896" y="341659"/>
                </a:lnTo>
                <a:lnTo>
                  <a:pt x="52044" y="302164"/>
                </a:lnTo>
                <a:lnTo>
                  <a:pt x="65973" y="265584"/>
                </a:lnTo>
                <a:lnTo>
                  <a:pt x="107411" y="190338"/>
                </a:lnTo>
                <a:lnTo>
                  <a:pt x="136960" y="154698"/>
                </a:lnTo>
                <a:lnTo>
                  <a:pt x="170146" y="124590"/>
                </a:lnTo>
                <a:lnTo>
                  <a:pt x="206731" y="99392"/>
                </a:lnTo>
                <a:lnTo>
                  <a:pt x="246476" y="78482"/>
                </a:lnTo>
                <a:lnTo>
                  <a:pt x="289144" y="61239"/>
                </a:lnTo>
                <a:lnTo>
                  <a:pt x="334497" y="47042"/>
                </a:lnTo>
                <a:lnTo>
                  <a:pt x="382295" y="35270"/>
                </a:lnTo>
                <a:lnTo>
                  <a:pt x="432302" y="25301"/>
                </a:lnTo>
                <a:lnTo>
                  <a:pt x="484280" y="16513"/>
                </a:lnTo>
                <a:lnTo>
                  <a:pt x="537989" y="8287"/>
                </a:lnTo>
                <a:lnTo>
                  <a:pt x="593192" y="0"/>
                </a:lnTo>
                <a:lnTo>
                  <a:pt x="660450" y="3233"/>
                </a:lnTo>
                <a:lnTo>
                  <a:pt x="713135" y="15890"/>
                </a:lnTo>
                <a:lnTo>
                  <a:pt x="753214" y="35890"/>
                </a:lnTo>
                <a:lnTo>
                  <a:pt x="782657" y="61151"/>
                </a:lnTo>
                <a:lnTo>
                  <a:pt x="817512" y="119133"/>
                </a:lnTo>
                <a:lnTo>
                  <a:pt x="833453" y="173191"/>
                </a:lnTo>
                <a:lnTo>
                  <a:pt x="839254" y="193546"/>
                </a:lnTo>
                <a:lnTo>
                  <a:pt x="846233" y="206676"/>
                </a:lnTo>
                <a:lnTo>
                  <a:pt x="856361" y="210502"/>
                </a:lnTo>
              </a:path>
            </a:pathLst>
          </a:custGeom>
          <a:ln w="76200">
            <a:solidFill>
              <a:srgbClr val="E46C0A"/>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4" name="object 57"/>
          <p:cNvSpPr/>
          <p:nvPr/>
        </p:nvSpPr>
        <p:spPr>
          <a:xfrm>
            <a:off x="1080565" y="5157408"/>
            <a:ext cx="614172" cy="1493519"/>
          </a:xfrm>
          <a:prstGeom prst="rect">
            <a:avLst/>
          </a:prstGeom>
          <a:blipFill>
            <a:blip r:embed="rId2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5" name="object 58"/>
          <p:cNvSpPr/>
          <p:nvPr/>
        </p:nvSpPr>
        <p:spPr>
          <a:xfrm>
            <a:off x="1162874" y="5184839"/>
            <a:ext cx="450215" cy="1400810"/>
          </a:xfrm>
          <a:custGeom>
            <a:avLst/>
            <a:gdLst/>
            <a:ahLst/>
            <a:cxnLst/>
            <a:rect l="l" t="t" r="r" b="b"/>
            <a:pathLst>
              <a:path w="450215" h="1400809">
                <a:moveTo>
                  <a:pt x="1678" y="1400555"/>
                </a:moveTo>
                <a:lnTo>
                  <a:pt x="915" y="1344503"/>
                </a:lnTo>
                <a:lnTo>
                  <a:pt x="304" y="1288588"/>
                </a:lnTo>
                <a:lnTo>
                  <a:pt x="0" y="1232947"/>
                </a:lnTo>
                <a:lnTo>
                  <a:pt x="154" y="1177717"/>
                </a:lnTo>
                <a:lnTo>
                  <a:pt x="922" y="1123035"/>
                </a:lnTo>
                <a:lnTo>
                  <a:pt x="2454" y="1069038"/>
                </a:lnTo>
                <a:lnTo>
                  <a:pt x="4906" y="1015863"/>
                </a:lnTo>
                <a:lnTo>
                  <a:pt x="8429" y="963647"/>
                </a:lnTo>
                <a:lnTo>
                  <a:pt x="13176" y="912528"/>
                </a:lnTo>
                <a:lnTo>
                  <a:pt x="19302" y="862641"/>
                </a:lnTo>
                <a:lnTo>
                  <a:pt x="26958" y="814125"/>
                </a:lnTo>
                <a:lnTo>
                  <a:pt x="36299" y="767116"/>
                </a:lnTo>
                <a:lnTo>
                  <a:pt x="47476" y="721751"/>
                </a:lnTo>
                <a:lnTo>
                  <a:pt x="60644" y="678167"/>
                </a:lnTo>
                <a:lnTo>
                  <a:pt x="80030" y="629232"/>
                </a:lnTo>
                <a:lnTo>
                  <a:pt x="104355" y="581961"/>
                </a:lnTo>
                <a:lnTo>
                  <a:pt x="132622" y="536380"/>
                </a:lnTo>
                <a:lnTo>
                  <a:pt x="163832" y="492515"/>
                </a:lnTo>
                <a:lnTo>
                  <a:pt x="196987" y="450390"/>
                </a:lnTo>
                <a:lnTo>
                  <a:pt x="231089" y="410032"/>
                </a:lnTo>
                <a:lnTo>
                  <a:pt x="265141" y="371465"/>
                </a:lnTo>
                <a:lnTo>
                  <a:pt x="298143" y="334716"/>
                </a:lnTo>
                <a:lnTo>
                  <a:pt x="329098" y="299809"/>
                </a:lnTo>
                <a:lnTo>
                  <a:pt x="357007" y="266770"/>
                </a:lnTo>
                <a:lnTo>
                  <a:pt x="380872" y="235625"/>
                </a:lnTo>
                <a:lnTo>
                  <a:pt x="434933" y="133030"/>
                </a:lnTo>
                <a:lnTo>
                  <a:pt x="449444" y="78320"/>
                </a:lnTo>
                <a:lnTo>
                  <a:pt x="450136" y="36050"/>
                </a:lnTo>
                <a:lnTo>
                  <a:pt x="443918" y="0"/>
                </a:lnTo>
              </a:path>
            </a:pathLst>
          </a:custGeom>
          <a:ln w="76200">
            <a:solidFill>
              <a:srgbClr val="E46C0A"/>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6" name="object 59"/>
          <p:cNvSpPr/>
          <p:nvPr/>
        </p:nvSpPr>
        <p:spPr>
          <a:xfrm>
            <a:off x="792529" y="2932368"/>
            <a:ext cx="894588" cy="429767"/>
          </a:xfrm>
          <a:prstGeom prst="rect">
            <a:avLst/>
          </a:prstGeom>
          <a:blipFill>
            <a:blip r:embed="rId2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7" name="object 60"/>
          <p:cNvSpPr/>
          <p:nvPr/>
        </p:nvSpPr>
        <p:spPr>
          <a:xfrm>
            <a:off x="2127553" y="3653220"/>
            <a:ext cx="394716" cy="525780"/>
          </a:xfrm>
          <a:prstGeom prst="rect">
            <a:avLst/>
          </a:prstGeom>
          <a:blipFill>
            <a:blip r:embed="rId2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8" name="object 61"/>
          <p:cNvSpPr/>
          <p:nvPr/>
        </p:nvSpPr>
        <p:spPr>
          <a:xfrm>
            <a:off x="703466" y="2427240"/>
            <a:ext cx="983114" cy="444167"/>
          </a:xfrm>
          <a:prstGeom prst="rect">
            <a:avLst/>
          </a:prstGeom>
          <a:blipFill>
            <a:blip r:embed="rId2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9" name="object 62"/>
          <p:cNvSpPr/>
          <p:nvPr/>
        </p:nvSpPr>
        <p:spPr>
          <a:xfrm>
            <a:off x="1959914" y="1097471"/>
            <a:ext cx="495300" cy="1228343"/>
          </a:xfrm>
          <a:prstGeom prst="rect">
            <a:avLst/>
          </a:prstGeom>
          <a:blipFill>
            <a:blip r:embed="rId2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0" name="object 63"/>
          <p:cNvSpPr/>
          <p:nvPr/>
        </p:nvSpPr>
        <p:spPr>
          <a:xfrm>
            <a:off x="3234182" y="1634242"/>
            <a:ext cx="1147741" cy="958596"/>
          </a:xfrm>
          <a:prstGeom prst="rect">
            <a:avLst/>
          </a:prstGeom>
          <a:blipFill>
            <a:blip r:embed="rId2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1" name="object 64"/>
          <p:cNvSpPr txBox="1"/>
          <p:nvPr/>
        </p:nvSpPr>
        <p:spPr>
          <a:xfrm>
            <a:off x="3600235" y="1439527"/>
            <a:ext cx="491490" cy="175048"/>
          </a:xfrm>
          <a:prstGeom prst="rect">
            <a:avLst/>
          </a:prstGeom>
        </p:spPr>
        <p:txBody>
          <a:bodyPr vert="horz" wrap="square" lIns="0" tIns="13335" rIns="0" bIns="0" rtlCol="0">
            <a:spAutoFit/>
          </a:bodyPr>
          <a:lstStyle/>
          <a:p>
            <a:pPr marL="12700">
              <a:lnSpc>
                <a:spcPct val="100000"/>
              </a:lnSpc>
              <a:spcBef>
                <a:spcPts val="105"/>
              </a:spcBef>
            </a:pPr>
            <a:r>
              <a:rPr sz="1050" spc="-135" dirty="0">
                <a:latin typeface="Meiryo UI" panose="020B0604030504040204" pitchFamily="50" charset="-128"/>
                <a:ea typeface="Meiryo UI" panose="020B0604030504040204" pitchFamily="50" charset="-128"/>
                <a:cs typeface="Noto Sans CJK JP Regular"/>
              </a:rPr>
              <a:t>シ</a:t>
            </a:r>
            <a:r>
              <a:rPr sz="1050" spc="-145" dirty="0">
                <a:latin typeface="Meiryo UI" panose="020B0604030504040204" pitchFamily="50" charset="-128"/>
                <a:ea typeface="Meiryo UI" panose="020B0604030504040204" pitchFamily="50" charset="-128"/>
                <a:cs typeface="Noto Sans CJK JP Regular"/>
              </a:rPr>
              <a:t>ナプ</a:t>
            </a:r>
            <a:r>
              <a:rPr sz="1050" spc="-135" dirty="0">
                <a:latin typeface="Meiryo UI" panose="020B0604030504040204" pitchFamily="50" charset="-128"/>
                <a:ea typeface="Meiryo UI" panose="020B0604030504040204" pitchFamily="50" charset="-128"/>
                <a:cs typeface="Noto Sans CJK JP Regular"/>
              </a:rPr>
              <a:t>ス</a:t>
            </a:r>
            <a:endParaRPr sz="1050" dirty="0">
              <a:latin typeface="Meiryo UI" panose="020B0604030504040204" pitchFamily="50" charset="-128"/>
              <a:ea typeface="Meiryo UI" panose="020B0604030504040204" pitchFamily="50" charset="-128"/>
              <a:cs typeface="Noto Sans CJK JP Regular"/>
            </a:endParaRPr>
          </a:p>
        </p:txBody>
      </p:sp>
      <p:sp>
        <p:nvSpPr>
          <p:cNvPr id="162" name="object 65"/>
          <p:cNvSpPr/>
          <p:nvPr/>
        </p:nvSpPr>
        <p:spPr>
          <a:xfrm>
            <a:off x="8078216" y="2319019"/>
            <a:ext cx="861377" cy="828233"/>
          </a:xfrm>
          <a:prstGeom prst="rect">
            <a:avLst/>
          </a:prstGeom>
          <a:blipFill>
            <a:blip r:embed="rId3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3" name="object 66"/>
          <p:cNvSpPr/>
          <p:nvPr/>
        </p:nvSpPr>
        <p:spPr>
          <a:xfrm>
            <a:off x="3312667" y="4737608"/>
            <a:ext cx="2557272" cy="402336"/>
          </a:xfrm>
          <a:prstGeom prst="rect">
            <a:avLst/>
          </a:prstGeom>
          <a:blipFill>
            <a:blip r:embed="rId3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4" name="object 67"/>
          <p:cNvSpPr/>
          <p:nvPr/>
        </p:nvSpPr>
        <p:spPr>
          <a:xfrm>
            <a:off x="3302000" y="4734559"/>
            <a:ext cx="2558796" cy="458723"/>
          </a:xfrm>
          <a:prstGeom prst="rect">
            <a:avLst/>
          </a:prstGeom>
          <a:blipFill>
            <a:blip r:embed="rId3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5" name="object 68"/>
          <p:cNvSpPr/>
          <p:nvPr/>
        </p:nvSpPr>
        <p:spPr>
          <a:xfrm>
            <a:off x="3359911" y="4765040"/>
            <a:ext cx="2462784" cy="307848"/>
          </a:xfrm>
          <a:prstGeom prst="rect">
            <a:avLst/>
          </a:prstGeom>
          <a:blipFill>
            <a:blip r:embed="rId3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6" name="object 69"/>
          <p:cNvSpPr/>
          <p:nvPr/>
        </p:nvSpPr>
        <p:spPr>
          <a:xfrm>
            <a:off x="3359911" y="4765040"/>
            <a:ext cx="2463165" cy="307975"/>
          </a:xfrm>
          <a:custGeom>
            <a:avLst/>
            <a:gdLst/>
            <a:ahLst/>
            <a:cxnLst/>
            <a:rect l="l" t="t" r="r" b="b"/>
            <a:pathLst>
              <a:path w="2463165" h="307975">
                <a:moveTo>
                  <a:pt x="0" y="0"/>
                </a:moveTo>
                <a:lnTo>
                  <a:pt x="2462784" y="0"/>
                </a:lnTo>
                <a:lnTo>
                  <a:pt x="2462784" y="307848"/>
                </a:lnTo>
                <a:lnTo>
                  <a:pt x="0" y="307848"/>
                </a:lnTo>
                <a:lnTo>
                  <a:pt x="0" y="0"/>
                </a:lnTo>
                <a:close/>
              </a:path>
            </a:pathLst>
          </a:custGeom>
          <a:ln w="9144">
            <a:solidFill>
              <a:srgbClr val="98B954"/>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7" name="object 70"/>
          <p:cNvSpPr txBox="1"/>
          <p:nvPr/>
        </p:nvSpPr>
        <p:spPr>
          <a:xfrm>
            <a:off x="3337305" y="4790839"/>
            <a:ext cx="2667761" cy="228268"/>
          </a:xfrm>
          <a:prstGeom prst="rect">
            <a:avLst/>
          </a:prstGeom>
        </p:spPr>
        <p:txBody>
          <a:bodyPr vert="horz" wrap="square" lIns="0" tIns="12700" rIns="0" bIns="0" rtlCol="0">
            <a:spAutoFit/>
          </a:bodyPr>
          <a:lstStyle/>
          <a:p>
            <a:pPr marL="12700">
              <a:lnSpc>
                <a:spcPct val="100000"/>
              </a:lnSpc>
              <a:spcBef>
                <a:spcPts val="100"/>
              </a:spcBef>
            </a:pPr>
            <a:r>
              <a:rPr sz="1400" spc="-5" dirty="0">
                <a:latin typeface="Meiryo UI" panose="020B0604030504040204" pitchFamily="50" charset="-128"/>
                <a:ea typeface="Meiryo UI" panose="020B0604030504040204" pitchFamily="50" charset="-128"/>
                <a:cs typeface="Arial"/>
              </a:rPr>
              <a:t>Micro-Connectomic</a:t>
            </a:r>
            <a:r>
              <a:rPr sz="1400" spc="-75" dirty="0">
                <a:latin typeface="Meiryo UI" panose="020B0604030504040204" pitchFamily="50" charset="-128"/>
                <a:ea typeface="Meiryo UI" panose="020B0604030504040204" pitchFamily="50" charset="-128"/>
                <a:cs typeface="Arial"/>
              </a:rPr>
              <a:t> </a:t>
            </a:r>
            <a:r>
              <a:rPr sz="1400" spc="-5" dirty="0">
                <a:latin typeface="Meiryo UI" panose="020B0604030504040204" pitchFamily="50" charset="-128"/>
                <a:ea typeface="Meiryo UI" panose="020B0604030504040204" pitchFamily="50" charset="-128"/>
                <a:cs typeface="Arial"/>
              </a:rPr>
              <a:t>Methods</a:t>
            </a:r>
            <a:endParaRPr sz="1400" dirty="0">
              <a:latin typeface="Meiryo UI" panose="020B0604030504040204" pitchFamily="50" charset="-128"/>
              <a:ea typeface="Meiryo UI" panose="020B0604030504040204" pitchFamily="50" charset="-128"/>
              <a:cs typeface="Arial"/>
            </a:endParaRPr>
          </a:p>
        </p:txBody>
      </p:sp>
      <p:sp>
        <p:nvSpPr>
          <p:cNvPr id="171" name="object 74"/>
          <p:cNvSpPr txBox="1"/>
          <p:nvPr/>
        </p:nvSpPr>
        <p:spPr>
          <a:xfrm>
            <a:off x="4848858" y="1415287"/>
            <a:ext cx="2378965" cy="225703"/>
          </a:xfrm>
          <a:prstGeom prst="rect">
            <a:avLst/>
          </a:prstGeom>
          <a:ln w="9144">
            <a:solidFill>
              <a:srgbClr val="98B954"/>
            </a:solidFill>
          </a:ln>
        </p:spPr>
        <p:txBody>
          <a:bodyPr vert="horz" wrap="square" lIns="0" tIns="40640" rIns="0" bIns="0" rtlCol="0">
            <a:spAutoFit/>
          </a:bodyPr>
          <a:lstStyle/>
          <a:p>
            <a:pPr marL="91440">
              <a:lnSpc>
                <a:spcPct val="100000"/>
              </a:lnSpc>
              <a:spcBef>
                <a:spcPts val="320"/>
              </a:spcBef>
            </a:pPr>
            <a:r>
              <a:rPr sz="1200" spc="-5" dirty="0">
                <a:latin typeface="Meiryo UI" panose="020B0604030504040204" pitchFamily="50" charset="-128"/>
                <a:ea typeface="Meiryo UI" panose="020B0604030504040204" pitchFamily="50" charset="-128"/>
                <a:cs typeface="Arial"/>
              </a:rPr>
              <a:t>Meso-Connectomic</a:t>
            </a:r>
            <a:r>
              <a:rPr sz="1200" spc="-65" dirty="0">
                <a:latin typeface="Meiryo UI" panose="020B0604030504040204" pitchFamily="50" charset="-128"/>
                <a:ea typeface="Meiryo UI" panose="020B0604030504040204" pitchFamily="50" charset="-128"/>
                <a:cs typeface="Arial"/>
              </a:rPr>
              <a:t> </a:t>
            </a:r>
            <a:r>
              <a:rPr sz="1200" spc="-5" dirty="0">
                <a:latin typeface="Meiryo UI" panose="020B0604030504040204" pitchFamily="50" charset="-128"/>
                <a:ea typeface="Meiryo UI" panose="020B0604030504040204" pitchFamily="50" charset="-128"/>
                <a:cs typeface="Arial"/>
              </a:rPr>
              <a:t>Methods</a:t>
            </a:r>
            <a:endParaRPr sz="1200" dirty="0">
              <a:latin typeface="Meiryo UI" panose="020B0604030504040204" pitchFamily="50" charset="-128"/>
              <a:ea typeface="Meiryo UI" panose="020B0604030504040204" pitchFamily="50" charset="-128"/>
              <a:cs typeface="Arial"/>
            </a:endParaRPr>
          </a:p>
        </p:txBody>
      </p:sp>
      <p:sp>
        <p:nvSpPr>
          <p:cNvPr id="175" name="object 78"/>
          <p:cNvSpPr txBox="1"/>
          <p:nvPr/>
        </p:nvSpPr>
        <p:spPr>
          <a:xfrm>
            <a:off x="7587488" y="1415607"/>
            <a:ext cx="3363265" cy="255839"/>
          </a:xfrm>
          <a:prstGeom prst="rect">
            <a:avLst/>
          </a:prstGeom>
          <a:ln w="9144">
            <a:solidFill>
              <a:srgbClr val="98B954"/>
            </a:solidFill>
          </a:ln>
        </p:spPr>
        <p:txBody>
          <a:bodyPr vert="horz" wrap="square" lIns="0" tIns="40005" rIns="0" bIns="0" rtlCol="0">
            <a:spAutoFit/>
          </a:bodyPr>
          <a:lstStyle/>
          <a:p>
            <a:pPr marL="90805" algn="ctr">
              <a:lnSpc>
                <a:spcPct val="100000"/>
              </a:lnSpc>
              <a:spcBef>
                <a:spcPts val="315"/>
              </a:spcBef>
            </a:pPr>
            <a:r>
              <a:rPr sz="1400" spc="-5" dirty="0">
                <a:latin typeface="Meiryo UI" panose="020B0604030504040204" pitchFamily="50" charset="-128"/>
                <a:ea typeface="Meiryo UI" panose="020B0604030504040204" pitchFamily="50" charset="-128"/>
                <a:cs typeface="Arial"/>
              </a:rPr>
              <a:t>Macro-Connectomic</a:t>
            </a:r>
            <a:r>
              <a:rPr sz="1400" spc="-50" dirty="0">
                <a:latin typeface="Meiryo UI" panose="020B0604030504040204" pitchFamily="50" charset="-128"/>
                <a:ea typeface="Meiryo UI" panose="020B0604030504040204" pitchFamily="50" charset="-128"/>
                <a:cs typeface="Arial"/>
              </a:rPr>
              <a:t> </a:t>
            </a:r>
            <a:r>
              <a:rPr sz="1400" spc="-5" dirty="0">
                <a:latin typeface="Meiryo UI" panose="020B0604030504040204" pitchFamily="50" charset="-128"/>
                <a:ea typeface="Meiryo UI" panose="020B0604030504040204" pitchFamily="50" charset="-128"/>
                <a:cs typeface="Arial"/>
              </a:rPr>
              <a:t>Methods</a:t>
            </a:r>
            <a:endParaRPr sz="1400" dirty="0">
              <a:latin typeface="Meiryo UI" panose="020B0604030504040204" pitchFamily="50" charset="-128"/>
              <a:ea typeface="Meiryo UI" panose="020B0604030504040204" pitchFamily="50" charset="-128"/>
              <a:cs typeface="Arial"/>
            </a:endParaRPr>
          </a:p>
        </p:txBody>
      </p:sp>
      <p:sp>
        <p:nvSpPr>
          <p:cNvPr id="191" name="object 94"/>
          <p:cNvSpPr/>
          <p:nvPr/>
        </p:nvSpPr>
        <p:spPr>
          <a:xfrm>
            <a:off x="7436611" y="3513835"/>
            <a:ext cx="1414271" cy="1109471"/>
          </a:xfrm>
          <a:prstGeom prst="rect">
            <a:avLst/>
          </a:prstGeom>
          <a:blipFill>
            <a:blip r:embed="rId3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2" name="object 95"/>
          <p:cNvSpPr/>
          <p:nvPr/>
        </p:nvSpPr>
        <p:spPr>
          <a:xfrm>
            <a:off x="7976107" y="3766820"/>
            <a:ext cx="348996" cy="461771"/>
          </a:xfrm>
          <a:prstGeom prst="rect">
            <a:avLst/>
          </a:prstGeom>
          <a:blipFill>
            <a:blip r:embed="rId3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grpSp>
        <p:nvGrpSpPr>
          <p:cNvPr id="6" name="グループ化 5"/>
          <p:cNvGrpSpPr/>
          <p:nvPr/>
        </p:nvGrpSpPr>
        <p:grpSpPr>
          <a:xfrm>
            <a:off x="8740406" y="5158552"/>
            <a:ext cx="2255520" cy="1534667"/>
            <a:chOff x="8785352" y="4614164"/>
            <a:chExt cx="2255520" cy="1534667"/>
          </a:xfrm>
        </p:grpSpPr>
        <p:sp>
          <p:nvSpPr>
            <p:cNvPr id="140" name="object 43"/>
            <p:cNvSpPr/>
            <p:nvPr/>
          </p:nvSpPr>
          <p:spPr>
            <a:xfrm>
              <a:off x="8785352" y="5335015"/>
              <a:ext cx="2255520" cy="382524"/>
            </a:xfrm>
            <a:prstGeom prst="rect">
              <a:avLst/>
            </a:prstGeom>
            <a:blipFill>
              <a:blip r:embed="rId3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1" name="object 44"/>
            <p:cNvSpPr/>
            <p:nvPr/>
          </p:nvSpPr>
          <p:spPr>
            <a:xfrm>
              <a:off x="9234931" y="5650484"/>
              <a:ext cx="1354835" cy="131063"/>
            </a:xfrm>
            <a:prstGeom prst="rect">
              <a:avLst/>
            </a:prstGeom>
            <a:blipFill>
              <a:blip r:embed="rId3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2" name="object 45"/>
            <p:cNvSpPr/>
            <p:nvPr/>
          </p:nvSpPr>
          <p:spPr>
            <a:xfrm>
              <a:off x="9234931" y="5322823"/>
              <a:ext cx="1354835" cy="39624"/>
            </a:xfrm>
            <a:prstGeom prst="rect">
              <a:avLst/>
            </a:prstGeom>
            <a:blipFill>
              <a:blip r:embed="rId3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3" name="object 46"/>
            <p:cNvSpPr/>
            <p:nvPr/>
          </p:nvSpPr>
          <p:spPr>
            <a:xfrm>
              <a:off x="8832595" y="5362447"/>
              <a:ext cx="2161031" cy="288035"/>
            </a:xfrm>
            <a:prstGeom prst="rect">
              <a:avLst/>
            </a:prstGeom>
            <a:blipFill>
              <a:blip r:embed="rId3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4" name="object 47"/>
            <p:cNvSpPr/>
            <p:nvPr/>
          </p:nvSpPr>
          <p:spPr>
            <a:xfrm>
              <a:off x="8832595" y="5362447"/>
              <a:ext cx="2161540" cy="288290"/>
            </a:xfrm>
            <a:custGeom>
              <a:avLst/>
              <a:gdLst/>
              <a:ahLst/>
              <a:cxnLst/>
              <a:rect l="l" t="t" r="r" b="b"/>
              <a:pathLst>
                <a:path w="2161540" h="288289">
                  <a:moveTo>
                    <a:pt x="0" y="0"/>
                  </a:moveTo>
                  <a:lnTo>
                    <a:pt x="2161031" y="0"/>
                  </a:lnTo>
                  <a:lnTo>
                    <a:pt x="2161031" y="288035"/>
                  </a:lnTo>
                  <a:lnTo>
                    <a:pt x="0" y="288035"/>
                  </a:lnTo>
                  <a:lnTo>
                    <a:pt x="0" y="0"/>
                  </a:lnTo>
                  <a:close/>
                </a:path>
              </a:pathLst>
            </a:custGeom>
            <a:ln w="9144">
              <a:solidFill>
                <a:srgbClr val="BE4B4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5" name="object 48"/>
            <p:cNvSpPr txBox="1"/>
            <p:nvPr/>
          </p:nvSpPr>
          <p:spPr>
            <a:xfrm>
              <a:off x="9372307" y="5392096"/>
              <a:ext cx="1082040" cy="228268"/>
            </a:xfrm>
            <a:prstGeom prst="rect">
              <a:avLst/>
            </a:prstGeom>
          </p:spPr>
          <p:txBody>
            <a:bodyPr vert="horz" wrap="square" lIns="0" tIns="12700" rIns="0" bIns="0" rtlCol="0">
              <a:spAutoFit/>
            </a:bodyPr>
            <a:lstStyle/>
            <a:p>
              <a:pPr marL="12700">
                <a:lnSpc>
                  <a:spcPct val="100000"/>
                </a:lnSpc>
                <a:spcBef>
                  <a:spcPts val="100"/>
                </a:spcBef>
              </a:pPr>
              <a:r>
                <a:rPr sz="1400" spc="-85" dirty="0">
                  <a:latin typeface="Meiryo UI" panose="020B0604030504040204" pitchFamily="50" charset="-128"/>
                  <a:ea typeface="Meiryo UI" panose="020B0604030504040204" pitchFamily="50" charset="-128"/>
                  <a:cs typeface="Noto Sans CJK JP Regular"/>
                </a:rPr>
                <a:t>バ</a:t>
              </a:r>
              <a:r>
                <a:rPr sz="1400" spc="-300" dirty="0">
                  <a:latin typeface="Meiryo UI" panose="020B0604030504040204" pitchFamily="50" charset="-128"/>
                  <a:ea typeface="Meiryo UI" panose="020B0604030504040204" pitchFamily="50" charset="-128"/>
                  <a:cs typeface="Noto Sans CJK JP Regular"/>
                </a:rPr>
                <a:t>イ</a:t>
              </a:r>
              <a:r>
                <a:rPr sz="1400" spc="-229" dirty="0">
                  <a:latin typeface="Meiryo UI" panose="020B0604030504040204" pitchFamily="50" charset="-128"/>
                  <a:ea typeface="Meiryo UI" panose="020B0604030504040204" pitchFamily="50" charset="-128"/>
                  <a:cs typeface="Noto Sans CJK JP Regular"/>
                </a:rPr>
                <a:t>オ</a:t>
              </a:r>
              <a:r>
                <a:rPr sz="1400" spc="-215" dirty="0">
                  <a:latin typeface="Meiryo UI" panose="020B0604030504040204" pitchFamily="50" charset="-128"/>
                  <a:ea typeface="Meiryo UI" panose="020B0604030504040204" pitchFamily="50" charset="-128"/>
                  <a:cs typeface="Noto Sans CJK JP Regular"/>
                </a:rPr>
                <a:t>マー</a:t>
              </a:r>
              <a:r>
                <a:rPr sz="1400" spc="-250" dirty="0">
                  <a:latin typeface="Meiryo UI" panose="020B0604030504040204" pitchFamily="50" charset="-128"/>
                  <a:ea typeface="Meiryo UI" panose="020B0604030504040204" pitchFamily="50" charset="-128"/>
                  <a:cs typeface="Noto Sans CJK JP Regular"/>
                </a:rPr>
                <a:t>カ</a:t>
              </a:r>
              <a:r>
                <a:rPr sz="1400" spc="-210" dirty="0">
                  <a:latin typeface="Meiryo UI" panose="020B0604030504040204" pitchFamily="50" charset="-128"/>
                  <a:ea typeface="Meiryo UI" panose="020B0604030504040204" pitchFamily="50" charset="-128"/>
                  <a:cs typeface="Noto Sans CJK JP Regular"/>
                </a:rPr>
                <a:t>ー</a:t>
              </a:r>
              <a:endParaRPr sz="1400" dirty="0">
                <a:latin typeface="Meiryo UI" panose="020B0604030504040204" pitchFamily="50" charset="-128"/>
                <a:ea typeface="Meiryo UI" panose="020B0604030504040204" pitchFamily="50" charset="-128"/>
                <a:cs typeface="Noto Sans CJK JP Regular"/>
              </a:endParaRPr>
            </a:p>
          </p:txBody>
        </p:sp>
        <p:sp>
          <p:nvSpPr>
            <p:cNvPr id="177" name="object 80"/>
            <p:cNvSpPr/>
            <p:nvPr/>
          </p:nvSpPr>
          <p:spPr>
            <a:xfrm>
              <a:off x="8785352" y="4979923"/>
              <a:ext cx="2255520" cy="382523"/>
            </a:xfrm>
            <a:prstGeom prst="rect">
              <a:avLst/>
            </a:prstGeom>
            <a:blipFill>
              <a:blip r:embed="rId3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8" name="object 81"/>
            <p:cNvSpPr/>
            <p:nvPr/>
          </p:nvSpPr>
          <p:spPr>
            <a:xfrm>
              <a:off x="9163304" y="5295391"/>
              <a:ext cx="1496568" cy="143256"/>
            </a:xfrm>
            <a:prstGeom prst="rect">
              <a:avLst/>
            </a:prstGeom>
            <a:blipFill>
              <a:blip r:embed="rId4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9" name="object 82"/>
            <p:cNvSpPr/>
            <p:nvPr/>
          </p:nvSpPr>
          <p:spPr>
            <a:xfrm>
              <a:off x="9163304" y="4967732"/>
              <a:ext cx="1496568" cy="39624"/>
            </a:xfrm>
            <a:prstGeom prst="rect">
              <a:avLst/>
            </a:prstGeom>
            <a:blipFill>
              <a:blip r:embed="rId4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0" name="object 83"/>
            <p:cNvSpPr/>
            <p:nvPr/>
          </p:nvSpPr>
          <p:spPr>
            <a:xfrm>
              <a:off x="8832595" y="5007355"/>
              <a:ext cx="2161031" cy="288036"/>
            </a:xfrm>
            <a:prstGeom prst="rect">
              <a:avLst/>
            </a:prstGeom>
            <a:blipFill>
              <a:blip r:embed="rId4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1" name="object 84"/>
            <p:cNvSpPr/>
            <p:nvPr/>
          </p:nvSpPr>
          <p:spPr>
            <a:xfrm>
              <a:off x="8832595" y="5007355"/>
              <a:ext cx="2161540" cy="288290"/>
            </a:xfrm>
            <a:custGeom>
              <a:avLst/>
              <a:gdLst/>
              <a:ahLst/>
              <a:cxnLst/>
              <a:rect l="l" t="t" r="r" b="b"/>
              <a:pathLst>
                <a:path w="2161540" h="288289">
                  <a:moveTo>
                    <a:pt x="0" y="0"/>
                  </a:moveTo>
                  <a:lnTo>
                    <a:pt x="2161031" y="0"/>
                  </a:lnTo>
                  <a:lnTo>
                    <a:pt x="2161031" y="288036"/>
                  </a:lnTo>
                  <a:lnTo>
                    <a:pt x="0" y="288036"/>
                  </a:lnTo>
                  <a:lnTo>
                    <a:pt x="0" y="0"/>
                  </a:lnTo>
                  <a:close/>
                </a:path>
              </a:pathLst>
            </a:custGeom>
            <a:ln w="9144">
              <a:solidFill>
                <a:srgbClr val="BE4B4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2" name="object 85"/>
            <p:cNvSpPr txBox="1"/>
            <p:nvPr/>
          </p:nvSpPr>
          <p:spPr>
            <a:xfrm>
              <a:off x="9300679" y="5037493"/>
              <a:ext cx="1657898"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Meiryo UI" panose="020B0604030504040204" pitchFamily="50" charset="-128"/>
                  <a:ea typeface="Meiryo UI" panose="020B0604030504040204" pitchFamily="50" charset="-128"/>
                  <a:cs typeface="Noto Sans CJK JP Regular"/>
                </a:rPr>
                <a:t>脳情報</a:t>
              </a:r>
              <a:r>
                <a:rPr sz="1400" dirty="0">
                  <a:latin typeface="Meiryo UI" panose="020B0604030504040204" pitchFamily="50" charset="-128"/>
                  <a:ea typeface="Meiryo UI" panose="020B0604030504040204" pitchFamily="50" charset="-128"/>
                  <a:cs typeface="Arial"/>
                </a:rPr>
                <a:t>-</a:t>
              </a:r>
              <a:r>
                <a:rPr sz="1400" dirty="0">
                  <a:latin typeface="Meiryo UI" panose="020B0604030504040204" pitchFamily="50" charset="-128"/>
                  <a:ea typeface="Meiryo UI" panose="020B0604030504040204" pitchFamily="50" charset="-128"/>
                  <a:cs typeface="Noto Sans CJK JP Regular"/>
                </a:rPr>
                <a:t>行動</a:t>
              </a:r>
              <a:r>
                <a:rPr sz="1400" spc="-10" dirty="0">
                  <a:latin typeface="Meiryo UI" panose="020B0604030504040204" pitchFamily="50" charset="-128"/>
                  <a:ea typeface="Meiryo UI" panose="020B0604030504040204" pitchFamily="50" charset="-128"/>
                  <a:cs typeface="Arial"/>
                </a:rPr>
                <a:t>DB</a:t>
              </a:r>
              <a:endParaRPr sz="1400" dirty="0">
                <a:latin typeface="Meiryo UI" panose="020B0604030504040204" pitchFamily="50" charset="-128"/>
                <a:ea typeface="Meiryo UI" panose="020B0604030504040204" pitchFamily="50" charset="-128"/>
                <a:cs typeface="Arial"/>
              </a:endParaRPr>
            </a:p>
          </p:txBody>
        </p:sp>
        <p:sp>
          <p:nvSpPr>
            <p:cNvPr id="183" name="object 86"/>
            <p:cNvSpPr/>
            <p:nvPr/>
          </p:nvSpPr>
          <p:spPr>
            <a:xfrm>
              <a:off x="8785352" y="5688584"/>
              <a:ext cx="2255520" cy="382523"/>
            </a:xfrm>
            <a:prstGeom prst="rect">
              <a:avLst/>
            </a:prstGeom>
            <a:blipFill>
              <a:blip r:embed="rId3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4" name="object 87"/>
            <p:cNvSpPr/>
            <p:nvPr/>
          </p:nvSpPr>
          <p:spPr>
            <a:xfrm>
              <a:off x="8824976" y="5677915"/>
              <a:ext cx="2173224" cy="470916"/>
            </a:xfrm>
            <a:prstGeom prst="rect">
              <a:avLst/>
            </a:prstGeom>
            <a:blipFill>
              <a:blip r:embed="rId4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5" name="object 88"/>
            <p:cNvSpPr/>
            <p:nvPr/>
          </p:nvSpPr>
          <p:spPr>
            <a:xfrm>
              <a:off x="8832595" y="5716015"/>
              <a:ext cx="2161031" cy="288035"/>
            </a:xfrm>
            <a:prstGeom prst="rect">
              <a:avLst/>
            </a:prstGeom>
            <a:blipFill>
              <a:blip r:embed="rId3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6" name="object 89"/>
            <p:cNvSpPr txBox="1"/>
            <p:nvPr/>
          </p:nvSpPr>
          <p:spPr>
            <a:xfrm>
              <a:off x="8832595" y="5716015"/>
              <a:ext cx="2161540" cy="259686"/>
            </a:xfrm>
            <a:prstGeom prst="rect">
              <a:avLst/>
            </a:prstGeom>
            <a:ln w="9144">
              <a:solidFill>
                <a:srgbClr val="BE4B48"/>
              </a:solidFill>
            </a:ln>
          </p:spPr>
          <p:txBody>
            <a:bodyPr vert="horz" wrap="square" lIns="0" tIns="43815" rIns="0" bIns="0" rtlCol="0">
              <a:spAutoFit/>
            </a:bodyPr>
            <a:lstStyle/>
            <a:p>
              <a:pPr marL="142240">
                <a:lnSpc>
                  <a:spcPct val="100000"/>
                </a:lnSpc>
                <a:spcBef>
                  <a:spcPts val="345"/>
                </a:spcBef>
              </a:pPr>
              <a:r>
                <a:rPr sz="1400" dirty="0">
                  <a:latin typeface="Meiryo UI" panose="020B0604030504040204" pitchFamily="50" charset="-128"/>
                  <a:ea typeface="Meiryo UI" panose="020B0604030504040204" pitchFamily="50" charset="-128"/>
                  <a:cs typeface="Noto Sans CJK JP Regular"/>
                </a:rPr>
                <a:t>脳</a:t>
              </a:r>
              <a:r>
                <a:rPr sz="1400" spc="-5" dirty="0">
                  <a:latin typeface="Meiryo UI" panose="020B0604030504040204" pitchFamily="50" charset="-128"/>
                  <a:ea typeface="Meiryo UI" panose="020B0604030504040204" pitchFamily="50" charset="-128"/>
                  <a:cs typeface="Arial"/>
                </a:rPr>
                <a:t>encode/decode</a:t>
              </a:r>
              <a:r>
                <a:rPr sz="1400" spc="-160" dirty="0">
                  <a:latin typeface="Meiryo UI" panose="020B0604030504040204" pitchFamily="50" charset="-128"/>
                  <a:ea typeface="Meiryo UI" panose="020B0604030504040204" pitchFamily="50" charset="-128"/>
                  <a:cs typeface="Noto Sans CJK JP Regular"/>
                </a:rPr>
                <a:t>モ</a:t>
              </a:r>
              <a:r>
                <a:rPr sz="1400" spc="-150" dirty="0">
                  <a:latin typeface="Meiryo UI" panose="020B0604030504040204" pitchFamily="50" charset="-128"/>
                  <a:ea typeface="Meiryo UI" panose="020B0604030504040204" pitchFamily="50" charset="-128"/>
                  <a:cs typeface="Noto Sans CJK JP Regular"/>
                </a:rPr>
                <a:t>デ</a:t>
              </a:r>
              <a:r>
                <a:rPr sz="1400" spc="-105" dirty="0">
                  <a:latin typeface="Meiryo UI" panose="020B0604030504040204" pitchFamily="50" charset="-128"/>
                  <a:ea typeface="Meiryo UI" panose="020B0604030504040204" pitchFamily="50" charset="-128"/>
                  <a:cs typeface="Noto Sans CJK JP Regular"/>
                </a:rPr>
                <a:t>ル</a:t>
              </a:r>
              <a:endParaRPr sz="1400">
                <a:latin typeface="Meiryo UI" panose="020B0604030504040204" pitchFamily="50" charset="-128"/>
                <a:ea typeface="Meiryo UI" panose="020B0604030504040204" pitchFamily="50" charset="-128"/>
                <a:cs typeface="Noto Sans CJK JP Regular"/>
              </a:endParaRPr>
            </a:p>
          </p:txBody>
        </p:sp>
        <p:sp>
          <p:nvSpPr>
            <p:cNvPr id="193" name="object 96"/>
            <p:cNvSpPr/>
            <p:nvPr/>
          </p:nvSpPr>
          <p:spPr>
            <a:xfrm>
              <a:off x="8785352" y="4624832"/>
              <a:ext cx="2255520" cy="382524"/>
            </a:xfrm>
            <a:prstGeom prst="rect">
              <a:avLst/>
            </a:prstGeom>
            <a:blipFill>
              <a:blip r:embed="rId3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4" name="object 97"/>
            <p:cNvSpPr/>
            <p:nvPr/>
          </p:nvSpPr>
          <p:spPr>
            <a:xfrm>
              <a:off x="9088628" y="4940300"/>
              <a:ext cx="1647444" cy="132587"/>
            </a:xfrm>
            <a:prstGeom prst="rect">
              <a:avLst/>
            </a:prstGeom>
            <a:blipFill>
              <a:blip r:embed="rId4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5" name="object 98"/>
            <p:cNvSpPr/>
            <p:nvPr/>
          </p:nvSpPr>
          <p:spPr>
            <a:xfrm>
              <a:off x="9088628" y="4614164"/>
              <a:ext cx="1647444" cy="38100"/>
            </a:xfrm>
            <a:prstGeom prst="rect">
              <a:avLst/>
            </a:prstGeom>
            <a:blipFill>
              <a:blip r:embed="rId4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6" name="object 99"/>
            <p:cNvSpPr/>
            <p:nvPr/>
          </p:nvSpPr>
          <p:spPr>
            <a:xfrm>
              <a:off x="8832595" y="4652264"/>
              <a:ext cx="2161031" cy="288036"/>
            </a:xfrm>
            <a:prstGeom prst="rect">
              <a:avLst/>
            </a:prstGeom>
            <a:blipFill>
              <a:blip r:embed="rId4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7" name="object 100"/>
            <p:cNvSpPr txBox="1"/>
            <p:nvPr/>
          </p:nvSpPr>
          <p:spPr>
            <a:xfrm>
              <a:off x="8832595" y="4652264"/>
              <a:ext cx="2161540" cy="259686"/>
            </a:xfrm>
            <a:prstGeom prst="rect">
              <a:avLst/>
            </a:prstGeom>
            <a:ln w="9144">
              <a:solidFill>
                <a:srgbClr val="BE4B48"/>
              </a:solidFill>
            </a:ln>
          </p:spPr>
          <p:txBody>
            <a:bodyPr vert="horz" wrap="square" lIns="0" tIns="43815" rIns="0" bIns="0" rtlCol="0">
              <a:spAutoFit/>
            </a:bodyPr>
            <a:lstStyle/>
            <a:p>
              <a:pPr marL="405765">
                <a:lnSpc>
                  <a:spcPct val="100000"/>
                </a:lnSpc>
                <a:spcBef>
                  <a:spcPts val="345"/>
                </a:spcBef>
              </a:pPr>
              <a:r>
                <a:rPr sz="1400" spc="-130" dirty="0">
                  <a:latin typeface="Meiryo UI" panose="020B0604030504040204" pitchFamily="50" charset="-128"/>
                  <a:ea typeface="Meiryo UI" panose="020B0604030504040204" pitchFamily="50" charset="-128"/>
                  <a:cs typeface="Noto Sans CJK JP Regular"/>
                </a:rPr>
                <a:t>デ</a:t>
              </a:r>
              <a:r>
                <a:rPr sz="1400" spc="-215" dirty="0">
                  <a:latin typeface="Meiryo UI" panose="020B0604030504040204" pitchFamily="50" charset="-128"/>
                  <a:ea typeface="Meiryo UI" panose="020B0604030504040204" pitchFamily="50" charset="-128"/>
                  <a:cs typeface="Noto Sans CJK JP Regular"/>
                </a:rPr>
                <a:t>ー</a:t>
              </a:r>
              <a:r>
                <a:rPr sz="1400" spc="-265" dirty="0">
                  <a:latin typeface="Meiryo UI" panose="020B0604030504040204" pitchFamily="50" charset="-128"/>
                  <a:ea typeface="Meiryo UI" panose="020B0604030504040204" pitchFamily="50" charset="-128"/>
                  <a:cs typeface="Noto Sans CJK JP Regular"/>
                </a:rPr>
                <a:t>タ</a:t>
              </a:r>
              <a:r>
                <a:rPr sz="1400" dirty="0">
                  <a:latin typeface="Meiryo UI" panose="020B0604030504040204" pitchFamily="50" charset="-128"/>
                  <a:ea typeface="Meiryo UI" panose="020B0604030504040204" pitchFamily="50" charset="-128"/>
                  <a:cs typeface="Noto Sans CJK JP Regular"/>
                </a:rPr>
                <a:t>駆動型研究</a:t>
              </a:r>
              <a:endParaRPr sz="1400">
                <a:latin typeface="Meiryo UI" panose="020B0604030504040204" pitchFamily="50" charset="-128"/>
                <a:ea typeface="Meiryo UI" panose="020B0604030504040204" pitchFamily="50" charset="-128"/>
                <a:cs typeface="Noto Sans CJK JP Regular"/>
              </a:endParaRPr>
            </a:p>
          </p:txBody>
        </p:sp>
      </p:grpSp>
      <p:sp>
        <p:nvSpPr>
          <p:cNvPr id="198" name="object 101"/>
          <p:cNvSpPr/>
          <p:nvPr/>
        </p:nvSpPr>
        <p:spPr>
          <a:xfrm>
            <a:off x="6883400" y="3742435"/>
            <a:ext cx="704088" cy="544068"/>
          </a:xfrm>
          <a:prstGeom prst="rect">
            <a:avLst/>
          </a:prstGeom>
          <a:blipFill>
            <a:blip r:embed="rId4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9" name="object 102"/>
          <p:cNvSpPr/>
          <p:nvPr/>
        </p:nvSpPr>
        <p:spPr>
          <a:xfrm>
            <a:off x="6930644" y="3769867"/>
            <a:ext cx="609600" cy="449580"/>
          </a:xfrm>
          <a:prstGeom prst="rect">
            <a:avLst/>
          </a:prstGeom>
          <a:blipFill>
            <a:blip r:embed="rId4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0" name="object 103"/>
          <p:cNvSpPr/>
          <p:nvPr/>
        </p:nvSpPr>
        <p:spPr>
          <a:xfrm>
            <a:off x="6930644" y="3769867"/>
            <a:ext cx="609600" cy="449580"/>
          </a:xfrm>
          <a:custGeom>
            <a:avLst/>
            <a:gdLst/>
            <a:ahLst/>
            <a:cxnLst/>
            <a:rect l="l" t="t" r="r" b="b"/>
            <a:pathLst>
              <a:path w="609600" h="449579">
                <a:moveTo>
                  <a:pt x="0" y="224789"/>
                </a:moveTo>
                <a:lnTo>
                  <a:pt x="224790" y="0"/>
                </a:lnTo>
                <a:lnTo>
                  <a:pt x="224790" y="112394"/>
                </a:lnTo>
                <a:lnTo>
                  <a:pt x="384810" y="112394"/>
                </a:lnTo>
                <a:lnTo>
                  <a:pt x="384810" y="0"/>
                </a:lnTo>
                <a:lnTo>
                  <a:pt x="609600" y="224789"/>
                </a:lnTo>
                <a:lnTo>
                  <a:pt x="384810" y="449579"/>
                </a:lnTo>
                <a:lnTo>
                  <a:pt x="384810" y="337184"/>
                </a:lnTo>
                <a:lnTo>
                  <a:pt x="224790" y="337184"/>
                </a:lnTo>
                <a:lnTo>
                  <a:pt x="224790" y="449579"/>
                </a:lnTo>
                <a:lnTo>
                  <a:pt x="0" y="224789"/>
                </a:lnTo>
                <a:close/>
              </a:path>
            </a:pathLst>
          </a:custGeom>
          <a:ln w="9144">
            <a:solidFill>
              <a:srgbClr val="F6924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1" name="object 104"/>
          <p:cNvSpPr txBox="1"/>
          <p:nvPr/>
        </p:nvSpPr>
        <p:spPr>
          <a:xfrm>
            <a:off x="1548137" y="909453"/>
            <a:ext cx="1259417" cy="197490"/>
          </a:xfrm>
          <a:prstGeom prst="rect">
            <a:avLst/>
          </a:prstGeom>
        </p:spPr>
        <p:txBody>
          <a:bodyPr vert="horz" wrap="square" lIns="0" tIns="12700" rIns="0" bIns="0" rtlCol="0">
            <a:spAutoFit/>
          </a:bodyPr>
          <a:lstStyle/>
          <a:p>
            <a:pPr algn="ctr">
              <a:lnSpc>
                <a:spcPct val="100000"/>
              </a:lnSpc>
              <a:spcBef>
                <a:spcPts val="100"/>
              </a:spcBef>
            </a:pPr>
            <a:r>
              <a:rPr lang="en-US" altLang="ja-JP" sz="1200" spc="-5" dirty="0">
                <a:latin typeface="Meiryo UI" panose="020B0604030504040204" pitchFamily="50" charset="-128"/>
                <a:ea typeface="Meiryo UI" panose="020B0604030504040204" pitchFamily="50" charset="-128"/>
                <a:cs typeface="Arial"/>
              </a:rPr>
              <a:t>1400</a:t>
            </a:r>
            <a:r>
              <a:rPr sz="1200" dirty="0">
                <a:latin typeface="Meiryo UI" panose="020B0604030504040204" pitchFamily="50" charset="-128"/>
                <a:ea typeface="Meiryo UI" panose="020B0604030504040204" pitchFamily="50" charset="-128"/>
                <a:cs typeface="Noto Sans CJK JP Regular"/>
              </a:rPr>
              <a:t>億</a:t>
            </a:r>
            <a:r>
              <a:rPr lang="ja-JP" altLang="en-US" sz="1200" dirty="0">
                <a:latin typeface="Meiryo UI" panose="020B0604030504040204" pitchFamily="50" charset="-128"/>
                <a:ea typeface="Meiryo UI" panose="020B0604030504040204" pitchFamily="50" charset="-128"/>
                <a:cs typeface="Noto Sans CJK JP Regular"/>
              </a:rPr>
              <a:t>ニューロン</a:t>
            </a:r>
            <a:endParaRPr sz="1200" dirty="0">
              <a:latin typeface="Meiryo UI" panose="020B0604030504040204" pitchFamily="50" charset="-128"/>
              <a:ea typeface="Meiryo UI" panose="020B0604030504040204" pitchFamily="50" charset="-128"/>
              <a:cs typeface="Noto Sans CJK JP Regular"/>
            </a:endParaRPr>
          </a:p>
        </p:txBody>
      </p:sp>
      <p:sp>
        <p:nvSpPr>
          <p:cNvPr id="202" name="object 105"/>
          <p:cNvSpPr/>
          <p:nvPr/>
        </p:nvSpPr>
        <p:spPr>
          <a:xfrm>
            <a:off x="1909622" y="4203383"/>
            <a:ext cx="814069" cy="462280"/>
          </a:xfrm>
          <a:custGeom>
            <a:avLst/>
            <a:gdLst/>
            <a:ahLst/>
            <a:cxnLst/>
            <a:rect l="l" t="t" r="r" b="b"/>
            <a:pathLst>
              <a:path w="814069" h="462279">
                <a:moveTo>
                  <a:pt x="0" y="0"/>
                </a:moveTo>
                <a:lnTo>
                  <a:pt x="813815" y="0"/>
                </a:lnTo>
                <a:lnTo>
                  <a:pt x="813815" y="461772"/>
                </a:lnTo>
                <a:lnTo>
                  <a:pt x="0" y="461772"/>
                </a:lnTo>
                <a:lnTo>
                  <a:pt x="0"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3" name="object 106"/>
          <p:cNvSpPr txBox="1"/>
          <p:nvPr/>
        </p:nvSpPr>
        <p:spPr>
          <a:xfrm>
            <a:off x="1831313" y="4223211"/>
            <a:ext cx="1259223" cy="382156"/>
          </a:xfrm>
          <a:prstGeom prst="rect">
            <a:avLst/>
          </a:prstGeom>
        </p:spPr>
        <p:txBody>
          <a:bodyPr vert="horz" wrap="square" lIns="0" tIns="12700" rIns="0" bIns="0" rtlCol="0">
            <a:spAutoFit/>
          </a:bodyPr>
          <a:lstStyle/>
          <a:p>
            <a:pPr marL="12700" marR="5080" indent="147320">
              <a:lnSpc>
                <a:spcPct val="100000"/>
              </a:lnSpc>
              <a:spcBef>
                <a:spcPts val="100"/>
              </a:spcBef>
            </a:pPr>
            <a:r>
              <a:rPr lang="en-US" altLang="ja-JP" sz="1200" dirty="0">
                <a:latin typeface="Meiryo UI" panose="020B0604030504040204" pitchFamily="50" charset="-128"/>
                <a:ea typeface="Meiryo UI" panose="020B0604030504040204" pitchFamily="50" charset="-128"/>
                <a:cs typeface="Noto Sans CJK JP Regular"/>
              </a:rPr>
              <a:t>15</a:t>
            </a:r>
            <a:r>
              <a:rPr sz="1200" dirty="0">
                <a:latin typeface="Meiryo UI" panose="020B0604030504040204" pitchFamily="50" charset="-128"/>
                <a:ea typeface="Meiryo UI" panose="020B0604030504040204" pitchFamily="50" charset="-128"/>
                <a:cs typeface="Noto Sans CJK JP Regular"/>
              </a:rPr>
              <a:t>万</a:t>
            </a:r>
            <a:r>
              <a:rPr lang="ja-JP" altLang="en-US" sz="1200" dirty="0">
                <a:latin typeface="Meiryo UI" panose="020B0604030504040204" pitchFamily="50" charset="-128"/>
                <a:ea typeface="Meiryo UI" panose="020B0604030504040204" pitchFamily="50" charset="-128"/>
                <a:cs typeface="Noto Sans CJK JP Regular"/>
              </a:rPr>
              <a:t>ニューロン</a:t>
            </a:r>
            <a:br>
              <a:rPr lang="en-US" altLang="ja-JP" sz="1200" dirty="0">
                <a:latin typeface="Meiryo UI" panose="020B0604030504040204" pitchFamily="50" charset="-128"/>
                <a:ea typeface="Meiryo UI" panose="020B0604030504040204" pitchFamily="50" charset="-128"/>
                <a:cs typeface="Noto Sans CJK JP Regular"/>
              </a:rPr>
            </a:br>
            <a:r>
              <a:rPr lang="ja-JP" altLang="en-US" sz="1200" dirty="0">
                <a:latin typeface="Meiryo UI" panose="020B0604030504040204" pitchFamily="50" charset="-128"/>
                <a:ea typeface="Meiryo UI" panose="020B0604030504040204" pitchFamily="50" charset="-128"/>
                <a:cs typeface="Noto Sans CJK JP Regular"/>
              </a:rPr>
              <a:t>（ショウジョウバエ）</a:t>
            </a:r>
            <a:endParaRPr sz="1200" dirty="0">
              <a:latin typeface="Meiryo UI" panose="020B0604030504040204" pitchFamily="50" charset="-128"/>
              <a:ea typeface="Meiryo UI" panose="020B0604030504040204" pitchFamily="50" charset="-128"/>
              <a:cs typeface="Noto Sans CJK JP Regular"/>
            </a:endParaRPr>
          </a:p>
        </p:txBody>
      </p:sp>
      <p:sp>
        <p:nvSpPr>
          <p:cNvPr id="204" name="object 107"/>
          <p:cNvSpPr txBox="1"/>
          <p:nvPr/>
        </p:nvSpPr>
        <p:spPr>
          <a:xfrm>
            <a:off x="1496490" y="6232607"/>
            <a:ext cx="1098296" cy="394980"/>
          </a:xfrm>
          <a:prstGeom prst="rect">
            <a:avLst/>
          </a:prstGeom>
        </p:spPr>
        <p:txBody>
          <a:bodyPr vert="horz" wrap="square" lIns="0" tIns="12700" rIns="0" bIns="0" rtlCol="0">
            <a:spAutoFit/>
          </a:bodyPr>
          <a:lstStyle/>
          <a:p>
            <a:pPr algn="ctr">
              <a:lnSpc>
                <a:spcPct val="100000"/>
              </a:lnSpc>
              <a:spcBef>
                <a:spcPts val="100"/>
              </a:spcBef>
            </a:pPr>
            <a:r>
              <a:rPr sz="1200" spc="-5" dirty="0">
                <a:latin typeface="Meiryo UI" panose="020B0604030504040204" pitchFamily="50" charset="-128"/>
                <a:ea typeface="Meiryo UI" panose="020B0604030504040204" pitchFamily="50" charset="-128"/>
                <a:cs typeface="Arial"/>
              </a:rPr>
              <a:t>302</a:t>
            </a:r>
            <a:r>
              <a:rPr sz="1200" spc="-150" dirty="0">
                <a:latin typeface="Meiryo UI" panose="020B0604030504040204" pitchFamily="50" charset="-128"/>
                <a:ea typeface="Meiryo UI" panose="020B0604030504040204" pitchFamily="50" charset="-128"/>
                <a:cs typeface="Noto Sans CJK JP Regular"/>
              </a:rPr>
              <a:t>ニ</a:t>
            </a:r>
            <a:r>
              <a:rPr sz="1200" spc="-385" dirty="0">
                <a:latin typeface="Meiryo UI" panose="020B0604030504040204" pitchFamily="50" charset="-128"/>
                <a:ea typeface="Meiryo UI" panose="020B0604030504040204" pitchFamily="50" charset="-128"/>
                <a:cs typeface="Noto Sans CJK JP Regular"/>
              </a:rPr>
              <a:t>ュ</a:t>
            </a:r>
            <a:r>
              <a:rPr sz="1200" spc="-185" dirty="0">
                <a:latin typeface="Meiryo UI" panose="020B0604030504040204" pitchFamily="50" charset="-128"/>
                <a:ea typeface="Meiryo UI" panose="020B0604030504040204" pitchFamily="50" charset="-128"/>
                <a:cs typeface="Noto Sans CJK JP Regular"/>
              </a:rPr>
              <a:t>ー</a:t>
            </a:r>
            <a:r>
              <a:rPr sz="1200" spc="-210" dirty="0">
                <a:latin typeface="Meiryo UI" panose="020B0604030504040204" pitchFamily="50" charset="-128"/>
                <a:ea typeface="Meiryo UI" panose="020B0604030504040204" pitchFamily="50" charset="-128"/>
                <a:cs typeface="Noto Sans CJK JP Regular"/>
              </a:rPr>
              <a:t>ロン</a:t>
            </a:r>
            <a:endParaRPr lang="en-US" sz="1200" spc="-210" dirty="0">
              <a:latin typeface="Meiryo UI" panose="020B0604030504040204" pitchFamily="50" charset="-128"/>
              <a:ea typeface="Meiryo UI" panose="020B0604030504040204" pitchFamily="50" charset="-128"/>
              <a:cs typeface="Noto Sans CJK JP Regular"/>
            </a:endParaRPr>
          </a:p>
          <a:p>
            <a:pPr algn="ctr">
              <a:lnSpc>
                <a:spcPct val="100000"/>
              </a:lnSpc>
              <a:spcBef>
                <a:spcPts val="100"/>
              </a:spcBef>
            </a:pPr>
            <a:r>
              <a:rPr lang="ja-JP" altLang="en-US" sz="1200" spc="-210" dirty="0">
                <a:latin typeface="Meiryo UI" panose="020B0604030504040204" pitchFamily="50" charset="-128"/>
                <a:ea typeface="Meiryo UI" panose="020B0604030504040204" pitchFamily="50" charset="-128"/>
                <a:cs typeface="Noto Sans CJK JP Regular"/>
              </a:rPr>
              <a:t>（線虫）</a:t>
            </a:r>
            <a:endParaRPr sz="1200" dirty="0">
              <a:latin typeface="Meiryo UI" panose="020B0604030504040204" pitchFamily="50" charset="-128"/>
              <a:ea typeface="Meiryo UI" panose="020B0604030504040204" pitchFamily="50" charset="-128"/>
              <a:cs typeface="Noto Sans CJK JP Regular"/>
            </a:endParaRPr>
          </a:p>
        </p:txBody>
      </p:sp>
      <p:sp>
        <p:nvSpPr>
          <p:cNvPr id="205" name="object 108"/>
          <p:cNvSpPr txBox="1"/>
          <p:nvPr/>
        </p:nvSpPr>
        <p:spPr>
          <a:xfrm>
            <a:off x="167284" y="1876258"/>
            <a:ext cx="1118183" cy="197490"/>
          </a:xfrm>
          <a:prstGeom prst="rect">
            <a:avLst/>
          </a:prstGeom>
        </p:spPr>
        <p:txBody>
          <a:bodyPr vert="horz" wrap="square" lIns="0" tIns="12700" rIns="0" bIns="0" rtlCol="0">
            <a:spAutoFit/>
          </a:bodyPr>
          <a:lstStyle/>
          <a:p>
            <a:pPr marL="12700" marR="5080" indent="147320">
              <a:lnSpc>
                <a:spcPct val="100000"/>
              </a:lnSpc>
              <a:spcBef>
                <a:spcPts val="100"/>
              </a:spcBef>
            </a:pPr>
            <a:r>
              <a:rPr sz="1200" spc="-5" dirty="0">
                <a:latin typeface="Meiryo UI" panose="020B0604030504040204" pitchFamily="50" charset="-128"/>
                <a:ea typeface="Meiryo UI" panose="020B0604030504040204" pitchFamily="50" charset="-128"/>
                <a:cs typeface="Arial"/>
              </a:rPr>
              <a:t>60</a:t>
            </a:r>
            <a:r>
              <a:rPr sz="1200" dirty="0">
                <a:latin typeface="Meiryo UI" panose="020B0604030504040204" pitchFamily="50" charset="-128"/>
                <a:ea typeface="Meiryo UI" panose="020B0604030504040204" pitchFamily="50" charset="-128"/>
                <a:cs typeface="Noto Sans CJK JP Regular"/>
              </a:rPr>
              <a:t>億</a:t>
            </a:r>
            <a:r>
              <a:rPr sz="1200" spc="-150" dirty="0">
                <a:latin typeface="Meiryo UI" panose="020B0604030504040204" pitchFamily="50" charset="-128"/>
                <a:ea typeface="Meiryo UI" panose="020B0604030504040204" pitchFamily="50" charset="-128"/>
                <a:cs typeface="Noto Sans CJK JP Regular"/>
              </a:rPr>
              <a:t>ニ</a:t>
            </a:r>
            <a:r>
              <a:rPr sz="1200" spc="-385" dirty="0">
                <a:latin typeface="Meiryo UI" panose="020B0604030504040204" pitchFamily="50" charset="-128"/>
                <a:ea typeface="Meiryo UI" panose="020B0604030504040204" pitchFamily="50" charset="-128"/>
                <a:cs typeface="Noto Sans CJK JP Regular"/>
              </a:rPr>
              <a:t>ュ</a:t>
            </a:r>
            <a:r>
              <a:rPr sz="1200" spc="-185" dirty="0">
                <a:latin typeface="Meiryo UI" panose="020B0604030504040204" pitchFamily="50" charset="-128"/>
                <a:ea typeface="Meiryo UI" panose="020B0604030504040204" pitchFamily="50" charset="-128"/>
                <a:cs typeface="Noto Sans CJK JP Regular"/>
              </a:rPr>
              <a:t>ー</a:t>
            </a:r>
            <a:r>
              <a:rPr sz="1200" spc="-210" dirty="0">
                <a:latin typeface="Meiryo UI" panose="020B0604030504040204" pitchFamily="50" charset="-128"/>
                <a:ea typeface="Meiryo UI" panose="020B0604030504040204" pitchFamily="50" charset="-128"/>
                <a:cs typeface="Noto Sans CJK JP Regular"/>
              </a:rPr>
              <a:t>ロン</a:t>
            </a:r>
            <a:endParaRPr sz="1200" dirty="0">
              <a:latin typeface="Meiryo UI" panose="020B0604030504040204" pitchFamily="50" charset="-128"/>
              <a:ea typeface="Meiryo UI" panose="020B0604030504040204" pitchFamily="50" charset="-128"/>
              <a:cs typeface="Noto Sans CJK JP Regular"/>
            </a:endParaRPr>
          </a:p>
        </p:txBody>
      </p:sp>
      <p:sp>
        <p:nvSpPr>
          <p:cNvPr id="206" name="object 109"/>
          <p:cNvSpPr txBox="1"/>
          <p:nvPr/>
        </p:nvSpPr>
        <p:spPr>
          <a:xfrm>
            <a:off x="1756282" y="2687770"/>
            <a:ext cx="8832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Meiryo UI" panose="020B0604030504040204" pitchFamily="50" charset="-128"/>
                <a:ea typeface="Meiryo UI" panose="020B0604030504040204" pitchFamily="50" charset="-128"/>
                <a:cs typeface="Arial"/>
              </a:rPr>
              <a:t>1</a:t>
            </a:r>
            <a:r>
              <a:rPr sz="1200" spc="-5" dirty="0">
                <a:latin typeface="Meiryo UI" panose="020B0604030504040204" pitchFamily="50" charset="-128"/>
                <a:ea typeface="Meiryo UI" panose="020B0604030504040204" pitchFamily="50" charset="-128"/>
                <a:cs typeface="Noto Sans CJK JP Regular"/>
              </a:rPr>
              <a:t>億</a:t>
            </a:r>
            <a:r>
              <a:rPr sz="1200" spc="-150" dirty="0">
                <a:latin typeface="Meiryo UI" panose="020B0604030504040204" pitchFamily="50" charset="-128"/>
                <a:ea typeface="Meiryo UI" panose="020B0604030504040204" pitchFamily="50" charset="-128"/>
                <a:cs typeface="Noto Sans CJK JP Regular"/>
              </a:rPr>
              <a:t>ニ</a:t>
            </a:r>
            <a:r>
              <a:rPr sz="1200" spc="-385" dirty="0">
                <a:latin typeface="Meiryo UI" panose="020B0604030504040204" pitchFamily="50" charset="-128"/>
                <a:ea typeface="Meiryo UI" panose="020B0604030504040204" pitchFamily="50" charset="-128"/>
                <a:cs typeface="Noto Sans CJK JP Regular"/>
              </a:rPr>
              <a:t>ュ</a:t>
            </a:r>
            <a:r>
              <a:rPr sz="1200" spc="-185" dirty="0">
                <a:latin typeface="Meiryo UI" panose="020B0604030504040204" pitchFamily="50" charset="-128"/>
                <a:ea typeface="Meiryo UI" panose="020B0604030504040204" pitchFamily="50" charset="-128"/>
                <a:cs typeface="Noto Sans CJK JP Regular"/>
              </a:rPr>
              <a:t>ー</a:t>
            </a:r>
            <a:r>
              <a:rPr sz="1200" spc="-210" dirty="0">
                <a:latin typeface="Meiryo UI" panose="020B0604030504040204" pitchFamily="50" charset="-128"/>
                <a:ea typeface="Meiryo UI" panose="020B0604030504040204" pitchFamily="50" charset="-128"/>
                <a:cs typeface="Noto Sans CJK JP Regular"/>
              </a:rPr>
              <a:t>ロン</a:t>
            </a:r>
            <a:endParaRPr sz="1200" dirty="0">
              <a:latin typeface="Meiryo UI" panose="020B0604030504040204" pitchFamily="50" charset="-128"/>
              <a:ea typeface="Meiryo UI" panose="020B0604030504040204" pitchFamily="50" charset="-128"/>
              <a:cs typeface="Noto Sans CJK JP Regular"/>
            </a:endParaRPr>
          </a:p>
        </p:txBody>
      </p:sp>
      <p:sp>
        <p:nvSpPr>
          <p:cNvPr id="207" name="object 110"/>
          <p:cNvSpPr/>
          <p:nvPr/>
        </p:nvSpPr>
        <p:spPr>
          <a:xfrm>
            <a:off x="9281883" y="1759838"/>
            <a:ext cx="1317029" cy="655193"/>
          </a:xfrm>
          <a:prstGeom prst="rect">
            <a:avLst/>
          </a:prstGeom>
          <a:blipFill>
            <a:blip r:embed="rId4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8" name="object 111"/>
          <p:cNvSpPr txBox="1"/>
          <p:nvPr/>
        </p:nvSpPr>
        <p:spPr>
          <a:xfrm>
            <a:off x="10602468" y="1974807"/>
            <a:ext cx="1200150" cy="175048"/>
          </a:xfrm>
          <a:prstGeom prst="rect">
            <a:avLst/>
          </a:prstGeom>
        </p:spPr>
        <p:txBody>
          <a:bodyPr vert="horz" wrap="square" lIns="0" tIns="13335" rIns="0" bIns="0" rtlCol="0">
            <a:spAutoFit/>
          </a:bodyPr>
          <a:lstStyle/>
          <a:p>
            <a:pPr marL="12700">
              <a:lnSpc>
                <a:spcPct val="100000"/>
              </a:lnSpc>
              <a:spcBef>
                <a:spcPts val="105"/>
              </a:spcBef>
            </a:pPr>
            <a:r>
              <a:rPr sz="1050" spc="-20" dirty="0">
                <a:latin typeface="Meiryo UI" panose="020B0604030504040204" pitchFamily="50" charset="-128"/>
                <a:ea typeface="Meiryo UI" panose="020B0604030504040204" pitchFamily="50" charset="-128"/>
                <a:cs typeface="Noto Sans CJK JP Regular"/>
              </a:rPr>
              <a:t>脳情報</a:t>
            </a:r>
            <a:r>
              <a:rPr sz="1050" spc="-25" dirty="0">
                <a:latin typeface="Meiryo UI" panose="020B0604030504040204" pitchFamily="50" charset="-128"/>
                <a:ea typeface="Meiryo UI" panose="020B0604030504040204" pitchFamily="50" charset="-128"/>
                <a:cs typeface="Noto Sans CJK JP Regular"/>
              </a:rPr>
              <a:t>デ</a:t>
            </a:r>
            <a:r>
              <a:rPr sz="1050" spc="-215" dirty="0">
                <a:latin typeface="Meiryo UI" panose="020B0604030504040204" pitchFamily="50" charset="-128"/>
                <a:ea typeface="Meiryo UI" panose="020B0604030504040204" pitchFamily="50" charset="-128"/>
                <a:cs typeface="Noto Sans CJK JP Regular"/>
              </a:rPr>
              <a:t>コ</a:t>
            </a:r>
            <a:r>
              <a:rPr sz="1050" spc="-155" dirty="0">
                <a:latin typeface="Meiryo UI" panose="020B0604030504040204" pitchFamily="50" charset="-128"/>
                <a:ea typeface="Meiryo UI" panose="020B0604030504040204" pitchFamily="50" charset="-128"/>
                <a:cs typeface="Noto Sans CJK JP Regular"/>
              </a:rPr>
              <a:t>ー</a:t>
            </a:r>
            <a:r>
              <a:rPr sz="1050" spc="-105" dirty="0">
                <a:latin typeface="Meiryo UI" panose="020B0604030504040204" pitchFamily="50" charset="-128"/>
                <a:ea typeface="Meiryo UI" panose="020B0604030504040204" pitchFamily="50" charset="-128"/>
                <a:cs typeface="Noto Sans CJK JP Regular"/>
              </a:rPr>
              <a:t>デ</a:t>
            </a:r>
            <a:r>
              <a:rPr sz="1050" spc="-280" dirty="0">
                <a:latin typeface="Meiryo UI" panose="020B0604030504040204" pitchFamily="50" charset="-128"/>
                <a:ea typeface="Meiryo UI" panose="020B0604030504040204" pitchFamily="50" charset="-128"/>
                <a:cs typeface="Noto Sans CJK JP Regular"/>
              </a:rPr>
              <a:t>ィン</a:t>
            </a:r>
            <a:r>
              <a:rPr sz="1050" spc="-155" dirty="0">
                <a:latin typeface="Meiryo UI" panose="020B0604030504040204" pitchFamily="50" charset="-128"/>
                <a:ea typeface="Meiryo UI" panose="020B0604030504040204" pitchFamily="50" charset="-128"/>
                <a:cs typeface="Noto Sans CJK JP Regular"/>
              </a:rPr>
              <a:t>グ</a:t>
            </a:r>
            <a:endParaRPr sz="1050" dirty="0">
              <a:latin typeface="Meiryo UI" panose="020B0604030504040204" pitchFamily="50" charset="-128"/>
              <a:ea typeface="Meiryo UI" panose="020B0604030504040204" pitchFamily="50" charset="-128"/>
              <a:cs typeface="Noto Sans CJK JP Regular"/>
            </a:endParaRPr>
          </a:p>
        </p:txBody>
      </p:sp>
      <p:sp>
        <p:nvSpPr>
          <p:cNvPr id="209" name="object 112"/>
          <p:cNvSpPr/>
          <p:nvPr/>
        </p:nvSpPr>
        <p:spPr>
          <a:xfrm>
            <a:off x="9027668" y="2637535"/>
            <a:ext cx="751331" cy="641603"/>
          </a:xfrm>
          <a:prstGeom prst="rect">
            <a:avLst/>
          </a:prstGeom>
          <a:blipFill>
            <a:blip r:embed="rId5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11" name="object 17"/>
          <p:cNvSpPr txBox="1"/>
          <p:nvPr/>
        </p:nvSpPr>
        <p:spPr>
          <a:xfrm>
            <a:off x="10901985" y="946386"/>
            <a:ext cx="578079" cy="228909"/>
          </a:xfrm>
          <a:prstGeom prst="rect">
            <a:avLst/>
          </a:prstGeom>
        </p:spPr>
        <p:txBody>
          <a:bodyPr vert="horz" wrap="square" lIns="0" tIns="13335" rIns="0" bIns="0" rtlCol="0">
            <a:spAutoFit/>
          </a:bodyPr>
          <a:lstStyle/>
          <a:p>
            <a:pPr marL="12700">
              <a:lnSpc>
                <a:spcPct val="100000"/>
              </a:lnSpc>
              <a:spcBef>
                <a:spcPts val="105"/>
              </a:spcBef>
              <a:tabLst>
                <a:tab pos="1170940" algn="l"/>
                <a:tab pos="2331085" algn="l"/>
                <a:tab pos="3846829" algn="l"/>
                <a:tab pos="5005070" algn="l"/>
                <a:tab pos="6186170" algn="l"/>
              </a:tabLst>
            </a:pPr>
            <a:r>
              <a:rPr lang="ja-JP" altLang="en-US" sz="1400" dirty="0">
                <a:latin typeface="Meiryo UI" panose="020B0604030504040204" pitchFamily="50" charset="-128"/>
                <a:ea typeface="Meiryo UI" panose="020B0604030504040204" pitchFamily="50" charset="-128"/>
                <a:cs typeface="Noto Sans CJK JP Regular"/>
              </a:rPr>
              <a:t>社会</a:t>
            </a:r>
            <a:endParaRPr sz="1400" dirty="0">
              <a:latin typeface="Meiryo UI" panose="020B0604030504040204" pitchFamily="50" charset="-128"/>
              <a:ea typeface="Meiryo UI" panose="020B0604030504040204" pitchFamily="50" charset="-128"/>
              <a:cs typeface="Noto Sans CJK JP Regular"/>
            </a:endParaRPr>
          </a:p>
        </p:txBody>
      </p:sp>
      <p:sp>
        <p:nvSpPr>
          <p:cNvPr id="2" name="正方形/長方形 1"/>
          <p:cNvSpPr/>
          <p:nvPr/>
        </p:nvSpPr>
        <p:spPr>
          <a:xfrm>
            <a:off x="8702382" y="2866282"/>
            <a:ext cx="3276666" cy="259045"/>
          </a:xfrm>
          <a:prstGeom prst="rect">
            <a:avLst/>
          </a:prstGeom>
        </p:spPr>
        <p:txBody>
          <a:bodyPr wrap="none">
            <a:spAutoFit/>
          </a:bodyPr>
          <a:lstStyle/>
          <a:p>
            <a:pPr marL="1246505" marR="5080" indent="-229235">
              <a:lnSpc>
                <a:spcPts val="1260"/>
              </a:lnSpc>
              <a:spcBef>
                <a:spcPts val="5"/>
              </a:spcBef>
            </a:pPr>
            <a:r>
              <a:rPr lang="ja-JP" altLang="en-US" sz="1200" spc="-85" dirty="0">
                <a:latin typeface="Meiryo UI" panose="020B0604030504040204" pitchFamily="50" charset="-128"/>
                <a:ea typeface="Meiryo UI" panose="020B0604030504040204" pitchFamily="50" charset="-128"/>
                <a:cs typeface="Noto Sans CJK JP Regular"/>
              </a:rPr>
              <a:t>社会行動・心</a:t>
            </a:r>
            <a:r>
              <a:rPr lang="ja-JP" altLang="en-US" sz="1200" spc="-95" dirty="0">
                <a:latin typeface="Meiryo UI" panose="020B0604030504040204" pitchFamily="50" charset="-128"/>
                <a:ea typeface="Meiryo UI" panose="020B0604030504040204" pitchFamily="50" charset="-128"/>
                <a:cs typeface="Noto Sans CJK JP Regular"/>
              </a:rPr>
              <a:t>の</a:t>
            </a:r>
            <a:r>
              <a:rPr lang="ja-JP" altLang="en-US" sz="1200" spc="5" dirty="0">
                <a:latin typeface="Meiryo UI" panose="020B0604030504040204" pitchFamily="50" charset="-128"/>
                <a:ea typeface="Meiryo UI" panose="020B0604030504040204" pitchFamily="50" charset="-128"/>
                <a:cs typeface="Noto Sans CJK JP Regular"/>
              </a:rPr>
              <a:t>健</a:t>
            </a:r>
            <a:r>
              <a:rPr lang="ja-JP" altLang="en-US" sz="1200" spc="-10" dirty="0">
                <a:latin typeface="Meiryo UI" panose="020B0604030504040204" pitchFamily="50" charset="-128"/>
                <a:ea typeface="Meiryo UI" panose="020B0604030504040204" pitchFamily="50" charset="-128"/>
                <a:cs typeface="Noto Sans CJK JP Regular"/>
              </a:rPr>
              <a:t>康</a:t>
            </a:r>
            <a:r>
              <a:rPr lang="ja-JP" altLang="en-US" sz="1200" spc="-45" dirty="0">
                <a:latin typeface="Meiryo UI" panose="020B0604030504040204" pitchFamily="50" charset="-128"/>
                <a:ea typeface="Meiryo UI" panose="020B0604030504040204" pitchFamily="50" charset="-128"/>
                <a:cs typeface="Noto Sans CJK JP Regular"/>
              </a:rPr>
              <a:t>の</a:t>
            </a:r>
            <a:r>
              <a:rPr lang="ja-JP" altLang="en-US" sz="1200" spc="-55" dirty="0">
                <a:latin typeface="Meiryo UI" panose="020B0604030504040204" pitchFamily="50" charset="-128"/>
                <a:ea typeface="Meiryo UI" panose="020B0604030504040204" pitchFamily="50" charset="-128"/>
                <a:cs typeface="Noto Sans CJK JP Regular"/>
              </a:rPr>
              <a:t>バ</a:t>
            </a:r>
            <a:r>
              <a:rPr lang="ja-JP" altLang="en-US" sz="1200" spc="-229" dirty="0">
                <a:latin typeface="Meiryo UI" panose="020B0604030504040204" pitchFamily="50" charset="-128"/>
                <a:ea typeface="Meiryo UI" panose="020B0604030504040204" pitchFamily="50" charset="-128"/>
                <a:cs typeface="Noto Sans CJK JP Regular"/>
              </a:rPr>
              <a:t>イ</a:t>
            </a:r>
            <a:r>
              <a:rPr lang="ja-JP" altLang="en-US" sz="1200" spc="-175" dirty="0">
                <a:latin typeface="Meiryo UI" panose="020B0604030504040204" pitchFamily="50" charset="-128"/>
                <a:ea typeface="Meiryo UI" panose="020B0604030504040204" pitchFamily="50" charset="-128"/>
                <a:cs typeface="Noto Sans CJK JP Regular"/>
              </a:rPr>
              <a:t>オ</a:t>
            </a:r>
            <a:r>
              <a:rPr lang="ja-JP" altLang="en-US" sz="1200" spc="-145" dirty="0">
                <a:latin typeface="Meiryo UI" panose="020B0604030504040204" pitchFamily="50" charset="-128"/>
                <a:ea typeface="Meiryo UI" panose="020B0604030504040204" pitchFamily="50" charset="-128"/>
                <a:cs typeface="Noto Sans CJK JP Regular"/>
              </a:rPr>
              <a:t>マ</a:t>
            </a:r>
            <a:r>
              <a:rPr lang="ja-JP" altLang="en-US" sz="1200" spc="-180" dirty="0">
                <a:latin typeface="Meiryo UI" panose="020B0604030504040204" pitchFamily="50" charset="-128"/>
                <a:ea typeface="Meiryo UI" panose="020B0604030504040204" pitchFamily="50" charset="-128"/>
                <a:cs typeface="Noto Sans CJK JP Regular"/>
              </a:rPr>
              <a:t>ー</a:t>
            </a:r>
            <a:r>
              <a:rPr lang="ja-JP" altLang="en-US" sz="1200" spc="-175" dirty="0">
                <a:latin typeface="Meiryo UI" panose="020B0604030504040204" pitchFamily="50" charset="-128"/>
                <a:ea typeface="Meiryo UI" panose="020B0604030504040204" pitchFamily="50" charset="-128"/>
                <a:cs typeface="Noto Sans CJK JP Regular"/>
              </a:rPr>
              <a:t>カ</a:t>
            </a:r>
            <a:r>
              <a:rPr lang="ja-JP" altLang="en-US" sz="1200" spc="-155" dirty="0">
                <a:latin typeface="Meiryo UI" panose="020B0604030504040204" pitchFamily="50" charset="-128"/>
                <a:ea typeface="Meiryo UI" panose="020B0604030504040204" pitchFamily="50" charset="-128"/>
                <a:cs typeface="Noto Sans CJK JP Regular"/>
              </a:rPr>
              <a:t>ー</a:t>
            </a:r>
            <a:endParaRPr lang="ja-JP" altLang="en-US" sz="1200" dirty="0">
              <a:latin typeface="Meiryo UI" panose="020B0604030504040204" pitchFamily="50" charset="-128"/>
              <a:ea typeface="Meiryo UI" panose="020B0604030504040204" pitchFamily="50" charset="-128"/>
              <a:cs typeface="Noto Sans CJK JP Regular"/>
            </a:endParaRPr>
          </a:p>
        </p:txBody>
      </p:sp>
      <p:sp>
        <p:nvSpPr>
          <p:cNvPr id="4" name="正方形/長方形 3"/>
          <p:cNvSpPr/>
          <p:nvPr/>
        </p:nvSpPr>
        <p:spPr>
          <a:xfrm>
            <a:off x="7556055" y="3196521"/>
            <a:ext cx="1202573" cy="430887"/>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構造的・機能的</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マクロ・コネクトーム</a:t>
            </a:r>
          </a:p>
        </p:txBody>
      </p:sp>
      <p:sp>
        <p:nvSpPr>
          <p:cNvPr id="7" name="正方形/長方形 6"/>
          <p:cNvSpPr/>
          <p:nvPr/>
        </p:nvSpPr>
        <p:spPr>
          <a:xfrm>
            <a:off x="5197134" y="6639559"/>
            <a:ext cx="6096000" cy="253916"/>
          </a:xfrm>
          <a:prstGeom prst="rect">
            <a:avLst/>
          </a:prstGeom>
        </p:spPr>
        <p:txBody>
          <a:bodyPr>
            <a:spAutoFit/>
          </a:bodyPr>
          <a:lstStyle/>
          <a:p>
            <a:r>
              <a:rPr lang="ja-JP" altLang="en-US" sz="1000" dirty="0">
                <a:latin typeface="Meiryo UI" panose="020B0604030504040204" pitchFamily="50" charset="-128"/>
                <a:ea typeface="Meiryo UI" panose="020B0604030504040204" pitchFamily="50" charset="-128"/>
              </a:rPr>
              <a:t>コネクトーム</a:t>
            </a:r>
            <a:r>
              <a:rPr lang="en-US" altLang="ja-JP" sz="1000" dirty="0">
                <a:latin typeface="Meiryo UI" panose="020B0604030504040204" pitchFamily="50" charset="-128"/>
                <a:ea typeface="Meiryo UI" panose="020B0604030504040204" pitchFamily="50" charset="-128"/>
              </a:rPr>
              <a:t>(</a:t>
            </a:r>
            <a:r>
              <a:rPr lang="en-US" altLang="ja-JP" sz="1000" dirty="0" err="1">
                <a:latin typeface="Meiryo UI" panose="020B0604030504040204" pitchFamily="50" charset="-128"/>
                <a:ea typeface="Meiryo UI" panose="020B0604030504040204" pitchFamily="50" charset="-128"/>
              </a:rPr>
              <a:t>connectome</a:t>
            </a:r>
            <a:r>
              <a:rPr lang="ja-JP" altLang="en-US" sz="1000" dirty="0">
                <a:latin typeface="Meiryo UI" panose="020B0604030504040204" pitchFamily="50" charset="-128"/>
                <a:ea typeface="Meiryo UI" panose="020B0604030504040204" pitchFamily="50" charset="-128"/>
              </a:rPr>
              <a:t>）：神経系のすべてのニューロンが接続することでできた神経回路の全体の意。</a:t>
            </a:r>
          </a:p>
        </p:txBody>
      </p:sp>
      <p:sp>
        <p:nvSpPr>
          <p:cNvPr id="8" name="テキスト ボックス 7"/>
          <p:cNvSpPr txBox="1"/>
          <p:nvPr/>
        </p:nvSpPr>
        <p:spPr>
          <a:xfrm>
            <a:off x="5532453" y="4468415"/>
            <a:ext cx="1791210" cy="253916"/>
          </a:xfrm>
          <a:prstGeom prst="rect">
            <a:avLst/>
          </a:prstGeom>
          <a:noFill/>
        </p:spPr>
        <p:txBody>
          <a:bodyPr wrap="square" rtlCol="0">
            <a:spAutoFit/>
          </a:bodyPr>
          <a:lstStyle/>
          <a:p>
            <a:r>
              <a:rPr kumimoji="1" lang="ja-JP" altLang="en-US" sz="1000" dirty="0">
                <a:latin typeface="Meiryo UI" panose="020B0604030504040204" pitchFamily="50" charset="-128"/>
                <a:ea typeface="Meiryo UI" panose="020B0604030504040204" pitchFamily="50" charset="-128"/>
              </a:rPr>
              <a:t>構造的・機能的コネクトーム</a:t>
            </a:r>
          </a:p>
        </p:txBody>
      </p:sp>
      <p:sp>
        <p:nvSpPr>
          <p:cNvPr id="107" name="テキスト ボックス 106"/>
          <p:cNvSpPr txBox="1"/>
          <p:nvPr/>
        </p:nvSpPr>
        <p:spPr>
          <a:xfrm>
            <a:off x="2873074" y="5259990"/>
            <a:ext cx="2415412" cy="246221"/>
          </a:xfrm>
          <a:prstGeom prst="rect">
            <a:avLst/>
          </a:prstGeom>
          <a:noFill/>
        </p:spPr>
        <p:txBody>
          <a:bodyPr wrap="square" rtlCol="0">
            <a:spAutoFit/>
          </a:bodyPr>
          <a:lstStyle/>
          <a:p>
            <a:pPr algn="ctr"/>
            <a:r>
              <a:rPr kumimoji="1" lang="ja-JP" altLang="en-US" sz="1000" dirty="0">
                <a:latin typeface="Meiryo UI" panose="020B0604030504040204" pitchFamily="50" charset="-128"/>
                <a:ea typeface="Meiryo UI" panose="020B0604030504040204" pitchFamily="50" charset="-128"/>
              </a:rPr>
              <a:t>構造的・機能的・マイクロ・コネクトーム</a:t>
            </a:r>
          </a:p>
        </p:txBody>
      </p:sp>
    </p:spTree>
    <p:extLst>
      <p:ext uri="{BB962C8B-B14F-4D97-AF65-F5344CB8AC3E}">
        <p14:creationId xmlns:p14="http://schemas.microsoft.com/office/powerpoint/2010/main" val="380869902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14796</TotalTime>
  <Words>11419</Words>
  <Application>Microsoft Office PowerPoint</Application>
  <PresentationFormat>ワイド画面</PresentationFormat>
  <Paragraphs>995</Paragraphs>
  <Slides>53</Slides>
  <Notes>37</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53</vt:i4>
      </vt:variant>
    </vt:vector>
  </HeadingPairs>
  <TitlesOfParts>
    <vt:vector size="65" baseType="lpstr">
      <vt:lpstr>HGSｺﾞｼｯｸE</vt:lpstr>
      <vt:lpstr>HGS教科書体</vt:lpstr>
      <vt:lpstr>Malgun Gothic</vt:lpstr>
      <vt:lpstr>Meiryo UI</vt:lpstr>
      <vt:lpstr>游ゴシック</vt:lpstr>
      <vt:lpstr>游ゴシック Light</vt:lpstr>
      <vt:lpstr>Arial</vt:lpstr>
      <vt:lpstr>Britannic Bold</vt:lpstr>
      <vt:lpstr>Calibri</vt:lpstr>
      <vt:lpstr>Calibri Light</vt:lpstr>
      <vt:lpstr>Segoe UI Black</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Mitsui&amp;CO.LTD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439</cp:revision>
  <cp:lastPrinted>2018-10-22T23:47:59Z</cp:lastPrinted>
  <dcterms:created xsi:type="dcterms:W3CDTF">2018-10-05T01:55:02Z</dcterms:created>
  <dcterms:modified xsi:type="dcterms:W3CDTF">2023-07-11T23:28:40Z</dcterms:modified>
</cp:coreProperties>
</file>